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7556500" cy="10693400"/>
  <p:notesSz cx="6735763" cy="9866313"/>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14" y="72"/>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3316"/>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3316"/>
          </a:xfrm>
          <a:prstGeom prst="rect">
            <a:avLst/>
          </a:prstGeom>
        </p:spPr>
        <p:txBody>
          <a:bodyPr vert="horz" lIns="91385" tIns="45693" rIns="91385" bIns="45693" rtlCol="0"/>
          <a:lstStyle>
            <a:lvl1pPr algn="r">
              <a:defRPr sz="1200"/>
            </a:lvl1pPr>
          </a:lstStyle>
          <a:p>
            <a:fld id="{208449A6-1AEE-4418-BE4F-63546894427B}" type="datetimeFigureOut">
              <a:rPr kumimoji="1" lang="ja-JP" altLang="en-US" smtClean="0"/>
              <a:t>2024/12/2</a:t>
            </a:fld>
            <a:endParaRPr kumimoji="1" lang="ja-JP" altLang="en-US"/>
          </a:p>
        </p:txBody>
      </p:sp>
      <p:sp>
        <p:nvSpPr>
          <p:cNvPr id="4" name="フッター プレースホルダー 3"/>
          <p:cNvSpPr>
            <a:spLocks noGrp="1"/>
          </p:cNvSpPr>
          <p:nvPr>
            <p:ph type="ftr" sz="quarter" idx="2"/>
          </p:nvPr>
        </p:nvSpPr>
        <p:spPr>
          <a:xfrm>
            <a:off x="0" y="9371285"/>
            <a:ext cx="2918830" cy="493316"/>
          </a:xfrm>
          <a:prstGeom prst="rect">
            <a:avLst/>
          </a:prstGeom>
        </p:spPr>
        <p:txBody>
          <a:bodyPr vert="horz" lIns="91385" tIns="45693" rIns="91385" bIns="4569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0" cy="493316"/>
          </a:xfrm>
          <a:prstGeom prst="rect">
            <a:avLst/>
          </a:prstGeom>
        </p:spPr>
        <p:txBody>
          <a:bodyPr vert="horz" lIns="91385" tIns="45693" rIns="91385" bIns="45693"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9624" cy="493395"/>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139" y="1"/>
            <a:ext cx="2918037" cy="493395"/>
          </a:xfrm>
          <a:prstGeom prst="rect">
            <a:avLst/>
          </a:prstGeom>
        </p:spPr>
        <p:txBody>
          <a:bodyPr vert="horz" lIns="91385" tIns="45693" rIns="91385" bIns="45693" rtlCol="0"/>
          <a:lstStyle>
            <a:lvl1pPr algn="r">
              <a:defRPr sz="1200"/>
            </a:lvl1pPr>
          </a:lstStyle>
          <a:p>
            <a:fld id="{17433301-2191-4A11-9A52-B28FCFB480EB}"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6200" cy="3700463"/>
          </a:xfrm>
          <a:prstGeom prst="rect">
            <a:avLst/>
          </a:prstGeom>
          <a:noFill/>
          <a:ln w="12700">
            <a:solidFill>
              <a:prstClr val="black"/>
            </a:solidFill>
          </a:ln>
        </p:spPr>
        <p:txBody>
          <a:bodyPr vert="horz" lIns="91385" tIns="45693" rIns="91385" bIns="45693" rtlCol="0" anchor="ctr"/>
          <a:lstStyle/>
          <a:p>
            <a:endParaRPr lang="ja-JP" altLang="en-US"/>
          </a:p>
        </p:txBody>
      </p:sp>
      <p:sp>
        <p:nvSpPr>
          <p:cNvPr id="5" name="ノート プレースホルダー 4"/>
          <p:cNvSpPr>
            <a:spLocks noGrp="1"/>
          </p:cNvSpPr>
          <p:nvPr>
            <p:ph type="body" sz="quarter" idx="3"/>
          </p:nvPr>
        </p:nvSpPr>
        <p:spPr>
          <a:xfrm>
            <a:off x="674370" y="4686459"/>
            <a:ext cx="5388610" cy="4440555"/>
          </a:xfrm>
          <a:prstGeom prst="rect">
            <a:avLst/>
          </a:prstGeom>
        </p:spPr>
        <p:txBody>
          <a:bodyPr vert="horz" lIns="91385" tIns="45693" rIns="91385" bIns="456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332"/>
            <a:ext cx="2919624" cy="493394"/>
          </a:xfrm>
          <a:prstGeom prst="rect">
            <a:avLst/>
          </a:prstGeom>
        </p:spPr>
        <p:txBody>
          <a:bodyPr vert="horz" lIns="91385" tIns="45693" rIns="91385"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139" y="9371332"/>
            <a:ext cx="2918037" cy="493394"/>
          </a:xfrm>
          <a:prstGeom prst="rect">
            <a:avLst/>
          </a:prstGeom>
        </p:spPr>
        <p:txBody>
          <a:bodyPr vert="horz" lIns="91385" tIns="45693" rIns="91385" bIns="45693"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2024/12/2</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正方形/長方形 127"/>
          <p:cNvSpPr/>
          <p:nvPr/>
        </p:nvSpPr>
        <p:spPr>
          <a:xfrm>
            <a:off x="6574073" y="10315252"/>
            <a:ext cx="661497" cy="163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2024.12</a:t>
            </a:r>
            <a:r>
              <a:rPr kumimoji="1" lang="ja-JP" altLang="en-US" sz="800" dirty="0">
                <a:solidFill>
                  <a:schemeClr val="tx1"/>
                </a:solidFill>
              </a:rPr>
              <a:t>）</a:t>
            </a:r>
          </a:p>
        </p:txBody>
      </p:sp>
      <p:sp>
        <p:nvSpPr>
          <p:cNvPr id="130" name="object 59"/>
          <p:cNvSpPr/>
          <p:nvPr/>
        </p:nvSpPr>
        <p:spPr>
          <a:xfrm>
            <a:off x="5972392" y="8934854"/>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grpSp>
        <p:nvGrpSpPr>
          <p:cNvPr id="4" name="グループ化 3"/>
          <p:cNvGrpSpPr/>
          <p:nvPr/>
        </p:nvGrpSpPr>
        <p:grpSpPr>
          <a:xfrm>
            <a:off x="263676" y="4089823"/>
            <a:ext cx="6912609" cy="1836508"/>
            <a:chOff x="323507" y="3924528"/>
            <a:chExt cx="6912609" cy="1836508"/>
          </a:xfrm>
        </p:grpSpPr>
        <p:sp>
          <p:nvSpPr>
            <p:cNvPr id="195" name="object 2"/>
            <p:cNvSpPr/>
            <p:nvPr/>
          </p:nvSpPr>
          <p:spPr>
            <a:xfrm>
              <a:off x="539508" y="4979833"/>
              <a:ext cx="792366" cy="781115"/>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口座名義</a:t>
              </a:r>
            </a:p>
          </p:txBody>
        </p:sp>
        <p:sp>
          <p:nvSpPr>
            <p:cNvPr id="37" name="object 2"/>
            <p:cNvSpPr/>
            <p:nvPr/>
          </p:nvSpPr>
          <p:spPr>
            <a:xfrm>
              <a:off x="539508" y="3924541"/>
              <a:ext cx="792366" cy="611975"/>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金融機関</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名称</a:t>
              </a:r>
              <a:endParaRPr sz="900" dirty="0"/>
            </a:p>
          </p:txBody>
        </p:sp>
        <p:sp>
          <p:nvSpPr>
            <p:cNvPr id="38" name="object 3"/>
            <p:cNvSpPr/>
            <p:nvPr/>
          </p:nvSpPr>
          <p:spPr>
            <a:xfrm>
              <a:off x="5507532" y="4996561"/>
              <a:ext cx="648335" cy="764475"/>
            </a:xfrm>
            <a:custGeom>
              <a:avLst/>
              <a:gdLst/>
              <a:ahLst/>
              <a:cxnLst/>
              <a:rect l="l" t="t" r="r" b="b"/>
              <a:pathLst>
                <a:path w="648335" h="792479">
                  <a:moveTo>
                    <a:pt x="0" y="792010"/>
                  </a:moveTo>
                  <a:lnTo>
                    <a:pt x="647992" y="792010"/>
                  </a:lnTo>
                  <a:lnTo>
                    <a:pt x="647992" y="0"/>
                  </a:lnTo>
                  <a:lnTo>
                    <a:pt x="0" y="0"/>
                  </a:lnTo>
                  <a:lnTo>
                    <a:pt x="0" y="79201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口座名義</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の区分</a:t>
              </a:r>
            </a:p>
          </p:txBody>
        </p:sp>
        <p:sp>
          <p:nvSpPr>
            <p:cNvPr id="40" name="object 9"/>
            <p:cNvSpPr/>
            <p:nvPr/>
          </p:nvSpPr>
          <p:spPr>
            <a:xfrm>
              <a:off x="2915513" y="4536528"/>
              <a:ext cx="792480" cy="432434"/>
            </a:xfrm>
            <a:custGeom>
              <a:avLst/>
              <a:gdLst/>
              <a:ahLst/>
              <a:cxnLst/>
              <a:rect l="l" t="t" r="r" b="b"/>
              <a:pathLst>
                <a:path w="792479" h="432435">
                  <a:moveTo>
                    <a:pt x="0" y="432003"/>
                  </a:moveTo>
                  <a:lnTo>
                    <a:pt x="791997" y="432003"/>
                  </a:lnTo>
                  <a:lnTo>
                    <a:pt x="791997" y="0"/>
                  </a:lnTo>
                  <a:lnTo>
                    <a:pt x="0" y="0"/>
                  </a:lnTo>
                  <a:lnTo>
                    <a:pt x="0" y="432003"/>
                  </a:lnTo>
                  <a:close/>
                </a:path>
              </a:pathLst>
            </a:custGeom>
            <a:solidFill>
              <a:schemeClr val="bg1">
                <a:lumMod val="75000"/>
              </a:schemeClr>
            </a:solidFill>
          </p:spPr>
          <p:txBody>
            <a:bodyPr wrap="square" lIns="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cs typeface="Meiryo UI"/>
                </a:rPr>
                <a:t>口座番号</a:t>
              </a:r>
            </a:p>
          </p:txBody>
        </p:sp>
        <p:sp>
          <p:nvSpPr>
            <p:cNvPr id="41" name="object 28"/>
            <p:cNvSpPr/>
            <p:nvPr/>
          </p:nvSpPr>
          <p:spPr>
            <a:xfrm>
              <a:off x="323507" y="3924541"/>
              <a:ext cx="216535" cy="1836420"/>
            </a:xfrm>
            <a:custGeom>
              <a:avLst/>
              <a:gdLst/>
              <a:ahLst/>
              <a:cxnLst/>
              <a:rect l="l" t="t" r="r" b="b"/>
              <a:pathLst>
                <a:path w="216534" h="1836420">
                  <a:moveTo>
                    <a:pt x="216001" y="0"/>
                  </a:moveTo>
                  <a:lnTo>
                    <a:pt x="36004" y="0"/>
                  </a:lnTo>
                  <a:lnTo>
                    <a:pt x="22025" y="2839"/>
                  </a:lnTo>
                  <a:lnTo>
                    <a:pt x="10577" y="10571"/>
                  </a:lnTo>
                  <a:lnTo>
                    <a:pt x="2841" y="22015"/>
                  </a:lnTo>
                  <a:lnTo>
                    <a:pt x="0" y="35991"/>
                  </a:lnTo>
                  <a:lnTo>
                    <a:pt x="0" y="1800021"/>
                  </a:lnTo>
                  <a:lnTo>
                    <a:pt x="2841" y="1814005"/>
                  </a:lnTo>
                  <a:lnTo>
                    <a:pt x="10577" y="1825453"/>
                  </a:lnTo>
                  <a:lnTo>
                    <a:pt x="22025" y="1833186"/>
                  </a:lnTo>
                  <a:lnTo>
                    <a:pt x="36004" y="1836026"/>
                  </a:lnTo>
                  <a:lnTo>
                    <a:pt x="216001" y="1836026"/>
                  </a:lnTo>
                  <a:lnTo>
                    <a:pt x="216001" y="0"/>
                  </a:lnTo>
                  <a:close/>
                </a:path>
              </a:pathLst>
            </a:custGeom>
            <a:solidFill>
              <a:srgbClr val="727275"/>
            </a:solidFill>
          </p:spPr>
          <p:txBody>
            <a:bodyPr vert="eaVert" wrap="square" lIns="0" tIns="72000" rIns="0" bIns="0" rtlCol="0" anchor="ctr" anchorCtr="0"/>
            <a:lstStyle/>
            <a:p>
              <a:r>
                <a:rPr lang="ja-JP" altLang="en-US" sz="1000" b="1" dirty="0">
                  <a:solidFill>
                    <a:schemeClr val="bg1"/>
                  </a:solidFill>
                </a:rPr>
                <a:t>振込先指定口座</a:t>
              </a:r>
            </a:p>
          </p:txBody>
        </p:sp>
        <p:sp>
          <p:nvSpPr>
            <p:cNvPr id="42" name="object 29"/>
            <p:cNvSpPr/>
            <p:nvPr/>
          </p:nvSpPr>
          <p:spPr>
            <a:xfrm>
              <a:off x="323507" y="3924528"/>
              <a:ext cx="6912609" cy="1836420"/>
            </a:xfrm>
            <a:custGeom>
              <a:avLst/>
              <a:gdLst/>
              <a:ahLst/>
              <a:cxnLst/>
              <a:rect l="l" t="t" r="r" b="b"/>
              <a:pathLst>
                <a:path w="6912609" h="1836420">
                  <a:moveTo>
                    <a:pt x="6912013" y="1800034"/>
                  </a:moveTo>
                  <a:lnTo>
                    <a:pt x="6909173" y="1814018"/>
                  </a:lnTo>
                  <a:lnTo>
                    <a:pt x="6901438" y="1825466"/>
                  </a:lnTo>
                  <a:lnTo>
                    <a:pt x="6889987" y="1833199"/>
                  </a:lnTo>
                  <a:lnTo>
                    <a:pt x="6875995" y="1836038"/>
                  </a:lnTo>
                  <a:lnTo>
                    <a:pt x="35991" y="1836038"/>
                  </a:lnTo>
                  <a:lnTo>
                    <a:pt x="22015" y="1833199"/>
                  </a:lnTo>
                  <a:lnTo>
                    <a:pt x="10571" y="1825466"/>
                  </a:lnTo>
                  <a:lnTo>
                    <a:pt x="2839" y="1814018"/>
                  </a:lnTo>
                  <a:lnTo>
                    <a:pt x="0" y="1800034"/>
                  </a:lnTo>
                  <a:lnTo>
                    <a:pt x="0" y="36004"/>
                  </a:lnTo>
                  <a:lnTo>
                    <a:pt x="2839" y="22025"/>
                  </a:lnTo>
                  <a:lnTo>
                    <a:pt x="10571" y="10577"/>
                  </a:lnTo>
                  <a:lnTo>
                    <a:pt x="22015" y="2841"/>
                  </a:lnTo>
                  <a:lnTo>
                    <a:pt x="35991" y="0"/>
                  </a:lnTo>
                  <a:lnTo>
                    <a:pt x="6875995" y="0"/>
                  </a:lnTo>
                  <a:lnTo>
                    <a:pt x="6889987" y="2841"/>
                  </a:lnTo>
                  <a:lnTo>
                    <a:pt x="6901438" y="10577"/>
                  </a:lnTo>
                  <a:lnTo>
                    <a:pt x="6909173" y="22025"/>
                  </a:lnTo>
                  <a:lnTo>
                    <a:pt x="6912013" y="36004"/>
                  </a:lnTo>
                  <a:lnTo>
                    <a:pt x="6912013" y="1800034"/>
                  </a:lnTo>
                  <a:close/>
                </a:path>
              </a:pathLst>
            </a:custGeom>
            <a:ln w="28803">
              <a:solidFill>
                <a:srgbClr val="221915"/>
              </a:solidFill>
            </a:ln>
          </p:spPr>
          <p:txBody>
            <a:bodyPr wrap="square" lIns="0" tIns="0" rIns="0" bIns="0" rtlCol="0"/>
            <a:lstStyle/>
            <a:p>
              <a:endParaRPr/>
            </a:p>
          </p:txBody>
        </p:sp>
        <p:sp>
          <p:nvSpPr>
            <p:cNvPr id="49" name="object 54"/>
            <p:cNvSpPr/>
            <p:nvPr/>
          </p:nvSpPr>
          <p:spPr>
            <a:xfrm>
              <a:off x="2915513" y="4536516"/>
              <a:ext cx="0" cy="432434"/>
            </a:xfrm>
            <a:custGeom>
              <a:avLst/>
              <a:gdLst/>
              <a:ahLst/>
              <a:cxnLst/>
              <a:rect l="l" t="t" r="r" b="b"/>
              <a:pathLst>
                <a:path h="432435">
                  <a:moveTo>
                    <a:pt x="0" y="432003"/>
                  </a:moveTo>
                  <a:lnTo>
                    <a:pt x="0" y="0"/>
                  </a:lnTo>
                </a:path>
              </a:pathLst>
            </a:custGeom>
            <a:ln w="16205">
              <a:solidFill>
                <a:srgbClr val="221915"/>
              </a:solidFill>
            </a:ln>
          </p:spPr>
          <p:txBody>
            <a:bodyPr wrap="square" lIns="0" tIns="0" rIns="0" bIns="0" rtlCol="0"/>
            <a:lstStyle/>
            <a:p>
              <a:endParaRPr/>
            </a:p>
          </p:txBody>
        </p:sp>
        <p:sp>
          <p:nvSpPr>
            <p:cNvPr id="50" name="object 55"/>
            <p:cNvSpPr/>
            <p:nvPr/>
          </p:nvSpPr>
          <p:spPr>
            <a:xfrm>
              <a:off x="5507507" y="4968544"/>
              <a:ext cx="0" cy="792480"/>
            </a:xfrm>
            <a:custGeom>
              <a:avLst/>
              <a:gdLst/>
              <a:ahLst/>
              <a:cxnLst/>
              <a:rect l="l" t="t" r="r" b="b"/>
              <a:pathLst>
                <a:path h="792479">
                  <a:moveTo>
                    <a:pt x="0" y="792010"/>
                  </a:moveTo>
                  <a:lnTo>
                    <a:pt x="0" y="0"/>
                  </a:lnTo>
                </a:path>
              </a:pathLst>
            </a:custGeom>
            <a:ln w="16205">
              <a:solidFill>
                <a:srgbClr val="221915"/>
              </a:solidFill>
            </a:ln>
          </p:spPr>
          <p:txBody>
            <a:bodyPr wrap="square" lIns="0" tIns="0" rIns="0" bIns="0" rtlCol="0"/>
            <a:lstStyle/>
            <a:p>
              <a:endParaRPr/>
            </a:p>
          </p:txBody>
        </p:sp>
        <p:sp>
          <p:nvSpPr>
            <p:cNvPr id="51" name="object 56"/>
            <p:cNvSpPr/>
            <p:nvPr/>
          </p:nvSpPr>
          <p:spPr>
            <a:xfrm>
              <a:off x="5507545" y="4536528"/>
              <a:ext cx="0" cy="432434"/>
            </a:xfrm>
            <a:custGeom>
              <a:avLst/>
              <a:gdLst/>
              <a:ahLst/>
              <a:cxnLst/>
              <a:rect l="l" t="t" r="r" b="b"/>
              <a:pathLst>
                <a:path h="432435">
                  <a:moveTo>
                    <a:pt x="0" y="0"/>
                  </a:moveTo>
                  <a:lnTo>
                    <a:pt x="0" y="432003"/>
                  </a:lnTo>
                </a:path>
              </a:pathLst>
            </a:custGeom>
            <a:ln w="5397">
              <a:solidFill>
                <a:srgbClr val="221915"/>
              </a:solidFill>
              <a:prstDash val="dash"/>
            </a:ln>
          </p:spPr>
          <p:txBody>
            <a:bodyPr wrap="square" lIns="0" tIns="0" rIns="0" bIns="0" rtlCol="0"/>
            <a:lstStyle/>
            <a:p>
              <a:endParaRPr/>
            </a:p>
          </p:txBody>
        </p:sp>
        <p:sp>
          <p:nvSpPr>
            <p:cNvPr id="73" name="object 61"/>
            <p:cNvSpPr txBox="1"/>
            <p:nvPr/>
          </p:nvSpPr>
          <p:spPr>
            <a:xfrm>
              <a:off x="1475512" y="4996599"/>
              <a:ext cx="4078769" cy="100027"/>
            </a:xfrm>
            <a:prstGeom prst="rect">
              <a:avLst/>
            </a:prstGeom>
          </p:spPr>
          <p:txBody>
            <a:bodyPr vert="horz" wrap="square" lIns="0" tIns="0" rIns="0" bIns="0" rtlCol="0">
              <a:spAutoFit/>
            </a:bodyPr>
            <a:lstStyle/>
            <a:p>
              <a:pPr>
                <a:lnSpc>
                  <a:spcPct val="100000"/>
                </a:lnSpc>
              </a:pPr>
              <a:r>
                <a:rPr lang="ja-JP" altLang="en-US" sz="650" dirty="0">
                  <a:latin typeface="ＭＳ ゴシック" panose="020B0609070205080204" pitchFamily="49" charset="-128"/>
                  <a:ea typeface="ＭＳ ゴシック" panose="020B0609070205080204" pitchFamily="49" charset="-128"/>
                  <a:cs typeface="Meiryo UI"/>
                </a:rPr>
                <a:t>▼カタカナ</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姓と名の間は</a:t>
              </a:r>
              <a:r>
                <a:rPr lang="en-US" altLang="ja-JP" sz="650" dirty="0">
                  <a:latin typeface="ＭＳ ゴシック" panose="020B0609070205080204" pitchFamily="49" charset="-128"/>
                  <a:ea typeface="ＭＳ ゴシック" panose="020B0609070205080204" pitchFamily="49" charset="-128"/>
                  <a:cs typeface="Meiryo UI"/>
                </a:rPr>
                <a:t>1</a:t>
              </a:r>
              <a:r>
                <a:rPr lang="ja-JP" altLang="en-US" sz="650" dirty="0">
                  <a:latin typeface="ＭＳ ゴシック" panose="020B0609070205080204" pitchFamily="49" charset="-128"/>
                  <a:ea typeface="ＭＳ ゴシック" panose="020B0609070205080204" pitchFamily="49" charset="-128"/>
                  <a:cs typeface="Meiryo UI"/>
                </a:rPr>
                <a:t>マス空けてご記入ください。濁点</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err="1">
                  <a:latin typeface="ＭＳ ゴシック" panose="020B0609070205080204" pitchFamily="49" charset="-128"/>
                  <a:ea typeface="ＭＳ ゴシック" panose="020B0609070205080204" pitchFamily="49" charset="-128"/>
                  <a:cs typeface="Meiryo UI"/>
                </a:rPr>
                <a:t>゛</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半濁点</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err="1">
                  <a:latin typeface="ＭＳ ゴシック" panose="020B0609070205080204" pitchFamily="49" charset="-128"/>
                  <a:ea typeface="ＭＳ ゴシック" panose="020B0609070205080204" pitchFamily="49" charset="-128"/>
                  <a:cs typeface="Meiryo UI"/>
                </a:rPr>
                <a:t>゜</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は</a:t>
              </a:r>
              <a:r>
                <a:rPr lang="en-US" altLang="ja-JP" sz="650" dirty="0">
                  <a:latin typeface="ＭＳ ゴシック" panose="020B0609070205080204" pitchFamily="49" charset="-128"/>
                  <a:ea typeface="ＭＳ ゴシック" panose="020B0609070205080204" pitchFamily="49" charset="-128"/>
                  <a:cs typeface="Meiryo UI"/>
                </a:rPr>
                <a:t>1</a:t>
              </a:r>
              <a:r>
                <a:rPr lang="ja-JP" altLang="en-US" sz="650" dirty="0">
                  <a:latin typeface="ＭＳ ゴシック" panose="020B0609070205080204" pitchFamily="49" charset="-128"/>
                  <a:ea typeface="ＭＳ ゴシック" panose="020B0609070205080204" pitchFamily="49" charset="-128"/>
                  <a:cs typeface="Meiryo UI"/>
                </a:rPr>
                <a:t>字としてご記入ください。</a:t>
              </a:r>
              <a:r>
                <a:rPr lang="en-US" altLang="ja-JP" sz="650" dirty="0">
                  <a:latin typeface="ＭＳ ゴシック" panose="020B0609070205080204" pitchFamily="49" charset="-128"/>
                  <a:ea typeface="ＭＳ ゴシック" panose="020B0609070205080204" pitchFamily="49" charset="-128"/>
                  <a:cs typeface="Meiryo UI"/>
                </a:rPr>
                <a:t>)</a:t>
              </a:r>
              <a:endParaRPr sz="650" dirty="0">
                <a:latin typeface="ＭＳ ゴシック" panose="020B0609070205080204" pitchFamily="49" charset="-128"/>
                <a:ea typeface="ＭＳ ゴシック" panose="020B0609070205080204" pitchFamily="49" charset="-128"/>
                <a:cs typeface="Meiryo UI"/>
              </a:endParaRPr>
            </a:p>
          </p:txBody>
        </p:sp>
        <p:pic>
          <p:nvPicPr>
            <p:cNvPr id="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6167" y="5171419"/>
              <a:ext cx="3472187" cy="543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5" name="object 119"/>
            <p:cNvSpPr/>
            <p:nvPr/>
          </p:nvSpPr>
          <p:spPr>
            <a:xfrm>
              <a:off x="3285258" y="401398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650" dirty="0">
                  <a:latin typeface="ＭＳ ゴシック" panose="020B0609070205080204" pitchFamily="49" charset="-128"/>
                  <a:ea typeface="ＭＳ ゴシック" panose="020B0609070205080204" pitchFamily="49" charset="-128"/>
                </a:rPr>
                <a:t>銀行</a:t>
              </a:r>
              <a:endParaRPr sz="650" dirty="0">
                <a:latin typeface="ＭＳ ゴシック" panose="020B0609070205080204" pitchFamily="49" charset="-128"/>
                <a:ea typeface="ＭＳ ゴシック" panose="020B0609070205080204" pitchFamily="49" charset="-128"/>
              </a:endParaRPr>
            </a:p>
          </p:txBody>
        </p:sp>
        <p:sp>
          <p:nvSpPr>
            <p:cNvPr id="76" name="object 119"/>
            <p:cNvSpPr/>
            <p:nvPr/>
          </p:nvSpPr>
          <p:spPr>
            <a:xfrm>
              <a:off x="3639560" y="4013979"/>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金庫</a:t>
              </a:r>
              <a:endParaRPr sz="700" dirty="0">
                <a:latin typeface="ＭＳ ゴシック" panose="020B0609070205080204" pitchFamily="49" charset="-128"/>
                <a:ea typeface="ＭＳ ゴシック" panose="020B0609070205080204" pitchFamily="49" charset="-128"/>
              </a:endParaRPr>
            </a:p>
          </p:txBody>
        </p:sp>
        <p:sp>
          <p:nvSpPr>
            <p:cNvPr id="78" name="object 119"/>
            <p:cNvSpPr/>
            <p:nvPr/>
          </p:nvSpPr>
          <p:spPr>
            <a:xfrm>
              <a:off x="3991761" y="4011882"/>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信組</a:t>
              </a:r>
              <a:endParaRPr sz="700" dirty="0">
                <a:latin typeface="ＭＳ ゴシック" panose="020B0609070205080204" pitchFamily="49" charset="-128"/>
                <a:ea typeface="ＭＳ ゴシック" panose="020B0609070205080204" pitchFamily="49" charset="-128"/>
              </a:endParaRPr>
            </a:p>
          </p:txBody>
        </p:sp>
        <p:sp>
          <p:nvSpPr>
            <p:cNvPr id="79" name="object 119"/>
            <p:cNvSpPr/>
            <p:nvPr/>
          </p:nvSpPr>
          <p:spPr>
            <a:xfrm>
              <a:off x="3437658" y="416638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農協</a:t>
              </a:r>
              <a:endParaRPr sz="700" dirty="0">
                <a:latin typeface="ＭＳ ゴシック" panose="020B0609070205080204" pitchFamily="49" charset="-128"/>
                <a:ea typeface="ＭＳ ゴシック" panose="020B0609070205080204" pitchFamily="49" charset="-128"/>
              </a:endParaRPr>
            </a:p>
          </p:txBody>
        </p:sp>
        <p:sp>
          <p:nvSpPr>
            <p:cNvPr id="80" name="object 119"/>
            <p:cNvSpPr/>
            <p:nvPr/>
          </p:nvSpPr>
          <p:spPr>
            <a:xfrm>
              <a:off x="3791960" y="4166379"/>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漁協</a:t>
              </a:r>
              <a:endParaRPr sz="700" dirty="0">
                <a:latin typeface="ＭＳ ゴシック" panose="020B0609070205080204" pitchFamily="49" charset="-128"/>
                <a:ea typeface="ＭＳ ゴシック" panose="020B0609070205080204" pitchFamily="49" charset="-128"/>
              </a:endParaRPr>
            </a:p>
          </p:txBody>
        </p:sp>
        <p:sp>
          <p:nvSpPr>
            <p:cNvPr id="81" name="object 119"/>
            <p:cNvSpPr/>
            <p:nvPr/>
          </p:nvSpPr>
          <p:spPr>
            <a:xfrm>
              <a:off x="3285258" y="431878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その他</a:t>
              </a:r>
              <a:endParaRPr sz="700" dirty="0">
                <a:latin typeface="ＭＳ ゴシック" panose="020B0609070205080204" pitchFamily="49" charset="-128"/>
                <a:ea typeface="ＭＳ ゴシック" panose="020B0609070205080204" pitchFamily="49" charset="-128"/>
              </a:endParaRPr>
            </a:p>
          </p:txBody>
        </p:sp>
        <p:sp>
          <p:nvSpPr>
            <p:cNvPr id="82" name="object 131"/>
            <p:cNvSpPr txBox="1"/>
            <p:nvPr/>
          </p:nvSpPr>
          <p:spPr>
            <a:xfrm>
              <a:off x="3580939" y="4306014"/>
              <a:ext cx="831605" cy="135422"/>
            </a:xfrm>
            <a:prstGeom prst="rect">
              <a:avLst/>
            </a:prstGeom>
          </p:spPr>
          <p:txBody>
            <a:bodyPr vert="horz" wrap="square" lIns="0" tIns="0" rIns="0" bIns="0" rtlCol="0">
              <a:spAutoFit/>
            </a:bodyPr>
            <a:lstStyle/>
            <a:p>
              <a:pPr marL="12700"/>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83" name="object 119"/>
            <p:cNvSpPr/>
            <p:nvPr/>
          </p:nvSpPr>
          <p:spPr>
            <a:xfrm>
              <a:off x="6411831" y="4013979"/>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本店</a:t>
              </a:r>
              <a:endParaRPr sz="700" dirty="0">
                <a:latin typeface="ＭＳ ゴシック" panose="020B0609070205080204" pitchFamily="49" charset="-128"/>
                <a:ea typeface="ＭＳ ゴシック" panose="020B0609070205080204" pitchFamily="49" charset="-128"/>
              </a:endParaRPr>
            </a:p>
          </p:txBody>
        </p:sp>
        <p:sp>
          <p:nvSpPr>
            <p:cNvPr id="84" name="object 119"/>
            <p:cNvSpPr/>
            <p:nvPr/>
          </p:nvSpPr>
          <p:spPr>
            <a:xfrm>
              <a:off x="6766133" y="401397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支店</a:t>
              </a:r>
              <a:endParaRPr sz="700" dirty="0">
                <a:latin typeface="ＭＳ ゴシック" panose="020B0609070205080204" pitchFamily="49" charset="-128"/>
                <a:ea typeface="ＭＳ ゴシック" panose="020B0609070205080204" pitchFamily="49" charset="-128"/>
              </a:endParaRPr>
            </a:p>
          </p:txBody>
        </p:sp>
        <p:sp>
          <p:nvSpPr>
            <p:cNvPr id="85" name="object 119"/>
            <p:cNvSpPr/>
            <p:nvPr/>
          </p:nvSpPr>
          <p:spPr>
            <a:xfrm>
              <a:off x="6415146" y="4325403"/>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本所</a:t>
              </a:r>
              <a:endParaRPr sz="700" dirty="0">
                <a:latin typeface="ＭＳ ゴシック" panose="020B0609070205080204" pitchFamily="49" charset="-128"/>
                <a:ea typeface="ＭＳ ゴシック" panose="020B0609070205080204" pitchFamily="49" charset="-128"/>
              </a:endParaRPr>
            </a:p>
          </p:txBody>
        </p:sp>
        <p:sp>
          <p:nvSpPr>
            <p:cNvPr id="86" name="object 119"/>
            <p:cNvSpPr/>
            <p:nvPr/>
          </p:nvSpPr>
          <p:spPr>
            <a:xfrm>
              <a:off x="6769448" y="4325402"/>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支所</a:t>
              </a:r>
              <a:endParaRPr sz="700" dirty="0">
                <a:latin typeface="ＭＳ ゴシック" panose="020B0609070205080204" pitchFamily="49" charset="-128"/>
                <a:ea typeface="ＭＳ ゴシック" panose="020B0609070205080204" pitchFamily="49" charset="-128"/>
              </a:endParaRPr>
            </a:p>
          </p:txBody>
        </p:sp>
        <p:sp>
          <p:nvSpPr>
            <p:cNvPr id="87" name="object 119"/>
            <p:cNvSpPr/>
            <p:nvPr/>
          </p:nvSpPr>
          <p:spPr>
            <a:xfrm>
              <a:off x="6568923" y="4178690"/>
              <a:ext cx="392627"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出張所</a:t>
              </a:r>
              <a:endParaRPr sz="700" dirty="0">
                <a:latin typeface="ＭＳ ゴシック" panose="020B0609070205080204" pitchFamily="49" charset="-128"/>
                <a:ea typeface="ＭＳ ゴシック" panose="020B0609070205080204" pitchFamily="49" charset="-128"/>
              </a:endParaRPr>
            </a:p>
          </p:txBody>
        </p:sp>
        <p:sp>
          <p:nvSpPr>
            <p:cNvPr id="162" name="object 78"/>
            <p:cNvSpPr txBox="1"/>
            <p:nvPr/>
          </p:nvSpPr>
          <p:spPr>
            <a:xfrm>
              <a:off x="5582856" y="4702262"/>
              <a:ext cx="1182035" cy="107722"/>
            </a:xfrm>
            <a:prstGeom prst="rect">
              <a:avLst/>
            </a:prstGeom>
          </p:spPr>
          <p:txBody>
            <a:bodyPr vert="horz" wrap="square" lIns="0" tIns="0" rIns="0" bIns="0" rtlCol="0">
              <a:spAutoFit/>
            </a:bodyPr>
            <a:lstStyle/>
            <a:p>
              <a:pPr marL="12700"/>
              <a:endParaRPr sz="700" dirty="0">
                <a:latin typeface="ＭＳ ゴシック" panose="020B0609070205080204" pitchFamily="49" charset="-128"/>
                <a:ea typeface="ＭＳ ゴシック" panose="020B0609070205080204" pitchFamily="49" charset="-128"/>
                <a:cs typeface="Meiryo UI"/>
              </a:endParaRPr>
            </a:p>
          </p:txBody>
        </p:sp>
        <p:sp>
          <p:nvSpPr>
            <p:cNvPr id="163" name="object 65"/>
            <p:cNvSpPr txBox="1"/>
            <p:nvPr/>
          </p:nvSpPr>
          <p:spPr>
            <a:xfrm>
              <a:off x="1783790" y="4609547"/>
              <a:ext cx="433744" cy="123111"/>
            </a:xfrm>
            <a:prstGeom prst="rect">
              <a:avLst/>
            </a:prstGeom>
          </p:spPr>
          <p:txBody>
            <a:bodyPr vert="horz" wrap="square" lIns="0" tIns="0" rIns="0" bIns="0" rtlCol="0" anchor="ctr" anchorCtr="0">
              <a:spAutoFit/>
            </a:bodyPr>
            <a:lstStyle/>
            <a:p>
              <a:pPr marL="12700">
                <a:lnSpc>
                  <a:spcPct val="1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１</a:t>
              </a:r>
              <a:r>
                <a:rPr lang="en-US" altLang="ja-JP" sz="800" dirty="0">
                  <a:solidFill>
                    <a:srgbClr val="231F20"/>
                  </a:solidFill>
                  <a:latin typeface="ＭＳ ゴシック" panose="020B0609070205080204" pitchFamily="49" charset="-128"/>
                  <a:ea typeface="ＭＳ ゴシック" panose="020B0609070205080204" pitchFamily="49" charset="-128"/>
                  <a:cs typeface="PMingLiU"/>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普通</a:t>
              </a:r>
              <a:endParaRPr sz="800" dirty="0">
                <a:latin typeface="ＭＳ ゴシック" panose="020B0609070205080204" pitchFamily="49" charset="-128"/>
                <a:ea typeface="ＭＳ ゴシック" panose="020B0609070205080204" pitchFamily="49" charset="-128"/>
                <a:cs typeface="PMingLiU"/>
              </a:endParaRPr>
            </a:p>
          </p:txBody>
        </p:sp>
        <p:sp>
          <p:nvSpPr>
            <p:cNvPr id="166" name="object 65"/>
            <p:cNvSpPr txBox="1"/>
            <p:nvPr/>
          </p:nvSpPr>
          <p:spPr>
            <a:xfrm>
              <a:off x="1794238" y="4761947"/>
              <a:ext cx="433744" cy="123111"/>
            </a:xfrm>
            <a:prstGeom prst="rect">
              <a:avLst/>
            </a:prstGeom>
          </p:spPr>
          <p:txBody>
            <a:bodyPr vert="horz" wrap="square" lIns="0" tIns="0" rIns="0" bIns="0" rtlCol="0" anchor="ctr" anchorCtr="0">
              <a:spAutoFit/>
            </a:bodyPr>
            <a:lstStyle/>
            <a:p>
              <a:pPr marL="12700">
                <a:lnSpc>
                  <a:spcPct val="1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２</a:t>
              </a:r>
              <a:r>
                <a:rPr lang="en-US" altLang="ja-JP" sz="800" dirty="0">
                  <a:solidFill>
                    <a:srgbClr val="231F20"/>
                  </a:solidFill>
                  <a:latin typeface="ＭＳ ゴシック" panose="020B0609070205080204" pitchFamily="49" charset="-128"/>
                  <a:ea typeface="ＭＳ ゴシック" panose="020B0609070205080204" pitchFamily="49" charset="-128"/>
                  <a:cs typeface="PMingLiU"/>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当座</a:t>
              </a:r>
              <a:endParaRPr sz="800" dirty="0">
                <a:latin typeface="ＭＳ ゴシック" panose="020B0609070205080204" pitchFamily="49" charset="-128"/>
                <a:ea typeface="ＭＳ ゴシック" panose="020B0609070205080204" pitchFamily="49" charset="-128"/>
                <a:cs typeface="PMingLiU"/>
              </a:endParaRPr>
            </a:p>
          </p:txBody>
        </p:sp>
        <p:sp>
          <p:nvSpPr>
            <p:cNvPr id="167" name="object 65"/>
            <p:cNvSpPr txBox="1"/>
            <p:nvPr/>
          </p:nvSpPr>
          <p:spPr>
            <a:xfrm>
              <a:off x="2202890" y="4609547"/>
              <a:ext cx="433744" cy="123111"/>
            </a:xfrm>
            <a:prstGeom prst="rect">
              <a:avLst/>
            </a:prstGeom>
          </p:spPr>
          <p:txBody>
            <a:bodyPr vert="horz" wrap="square" lIns="0" tIns="0" rIns="0" bIns="0" rtlCol="0" anchor="ctr" anchorCtr="0">
              <a:spAutoFit/>
            </a:bodyPr>
            <a:lstStyle/>
            <a:p>
              <a:pPr marL="12700">
                <a:lnSpc>
                  <a:spcPct val="1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３</a:t>
              </a:r>
              <a:r>
                <a:rPr lang="en-US" altLang="ja-JP" sz="800" dirty="0">
                  <a:solidFill>
                    <a:srgbClr val="231F20"/>
                  </a:solidFill>
                  <a:latin typeface="ＭＳ ゴシック" panose="020B0609070205080204" pitchFamily="49" charset="-128"/>
                  <a:ea typeface="ＭＳ ゴシック" panose="020B0609070205080204" pitchFamily="49" charset="-128"/>
                  <a:cs typeface="PMingLiU"/>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別段</a:t>
              </a:r>
              <a:endParaRPr sz="800" dirty="0">
                <a:latin typeface="ＭＳ ゴシック" panose="020B0609070205080204" pitchFamily="49" charset="-128"/>
                <a:ea typeface="ＭＳ ゴシック" panose="020B0609070205080204" pitchFamily="49" charset="-128"/>
                <a:cs typeface="PMingLiU"/>
              </a:endParaRPr>
            </a:p>
          </p:txBody>
        </p:sp>
        <p:sp>
          <p:nvSpPr>
            <p:cNvPr id="168" name="object 65"/>
            <p:cNvSpPr txBox="1"/>
            <p:nvPr/>
          </p:nvSpPr>
          <p:spPr>
            <a:xfrm>
              <a:off x="2202890" y="4761947"/>
              <a:ext cx="433744" cy="123111"/>
            </a:xfrm>
            <a:prstGeom prst="rect">
              <a:avLst/>
            </a:prstGeom>
          </p:spPr>
          <p:txBody>
            <a:bodyPr vert="horz" wrap="square" lIns="0" tIns="0" rIns="0" bIns="0" rtlCol="0" anchor="ctr" anchorCtr="0">
              <a:spAutoFit/>
            </a:bodyPr>
            <a:lstStyle/>
            <a:p>
              <a:pPr marL="12700">
                <a:lnSpc>
                  <a:spcPct val="1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４</a:t>
              </a:r>
              <a:r>
                <a:rPr lang="en-US" altLang="ja-JP" sz="800" dirty="0">
                  <a:solidFill>
                    <a:srgbClr val="231F20"/>
                  </a:solidFill>
                  <a:latin typeface="ＭＳ ゴシック" panose="020B0609070205080204" pitchFamily="49" charset="-128"/>
                  <a:ea typeface="ＭＳ ゴシック" panose="020B0609070205080204" pitchFamily="49" charset="-128"/>
                  <a:cs typeface="PMingLiU"/>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PMingLiU"/>
                </a:rPr>
                <a:t>通知</a:t>
              </a:r>
              <a:endParaRPr sz="800" dirty="0">
                <a:latin typeface="ＭＳ ゴシック" panose="020B0609070205080204" pitchFamily="49" charset="-128"/>
                <a:ea typeface="ＭＳ ゴシック" panose="020B0609070205080204" pitchFamily="49" charset="-128"/>
                <a:cs typeface="PMingLiU"/>
              </a:endParaRPr>
            </a:p>
          </p:txBody>
        </p:sp>
        <p:sp>
          <p:nvSpPr>
            <p:cNvPr id="171" name="object 65"/>
            <p:cNvSpPr txBox="1"/>
            <p:nvPr/>
          </p:nvSpPr>
          <p:spPr>
            <a:xfrm>
              <a:off x="6462608" y="5270490"/>
              <a:ext cx="628010" cy="194733"/>
            </a:xfrm>
            <a:prstGeom prst="rect">
              <a:avLst/>
            </a:prstGeom>
          </p:spPr>
          <p:txBody>
            <a:bodyPr vert="horz" wrap="square" lIns="0" tIns="0" rIns="0" bIns="0" rtlCol="0" anchor="ctr" anchorCtr="0">
              <a:spAutoFit/>
            </a:bodyPr>
            <a:lstStyle/>
            <a:p>
              <a:pPr marL="12700">
                <a:lnSpc>
                  <a:spcPct val="150000"/>
                </a:lnSpc>
              </a:pPr>
              <a:r>
                <a:rPr lang="ja-JP" altLang="en-US" sz="1000" dirty="0">
                  <a:solidFill>
                    <a:srgbClr val="231F20"/>
                  </a:solidFill>
                  <a:latin typeface="ＭＳ ゴシック" panose="020B0609070205080204" pitchFamily="49" charset="-128"/>
                  <a:ea typeface="ＭＳ ゴシック" panose="020B0609070205080204" pitchFamily="49" charset="-128"/>
                  <a:cs typeface="PMingLiU"/>
                </a:rPr>
                <a:t>代理人</a:t>
              </a:r>
              <a:endParaRPr sz="1000" dirty="0">
                <a:latin typeface="ＭＳ ゴシック" panose="020B0609070205080204" pitchFamily="49" charset="-128"/>
                <a:ea typeface="ＭＳ ゴシック" panose="020B0609070205080204" pitchFamily="49" charset="-128"/>
                <a:cs typeface="PMingLiU"/>
              </a:endParaRPr>
            </a:p>
          </p:txBody>
        </p:sp>
        <p:pic>
          <p:nvPicPr>
            <p:cNvPr id="191"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0632" y="4607483"/>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7" name="object 34"/>
            <p:cNvSpPr/>
            <p:nvPr/>
          </p:nvSpPr>
          <p:spPr>
            <a:xfrm>
              <a:off x="539508" y="4536528"/>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a:p>
          </p:txBody>
        </p:sp>
        <p:sp>
          <p:nvSpPr>
            <p:cNvPr id="179" name="object 34"/>
            <p:cNvSpPr/>
            <p:nvPr/>
          </p:nvSpPr>
          <p:spPr>
            <a:xfrm>
              <a:off x="539508" y="4984203"/>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a:p>
          </p:txBody>
        </p:sp>
        <p:sp>
          <p:nvSpPr>
            <p:cNvPr id="194" name="object 2"/>
            <p:cNvSpPr/>
            <p:nvPr/>
          </p:nvSpPr>
          <p:spPr>
            <a:xfrm>
              <a:off x="528186" y="4547139"/>
              <a:ext cx="792366" cy="422057"/>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預金種別</a:t>
              </a:r>
            </a:p>
          </p:txBody>
        </p:sp>
      </p:grpSp>
      <p:grpSp>
        <p:nvGrpSpPr>
          <p:cNvPr id="5" name="グループ化 4"/>
          <p:cNvGrpSpPr/>
          <p:nvPr/>
        </p:nvGrpSpPr>
        <p:grpSpPr>
          <a:xfrm>
            <a:off x="261738" y="6016635"/>
            <a:ext cx="6910920" cy="2599647"/>
            <a:chOff x="1007516" y="6120560"/>
            <a:chExt cx="6238542" cy="2599647"/>
          </a:xfrm>
        </p:grpSpPr>
        <p:sp>
          <p:nvSpPr>
            <p:cNvPr id="88" name="object 7"/>
            <p:cNvSpPr/>
            <p:nvPr/>
          </p:nvSpPr>
          <p:spPr>
            <a:xfrm>
              <a:off x="1212916" y="6120574"/>
              <a:ext cx="766772" cy="1327023"/>
            </a:xfrm>
            <a:custGeom>
              <a:avLst/>
              <a:gdLst/>
              <a:ahLst/>
              <a:cxnLst/>
              <a:rect l="l" t="t" r="r" b="b"/>
              <a:pathLst>
                <a:path w="972185" h="1944370">
                  <a:moveTo>
                    <a:pt x="972007" y="0"/>
                  </a:moveTo>
                  <a:lnTo>
                    <a:pt x="36004" y="0"/>
                  </a:lnTo>
                  <a:lnTo>
                    <a:pt x="22025" y="2839"/>
                  </a:lnTo>
                  <a:lnTo>
                    <a:pt x="10577" y="10572"/>
                  </a:lnTo>
                  <a:lnTo>
                    <a:pt x="2841" y="22020"/>
                  </a:lnTo>
                  <a:lnTo>
                    <a:pt x="0" y="36004"/>
                  </a:lnTo>
                  <a:lnTo>
                    <a:pt x="0" y="1908022"/>
                  </a:lnTo>
                  <a:lnTo>
                    <a:pt x="2841" y="1922006"/>
                  </a:lnTo>
                  <a:lnTo>
                    <a:pt x="10577" y="1933454"/>
                  </a:lnTo>
                  <a:lnTo>
                    <a:pt x="22025" y="1941187"/>
                  </a:lnTo>
                  <a:lnTo>
                    <a:pt x="36004" y="1944027"/>
                  </a:lnTo>
                  <a:lnTo>
                    <a:pt x="972007" y="1944027"/>
                  </a:lnTo>
                  <a:lnTo>
                    <a:pt x="972007"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被保険者</a:t>
              </a:r>
              <a:endParaRPr lang="en-US" altLang="ja-JP" sz="900" dirty="0">
                <a:latin typeface="ＭＳ ゴシック" panose="020B0609070205080204" pitchFamily="49" charset="-128"/>
                <a:ea typeface="ＭＳ ゴシック" panose="020B0609070205080204" pitchFamily="49" charset="-128"/>
                <a:cs typeface="Meiryo UI"/>
              </a:endParaRPr>
            </a:p>
          </p:txBody>
        </p:sp>
        <p:sp>
          <p:nvSpPr>
            <p:cNvPr id="89" name="object 8"/>
            <p:cNvSpPr/>
            <p:nvPr/>
          </p:nvSpPr>
          <p:spPr>
            <a:xfrm>
              <a:off x="6418018" y="7458654"/>
              <a:ext cx="828040" cy="612140"/>
            </a:xfrm>
            <a:custGeom>
              <a:avLst/>
              <a:gdLst/>
              <a:ahLst/>
              <a:cxnLst/>
              <a:rect l="l" t="t" r="r" b="b"/>
              <a:pathLst>
                <a:path w="828040" h="612140">
                  <a:moveTo>
                    <a:pt x="0" y="611987"/>
                  </a:moveTo>
                  <a:lnTo>
                    <a:pt x="828001" y="611987"/>
                  </a:lnTo>
                  <a:lnTo>
                    <a:pt x="828001" y="0"/>
                  </a:lnTo>
                  <a:lnTo>
                    <a:pt x="0" y="0"/>
                  </a:lnTo>
                  <a:lnTo>
                    <a:pt x="0" y="611987"/>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被保険者と</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代理人との</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関係</a:t>
              </a:r>
              <a:endParaRPr sz="900" dirty="0"/>
            </a:p>
          </p:txBody>
        </p:sp>
        <p:sp>
          <p:nvSpPr>
            <p:cNvPr id="93" name="object 37"/>
            <p:cNvSpPr/>
            <p:nvPr/>
          </p:nvSpPr>
          <p:spPr>
            <a:xfrm flipV="1">
              <a:off x="2000787" y="8052435"/>
              <a:ext cx="4346006" cy="101349"/>
            </a:xfrm>
            <a:custGeom>
              <a:avLst/>
              <a:gdLst/>
              <a:ahLst/>
              <a:cxnLst/>
              <a:rect l="l" t="t" r="r" b="b"/>
              <a:pathLst>
                <a:path w="3042285">
                  <a:moveTo>
                    <a:pt x="0" y="0"/>
                  </a:moveTo>
                  <a:lnTo>
                    <a:pt x="3041992" y="0"/>
                  </a:lnTo>
                </a:path>
              </a:pathLst>
            </a:custGeom>
            <a:ln w="5397">
              <a:solidFill>
                <a:srgbClr val="221915"/>
              </a:solidFill>
              <a:prstDash val="dash"/>
            </a:ln>
          </p:spPr>
          <p:txBody>
            <a:bodyPr wrap="square" lIns="0" tIns="0" rIns="0" bIns="0" rtlCol="0"/>
            <a:lstStyle/>
            <a:p>
              <a:endParaRPr/>
            </a:p>
          </p:txBody>
        </p:sp>
        <p:sp>
          <p:nvSpPr>
            <p:cNvPr id="94" name="object 50"/>
            <p:cNvSpPr/>
            <p:nvPr/>
          </p:nvSpPr>
          <p:spPr>
            <a:xfrm>
              <a:off x="6409414" y="7447597"/>
              <a:ext cx="41271" cy="1272610"/>
            </a:xfrm>
            <a:custGeom>
              <a:avLst/>
              <a:gdLst/>
              <a:ahLst/>
              <a:cxnLst/>
              <a:rect l="l" t="t" r="r" b="b"/>
              <a:pathLst>
                <a:path h="1224279">
                  <a:moveTo>
                    <a:pt x="0" y="1223975"/>
                  </a:moveTo>
                  <a:lnTo>
                    <a:pt x="0" y="0"/>
                  </a:lnTo>
                </a:path>
              </a:pathLst>
            </a:custGeom>
            <a:ln w="16205">
              <a:solidFill>
                <a:srgbClr val="221915"/>
              </a:solidFill>
            </a:ln>
          </p:spPr>
          <p:txBody>
            <a:bodyPr wrap="square" lIns="0" tIns="0" rIns="0" bIns="0" rtlCol="0"/>
            <a:lstStyle/>
            <a:p>
              <a:endParaRPr/>
            </a:p>
          </p:txBody>
        </p:sp>
        <p:sp>
          <p:nvSpPr>
            <p:cNvPr id="152" name="object 133"/>
            <p:cNvSpPr txBox="1"/>
            <p:nvPr/>
          </p:nvSpPr>
          <p:spPr>
            <a:xfrm>
              <a:off x="2470706" y="7548271"/>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53" name="object 131"/>
            <p:cNvSpPr txBox="1"/>
            <p:nvPr/>
          </p:nvSpPr>
          <p:spPr>
            <a:xfrm>
              <a:off x="4453837" y="7900042"/>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54" name="object 129"/>
            <p:cNvSpPr txBox="1"/>
            <p:nvPr/>
          </p:nvSpPr>
          <p:spPr>
            <a:xfrm>
              <a:off x="2083738" y="7828652"/>
              <a:ext cx="254000" cy="107722"/>
            </a:xfrm>
            <a:prstGeom prst="rect">
              <a:avLst/>
            </a:prstGeom>
          </p:spPr>
          <p:txBody>
            <a:bodyPr vert="horz" wrap="square" lIns="0" tIns="0" rIns="0" bIns="0" rtlCol="0">
              <a:spAutoFit/>
            </a:bodyPr>
            <a:lstStyle/>
            <a:p>
              <a:pPr marL="12700">
                <a:lnSpc>
                  <a:spcPct val="100000"/>
                </a:lnSpc>
              </a:pPr>
              <a:r>
                <a:rPr sz="700" dirty="0">
                  <a:solidFill>
                    <a:srgbClr val="231F20"/>
                  </a:solidFill>
                  <a:latin typeface="ＭＳ ゴシック" panose="020B0609070205080204" pitchFamily="49" charset="-128"/>
                  <a:ea typeface="ＭＳ ゴシック" panose="020B0609070205080204" pitchFamily="49" charset="-128"/>
                  <a:cs typeface="PMingLiU"/>
                </a:rPr>
                <a:t>住所</a:t>
              </a:r>
              <a:endParaRPr sz="700" dirty="0">
                <a:latin typeface="ＭＳ ゴシック" panose="020B0609070205080204" pitchFamily="49" charset="-128"/>
                <a:ea typeface="ＭＳ ゴシック" panose="020B0609070205080204" pitchFamily="49" charset="-128"/>
                <a:cs typeface="PMingLiU"/>
              </a:endParaRPr>
            </a:p>
          </p:txBody>
        </p:sp>
        <p:sp>
          <p:nvSpPr>
            <p:cNvPr id="155" name="object 65"/>
            <p:cNvSpPr txBox="1"/>
            <p:nvPr/>
          </p:nvSpPr>
          <p:spPr>
            <a:xfrm>
              <a:off x="2083738" y="8440704"/>
              <a:ext cx="690687" cy="107722"/>
            </a:xfrm>
            <a:prstGeom prst="rect">
              <a:avLst/>
            </a:prstGeom>
          </p:spPr>
          <p:txBody>
            <a:bodyPr vert="horz" wrap="square" lIns="0" tIns="0" rIns="0" bIns="0" rtlCol="0" anchor="ctr" anchorCtr="0">
              <a:spAutoFit/>
            </a:bodyPr>
            <a:lstStyle/>
            <a:p>
              <a:pPr marL="12700">
                <a:lnSpc>
                  <a:spcPct val="100000"/>
                </a:lnSpc>
              </a:pPr>
              <a:r>
                <a:rPr sz="700" dirty="0" err="1">
                  <a:solidFill>
                    <a:srgbClr val="231F20"/>
                  </a:solidFill>
                  <a:latin typeface="ＭＳ ゴシック" panose="020B0609070205080204" pitchFamily="49" charset="-128"/>
                  <a:ea typeface="ＭＳ ゴシック" panose="020B0609070205080204" pitchFamily="49" charset="-128"/>
                  <a:cs typeface="PMingLiU"/>
                </a:rPr>
                <a:t>氏</a:t>
              </a:r>
              <a:r>
                <a:rPr sz="700" spc="-225" dirty="0" err="1">
                  <a:solidFill>
                    <a:srgbClr val="231F20"/>
                  </a:solidFill>
                  <a:latin typeface="ＭＳ ゴシック" panose="020B0609070205080204" pitchFamily="49" charset="-128"/>
                  <a:ea typeface="ＭＳ ゴシック" panose="020B0609070205080204" pitchFamily="49" charset="-128"/>
                  <a:cs typeface="PMingLiU"/>
                </a:rPr>
                <a:t>名</a:t>
              </a:r>
              <a:endParaRPr sz="700" dirty="0">
                <a:latin typeface="ＭＳ ゴシック" panose="020B0609070205080204" pitchFamily="49" charset="-128"/>
                <a:ea typeface="ＭＳ ゴシック" panose="020B0609070205080204" pitchFamily="49" charset="-128"/>
                <a:cs typeface="PMingLiU"/>
              </a:endParaRPr>
            </a:p>
          </p:txBody>
        </p:sp>
        <p:sp>
          <p:nvSpPr>
            <p:cNvPr id="156" name="object 66"/>
            <p:cNvSpPr txBox="1"/>
            <p:nvPr/>
          </p:nvSpPr>
          <p:spPr>
            <a:xfrm>
              <a:off x="2000787" y="8269937"/>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700" spc="-50" dirty="0">
                  <a:solidFill>
                    <a:srgbClr val="231F20"/>
                  </a:solidFill>
                  <a:latin typeface="ＭＳ ゴシック" panose="020B0609070205080204" pitchFamily="49" charset="-128"/>
                  <a:ea typeface="ＭＳ ゴシック" panose="020B0609070205080204" pitchFamily="49" charset="-128"/>
                  <a:cs typeface="Meiryo UI"/>
                </a:rPr>
                <a:t>ﾌﾘｶﾞﾅ</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196" name="object 7"/>
            <p:cNvSpPr/>
            <p:nvPr/>
          </p:nvSpPr>
          <p:spPr>
            <a:xfrm>
              <a:off x="1209930" y="7409106"/>
              <a:ext cx="766772" cy="1296215"/>
            </a:xfrm>
            <a:custGeom>
              <a:avLst/>
              <a:gdLst/>
              <a:ahLst/>
              <a:cxnLst/>
              <a:rect l="l" t="t" r="r" b="b"/>
              <a:pathLst>
                <a:path w="972185" h="1944370">
                  <a:moveTo>
                    <a:pt x="972007" y="0"/>
                  </a:moveTo>
                  <a:lnTo>
                    <a:pt x="36004" y="0"/>
                  </a:lnTo>
                  <a:lnTo>
                    <a:pt x="22025" y="2839"/>
                  </a:lnTo>
                  <a:lnTo>
                    <a:pt x="10577" y="10572"/>
                  </a:lnTo>
                  <a:lnTo>
                    <a:pt x="2841" y="22020"/>
                  </a:lnTo>
                  <a:lnTo>
                    <a:pt x="0" y="36004"/>
                  </a:lnTo>
                  <a:lnTo>
                    <a:pt x="0" y="1908022"/>
                  </a:lnTo>
                  <a:lnTo>
                    <a:pt x="2841" y="1922006"/>
                  </a:lnTo>
                  <a:lnTo>
                    <a:pt x="10577" y="1933454"/>
                  </a:lnTo>
                  <a:lnTo>
                    <a:pt x="22025" y="1941187"/>
                  </a:lnTo>
                  <a:lnTo>
                    <a:pt x="36004" y="1944027"/>
                  </a:lnTo>
                  <a:lnTo>
                    <a:pt x="972007" y="1944027"/>
                  </a:lnTo>
                  <a:lnTo>
                    <a:pt x="972007"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代理人</a:t>
              </a:r>
              <a:endParaRPr lang="en-US" altLang="ja-JP" sz="900" dirty="0">
                <a:latin typeface="ＭＳ ゴシック" panose="020B0609070205080204" pitchFamily="49" charset="-128"/>
                <a:ea typeface="ＭＳ ゴシック" panose="020B0609070205080204" pitchFamily="49" charset="-128"/>
                <a:cs typeface="Meiryo UI"/>
              </a:endParaRPr>
            </a:p>
            <a:p>
              <a:pPr algn="ctr">
                <a:lnSpc>
                  <a:spcPct val="100000"/>
                </a:lnSpc>
              </a:pPr>
              <a:r>
                <a:rPr lang="ja-JP" altLang="en-US" sz="800" dirty="0">
                  <a:latin typeface="ＭＳ ゴシック" panose="020B0609070205080204" pitchFamily="49" charset="-128"/>
                  <a:ea typeface="ＭＳ ゴシック" panose="020B0609070205080204" pitchFamily="49" charset="-128"/>
                  <a:cs typeface="Meiryo UI"/>
                </a:rPr>
                <a:t>（口座名義人）</a:t>
              </a:r>
              <a:endParaRPr sz="800" dirty="0"/>
            </a:p>
          </p:txBody>
        </p:sp>
        <p:sp>
          <p:nvSpPr>
            <p:cNvPr id="92" name="object 36"/>
            <p:cNvSpPr/>
            <p:nvPr/>
          </p:nvSpPr>
          <p:spPr>
            <a:xfrm flipV="1">
              <a:off x="1148629" y="7362078"/>
              <a:ext cx="6097429" cy="85517"/>
            </a:xfrm>
            <a:custGeom>
              <a:avLst/>
              <a:gdLst/>
              <a:ahLst/>
              <a:cxnLst/>
              <a:rect l="l" t="t" r="r" b="b"/>
              <a:pathLst>
                <a:path w="6012180">
                  <a:moveTo>
                    <a:pt x="0" y="0"/>
                  </a:moveTo>
                  <a:lnTo>
                    <a:pt x="6012002" y="0"/>
                  </a:lnTo>
                </a:path>
              </a:pathLst>
            </a:custGeom>
            <a:ln w="16205">
              <a:solidFill>
                <a:srgbClr val="221915"/>
              </a:solidFill>
            </a:ln>
          </p:spPr>
          <p:txBody>
            <a:bodyPr wrap="square" lIns="0" tIns="0" rIns="0" bIns="0" rtlCol="0"/>
            <a:lstStyle/>
            <a:p>
              <a:endParaRPr dirty="0"/>
            </a:p>
          </p:txBody>
        </p:sp>
        <p:sp>
          <p:nvSpPr>
            <p:cNvPr id="90" name="object 30"/>
            <p:cNvSpPr/>
            <p:nvPr/>
          </p:nvSpPr>
          <p:spPr>
            <a:xfrm>
              <a:off x="1007517" y="6120561"/>
              <a:ext cx="205298" cy="2599646"/>
            </a:xfrm>
            <a:custGeom>
              <a:avLst/>
              <a:gdLst/>
              <a:ahLst/>
              <a:cxnLst/>
              <a:rect l="l" t="t" r="r" b="b"/>
              <a:pathLst>
                <a:path w="216534" h="1944370">
                  <a:moveTo>
                    <a:pt x="216001" y="0"/>
                  </a:moveTo>
                  <a:lnTo>
                    <a:pt x="36004" y="0"/>
                  </a:lnTo>
                  <a:lnTo>
                    <a:pt x="22025" y="2839"/>
                  </a:lnTo>
                  <a:lnTo>
                    <a:pt x="10577" y="10572"/>
                  </a:lnTo>
                  <a:lnTo>
                    <a:pt x="2841" y="22020"/>
                  </a:lnTo>
                  <a:lnTo>
                    <a:pt x="0" y="36004"/>
                  </a:lnTo>
                  <a:lnTo>
                    <a:pt x="0" y="1908035"/>
                  </a:lnTo>
                  <a:lnTo>
                    <a:pt x="2841" y="1922019"/>
                  </a:lnTo>
                  <a:lnTo>
                    <a:pt x="10577" y="1933467"/>
                  </a:lnTo>
                  <a:lnTo>
                    <a:pt x="22025" y="1941200"/>
                  </a:lnTo>
                  <a:lnTo>
                    <a:pt x="36004" y="1944039"/>
                  </a:lnTo>
                  <a:lnTo>
                    <a:pt x="216001" y="1944039"/>
                  </a:lnTo>
                  <a:lnTo>
                    <a:pt x="216001" y="0"/>
                  </a:lnTo>
                  <a:close/>
                </a:path>
              </a:pathLst>
            </a:custGeom>
            <a:solidFill>
              <a:srgbClr val="727275"/>
            </a:solidFill>
          </p:spPr>
          <p:txBody>
            <a:bodyPr vert="eaVert" wrap="square" lIns="0" tIns="72000" rIns="0" bIns="0" rtlCol="0" anchor="ctr" anchorCtr="0"/>
            <a:lstStyle/>
            <a:p>
              <a:r>
                <a:rPr lang="ja-JP" altLang="en-US" sz="1000" b="1" dirty="0">
                  <a:solidFill>
                    <a:schemeClr val="bg1"/>
                  </a:solidFill>
                </a:rPr>
                <a:t>受取代理人の欄</a:t>
              </a:r>
            </a:p>
          </p:txBody>
        </p:sp>
        <p:sp>
          <p:nvSpPr>
            <p:cNvPr id="91" name="object 31"/>
            <p:cNvSpPr/>
            <p:nvPr/>
          </p:nvSpPr>
          <p:spPr>
            <a:xfrm>
              <a:off x="1007516" y="6120560"/>
              <a:ext cx="6228080" cy="2599647"/>
            </a:xfrm>
            <a:custGeom>
              <a:avLst/>
              <a:gdLst/>
              <a:ahLst/>
              <a:cxnLst/>
              <a:rect l="l" t="t" r="r" b="b"/>
              <a:pathLst>
                <a:path w="6228080" h="1944370">
                  <a:moveTo>
                    <a:pt x="6228003" y="1908035"/>
                  </a:moveTo>
                  <a:lnTo>
                    <a:pt x="6225166" y="1922019"/>
                  </a:lnTo>
                  <a:lnTo>
                    <a:pt x="6217437" y="1933467"/>
                  </a:lnTo>
                  <a:lnTo>
                    <a:pt x="6205993" y="1941200"/>
                  </a:lnTo>
                  <a:lnTo>
                    <a:pt x="6192012" y="1944039"/>
                  </a:lnTo>
                  <a:lnTo>
                    <a:pt x="35991" y="1944039"/>
                  </a:lnTo>
                  <a:lnTo>
                    <a:pt x="22015" y="1941200"/>
                  </a:lnTo>
                  <a:lnTo>
                    <a:pt x="10571" y="1933467"/>
                  </a:lnTo>
                  <a:lnTo>
                    <a:pt x="2839" y="1922019"/>
                  </a:lnTo>
                  <a:lnTo>
                    <a:pt x="0" y="1908035"/>
                  </a:lnTo>
                  <a:lnTo>
                    <a:pt x="0" y="36004"/>
                  </a:lnTo>
                  <a:lnTo>
                    <a:pt x="2839" y="22020"/>
                  </a:lnTo>
                  <a:lnTo>
                    <a:pt x="10571" y="10572"/>
                  </a:lnTo>
                  <a:lnTo>
                    <a:pt x="22015" y="2839"/>
                  </a:lnTo>
                  <a:lnTo>
                    <a:pt x="35991" y="0"/>
                  </a:lnTo>
                  <a:lnTo>
                    <a:pt x="6192012" y="0"/>
                  </a:lnTo>
                  <a:lnTo>
                    <a:pt x="6205993" y="2839"/>
                  </a:lnTo>
                  <a:lnTo>
                    <a:pt x="6217437" y="10572"/>
                  </a:lnTo>
                  <a:lnTo>
                    <a:pt x="6225166" y="22020"/>
                  </a:lnTo>
                  <a:lnTo>
                    <a:pt x="6228003" y="36004"/>
                  </a:lnTo>
                  <a:lnTo>
                    <a:pt x="6228003" y="1908035"/>
                  </a:lnTo>
                  <a:close/>
                </a:path>
              </a:pathLst>
            </a:custGeom>
            <a:ln w="28803">
              <a:solidFill>
                <a:srgbClr val="221915"/>
              </a:solidFill>
            </a:ln>
          </p:spPr>
          <p:txBody>
            <a:bodyPr wrap="square" lIns="0" tIns="0" rIns="0" bIns="0" rtlCol="0"/>
            <a:lstStyle/>
            <a:p>
              <a:endParaRPr/>
            </a:p>
          </p:txBody>
        </p:sp>
      </p:grpSp>
      <p:sp>
        <p:nvSpPr>
          <p:cNvPr id="7" name="テキスト ボックス 6">
            <a:extLst>
              <a:ext uri="{FF2B5EF4-FFF2-40B4-BE49-F238E27FC236}">
                <a16:creationId xmlns:a16="http://schemas.microsoft.com/office/drawing/2014/main" id="{902D9133-5F3F-407A-89BC-52BC54156B90}"/>
              </a:ext>
            </a:extLst>
          </p:cNvPr>
          <p:cNvSpPr txBox="1"/>
          <p:nvPr/>
        </p:nvSpPr>
        <p:spPr>
          <a:xfrm>
            <a:off x="2271801" y="598298"/>
            <a:ext cx="2891614" cy="400110"/>
          </a:xfrm>
          <a:prstGeom prst="rect">
            <a:avLst/>
          </a:prstGeom>
          <a:noFill/>
        </p:spPr>
        <p:txBody>
          <a:bodyPr wrap="square" rtlCol="0">
            <a:spAutoFit/>
          </a:bodyPr>
          <a:lstStyle/>
          <a:p>
            <a:pPr algn="ctr"/>
            <a:r>
              <a:rPr kumimoji="1" lang="ja-JP" altLang="en-US" dirty="0">
                <a:latin typeface="ＭＳ ゴシック" panose="020B0609070205080204" pitchFamily="49" charset="-128"/>
                <a:ea typeface="ＭＳ ゴシック" panose="020B0609070205080204" pitchFamily="49" charset="-128"/>
              </a:rPr>
              <a:t>給付金受取委任状</a:t>
            </a:r>
          </a:p>
        </p:txBody>
      </p:sp>
      <p:sp>
        <p:nvSpPr>
          <p:cNvPr id="60" name="object 37">
            <a:extLst>
              <a:ext uri="{FF2B5EF4-FFF2-40B4-BE49-F238E27FC236}">
                <a16:creationId xmlns:a16="http://schemas.microsoft.com/office/drawing/2014/main" id="{D6E45B28-EAB9-441D-A8D6-A3214DFCEDAE}"/>
              </a:ext>
            </a:extLst>
          </p:cNvPr>
          <p:cNvSpPr/>
          <p:nvPr/>
        </p:nvSpPr>
        <p:spPr>
          <a:xfrm flipV="1">
            <a:off x="1356074" y="6818279"/>
            <a:ext cx="5693468" cy="101173"/>
          </a:xfrm>
          <a:custGeom>
            <a:avLst/>
            <a:gdLst/>
            <a:ahLst/>
            <a:cxnLst/>
            <a:rect l="l" t="t" r="r" b="b"/>
            <a:pathLst>
              <a:path w="3042285">
                <a:moveTo>
                  <a:pt x="0" y="0"/>
                </a:moveTo>
                <a:lnTo>
                  <a:pt x="3041992" y="0"/>
                </a:lnTo>
              </a:path>
            </a:pathLst>
          </a:custGeom>
          <a:ln w="5397">
            <a:solidFill>
              <a:srgbClr val="221915"/>
            </a:solidFill>
            <a:prstDash val="dash"/>
          </a:ln>
        </p:spPr>
        <p:txBody>
          <a:bodyPr wrap="square" lIns="0" tIns="0" rIns="0" bIns="0" rtlCol="0"/>
          <a:lstStyle/>
          <a:p>
            <a:endParaRPr/>
          </a:p>
        </p:txBody>
      </p:sp>
      <p:sp>
        <p:nvSpPr>
          <p:cNvPr id="61" name="object 133">
            <a:extLst>
              <a:ext uri="{FF2B5EF4-FFF2-40B4-BE49-F238E27FC236}">
                <a16:creationId xmlns:a16="http://schemas.microsoft.com/office/drawing/2014/main" id="{5AAB5BE3-9247-4CFD-B2CC-2C779C076A2E}"/>
              </a:ext>
            </a:extLst>
          </p:cNvPr>
          <p:cNvSpPr txBox="1"/>
          <p:nvPr/>
        </p:nvSpPr>
        <p:spPr>
          <a:xfrm>
            <a:off x="1882628" y="6113644"/>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62" name="object 131">
            <a:extLst>
              <a:ext uri="{FF2B5EF4-FFF2-40B4-BE49-F238E27FC236}">
                <a16:creationId xmlns:a16="http://schemas.microsoft.com/office/drawing/2014/main" id="{1FF5DCF4-D907-484C-8307-A4C589F2099C}"/>
              </a:ext>
            </a:extLst>
          </p:cNvPr>
          <p:cNvSpPr txBox="1"/>
          <p:nvPr/>
        </p:nvSpPr>
        <p:spPr>
          <a:xfrm>
            <a:off x="4633421" y="6642787"/>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63" name="object 129">
            <a:extLst>
              <a:ext uri="{FF2B5EF4-FFF2-40B4-BE49-F238E27FC236}">
                <a16:creationId xmlns:a16="http://schemas.microsoft.com/office/drawing/2014/main" id="{1CF51679-55AF-4946-8D73-3EA7C9D974D6}"/>
              </a:ext>
            </a:extLst>
          </p:cNvPr>
          <p:cNvSpPr txBox="1"/>
          <p:nvPr/>
        </p:nvSpPr>
        <p:spPr>
          <a:xfrm>
            <a:off x="1458187" y="6554504"/>
            <a:ext cx="254000" cy="107722"/>
          </a:xfrm>
          <a:prstGeom prst="rect">
            <a:avLst/>
          </a:prstGeom>
        </p:spPr>
        <p:txBody>
          <a:bodyPr vert="horz" wrap="square" lIns="0" tIns="0" rIns="0" bIns="0" rtlCol="0">
            <a:spAutoFit/>
          </a:bodyPr>
          <a:lstStyle/>
          <a:p>
            <a:pPr marL="12700">
              <a:lnSpc>
                <a:spcPct val="100000"/>
              </a:lnSpc>
            </a:pPr>
            <a:r>
              <a:rPr sz="700" dirty="0">
                <a:solidFill>
                  <a:srgbClr val="231F20"/>
                </a:solidFill>
                <a:latin typeface="ＭＳ ゴシック" panose="020B0609070205080204" pitchFamily="49" charset="-128"/>
                <a:ea typeface="ＭＳ ゴシック" panose="020B0609070205080204" pitchFamily="49" charset="-128"/>
                <a:cs typeface="PMingLiU"/>
              </a:rPr>
              <a:t>住所</a:t>
            </a:r>
            <a:endParaRPr sz="700" dirty="0">
              <a:latin typeface="ＭＳ ゴシック" panose="020B0609070205080204" pitchFamily="49" charset="-128"/>
              <a:ea typeface="ＭＳ ゴシック" panose="020B0609070205080204" pitchFamily="49" charset="-128"/>
              <a:cs typeface="PMingLiU"/>
            </a:endParaRPr>
          </a:p>
        </p:txBody>
      </p:sp>
      <p:sp>
        <p:nvSpPr>
          <p:cNvPr id="64" name="object 65">
            <a:extLst>
              <a:ext uri="{FF2B5EF4-FFF2-40B4-BE49-F238E27FC236}">
                <a16:creationId xmlns:a16="http://schemas.microsoft.com/office/drawing/2014/main" id="{A4BFC793-4DD5-4379-997C-C6C3440628A5}"/>
              </a:ext>
            </a:extLst>
          </p:cNvPr>
          <p:cNvSpPr txBox="1"/>
          <p:nvPr/>
        </p:nvSpPr>
        <p:spPr>
          <a:xfrm>
            <a:off x="1449628" y="7169040"/>
            <a:ext cx="690687" cy="107722"/>
          </a:xfrm>
          <a:prstGeom prst="rect">
            <a:avLst/>
          </a:prstGeom>
        </p:spPr>
        <p:txBody>
          <a:bodyPr vert="horz" wrap="square" lIns="0" tIns="0" rIns="0" bIns="0" rtlCol="0" anchor="ctr" anchorCtr="0">
            <a:spAutoFit/>
          </a:bodyPr>
          <a:lstStyle/>
          <a:p>
            <a:pPr marL="12700">
              <a:lnSpc>
                <a:spcPct val="100000"/>
              </a:lnSpc>
            </a:pPr>
            <a:r>
              <a:rPr sz="700" dirty="0" err="1">
                <a:solidFill>
                  <a:srgbClr val="231F20"/>
                </a:solidFill>
                <a:latin typeface="ＭＳ ゴシック" panose="020B0609070205080204" pitchFamily="49" charset="-128"/>
                <a:ea typeface="ＭＳ ゴシック" panose="020B0609070205080204" pitchFamily="49" charset="-128"/>
                <a:cs typeface="PMingLiU"/>
              </a:rPr>
              <a:t>氏</a:t>
            </a:r>
            <a:r>
              <a:rPr sz="700" spc="-225" dirty="0" err="1">
                <a:solidFill>
                  <a:srgbClr val="231F20"/>
                </a:solidFill>
                <a:latin typeface="ＭＳ ゴシック" panose="020B0609070205080204" pitchFamily="49" charset="-128"/>
                <a:ea typeface="ＭＳ ゴシック" panose="020B0609070205080204" pitchFamily="49" charset="-128"/>
                <a:cs typeface="PMingLiU"/>
              </a:rPr>
              <a:t>名</a:t>
            </a:r>
            <a:endParaRPr sz="700" dirty="0">
              <a:latin typeface="ＭＳ ゴシック" panose="020B0609070205080204" pitchFamily="49" charset="-128"/>
              <a:ea typeface="ＭＳ ゴシック" panose="020B0609070205080204" pitchFamily="49" charset="-128"/>
              <a:cs typeface="PMingLiU"/>
            </a:endParaRPr>
          </a:p>
        </p:txBody>
      </p:sp>
      <p:sp>
        <p:nvSpPr>
          <p:cNvPr id="65" name="object 66">
            <a:extLst>
              <a:ext uri="{FF2B5EF4-FFF2-40B4-BE49-F238E27FC236}">
                <a16:creationId xmlns:a16="http://schemas.microsoft.com/office/drawing/2014/main" id="{7794A696-ACB2-4553-B6F8-AEC509424F7B}"/>
              </a:ext>
            </a:extLst>
          </p:cNvPr>
          <p:cNvSpPr txBox="1"/>
          <p:nvPr/>
        </p:nvSpPr>
        <p:spPr>
          <a:xfrm>
            <a:off x="1353348" y="7004356"/>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700" spc="-50" dirty="0">
                <a:solidFill>
                  <a:srgbClr val="231F20"/>
                </a:solidFill>
                <a:latin typeface="ＭＳ ゴシック" panose="020B0609070205080204" pitchFamily="49" charset="-128"/>
                <a:ea typeface="ＭＳ ゴシック" panose="020B0609070205080204" pitchFamily="49" charset="-128"/>
                <a:cs typeface="Meiryo UI"/>
              </a:rPr>
              <a:t>ﾌﾘｶﾞﾅ</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2" name="テキスト ボックス 1">
            <a:extLst>
              <a:ext uri="{FF2B5EF4-FFF2-40B4-BE49-F238E27FC236}">
                <a16:creationId xmlns:a16="http://schemas.microsoft.com/office/drawing/2014/main" id="{BB3D0BB2-54E3-4CB8-A675-2F55CF7BF43C}"/>
              </a:ext>
            </a:extLst>
          </p:cNvPr>
          <p:cNvSpPr txBox="1"/>
          <p:nvPr/>
        </p:nvSpPr>
        <p:spPr>
          <a:xfrm>
            <a:off x="989942" y="1144483"/>
            <a:ext cx="6034828" cy="135421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本申請に基づく給付金に関する受け取りを下記の代理人に委任します。</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被保険者等記号　　　　　　　番号　　</a:t>
            </a:r>
            <a:endParaRPr kumimoji="1"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年　　　月　　　日　　　 被保険者氏名　</a:t>
            </a:r>
            <a:r>
              <a:rPr kumimoji="1" lang="ja-JP" altLang="en-US" sz="1400" dirty="0">
                <a:latin typeface="ＭＳ ゴシック" panose="020B0609070205080204" pitchFamily="49" charset="-128"/>
                <a:ea typeface="ＭＳ ゴシック" panose="020B0609070205080204" pitchFamily="49" charset="-128"/>
              </a:rPr>
              <a:t>　　　　　　　　　　　　　　　　　　　　</a:t>
            </a:r>
          </a:p>
        </p:txBody>
      </p:sp>
      <p:cxnSp>
        <p:nvCxnSpPr>
          <p:cNvPr id="6" name="直線コネクタ 5">
            <a:extLst>
              <a:ext uri="{FF2B5EF4-FFF2-40B4-BE49-F238E27FC236}">
                <a16:creationId xmlns:a16="http://schemas.microsoft.com/office/drawing/2014/main" id="{DE704F37-B90D-43DC-BEB6-CD50A9A428A9}"/>
              </a:ext>
            </a:extLst>
          </p:cNvPr>
          <p:cNvCxnSpPr>
            <a:cxnSpLocks/>
          </p:cNvCxnSpPr>
          <p:nvPr/>
        </p:nvCxnSpPr>
        <p:spPr>
          <a:xfrm>
            <a:off x="4368449" y="2506573"/>
            <a:ext cx="2399241" cy="0"/>
          </a:xfrm>
          <a:prstGeom prst="line">
            <a:avLst/>
          </a:prstGeom>
        </p:spPr>
        <p:style>
          <a:lnRef idx="1">
            <a:schemeClr val="dk1"/>
          </a:lnRef>
          <a:fillRef idx="0">
            <a:schemeClr val="dk1"/>
          </a:fillRef>
          <a:effectRef idx="0">
            <a:schemeClr val="dk1"/>
          </a:effectRef>
          <a:fontRef idx="minor">
            <a:schemeClr val="tx1"/>
          </a:fontRef>
        </p:style>
      </p:cxnSp>
      <p:sp>
        <p:nvSpPr>
          <p:cNvPr id="3" name="テキスト ボックス 2">
            <a:extLst>
              <a:ext uri="{FF2B5EF4-FFF2-40B4-BE49-F238E27FC236}">
                <a16:creationId xmlns:a16="http://schemas.microsoft.com/office/drawing/2014/main" id="{BB4B17AE-3060-4607-ACFC-4F2D4A3778B0}"/>
              </a:ext>
            </a:extLst>
          </p:cNvPr>
          <p:cNvSpPr txBox="1"/>
          <p:nvPr/>
        </p:nvSpPr>
        <p:spPr>
          <a:xfrm>
            <a:off x="910674" y="2787964"/>
            <a:ext cx="5655885" cy="1200329"/>
          </a:xfrm>
          <a:prstGeom prst="rect">
            <a:avLst/>
          </a:prstGeom>
          <a:noFill/>
          <a:ln>
            <a:solidFill>
              <a:schemeClr val="tx1"/>
            </a:solidFill>
          </a:ln>
        </p:spPr>
        <p:txBody>
          <a:bodyPr wrap="square" rtlCol="0">
            <a:spAutoFit/>
          </a:bodyPr>
          <a:lstStyle/>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受領委任する　　  □療養費　　 □出産手当金　 　□傷病手当金</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給付金の種類　　  □家族埋葬料　　□出産育児一時金　　□高額療養費</a:t>
            </a:r>
            <a:endParaRPr kumimoji="1"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手当金の場合</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は請求期間　　　　　年　　　月　　　日    ～　　　　</a:t>
            </a:r>
            <a:r>
              <a:rPr lang="ja-JP" altLang="en-US" sz="1200" dirty="0">
                <a:latin typeface="ＭＳ ゴシック" panose="020B0609070205080204" pitchFamily="49" charset="-128"/>
                <a:ea typeface="ＭＳ ゴシック" panose="020B0609070205080204" pitchFamily="49" charset="-128"/>
              </a:rPr>
              <a:t>年　　　月　　　日 </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5F32AA7C-2EFB-424E-BD41-9E7E5214747E}"/>
              </a:ext>
            </a:extLst>
          </p:cNvPr>
          <p:cNvSpPr txBox="1"/>
          <p:nvPr/>
        </p:nvSpPr>
        <p:spPr>
          <a:xfrm>
            <a:off x="261738" y="8731076"/>
            <a:ext cx="5604744" cy="1015663"/>
          </a:xfrm>
          <a:prstGeom prst="rect">
            <a:avLst/>
          </a:prstGeom>
          <a:noFill/>
        </p:spPr>
        <p:txBody>
          <a:bodyPr wrap="square" rtlCol="0">
            <a:spAutoFit/>
          </a:bodyPr>
          <a:lstStyle/>
          <a:p>
            <a:r>
              <a:rPr kumimoji="1" lang="ja-JP" altLang="en-US" sz="1200" dirty="0"/>
              <a:t>●委任状は、受領委任</a:t>
            </a:r>
            <a:r>
              <a:rPr kumimoji="1" lang="ja-JP" altLang="en-US" sz="1200" dirty="0">
                <a:latin typeface="ＭＳ ゴシック" panose="020B0609070205080204" pitchFamily="49" charset="-128"/>
                <a:ea typeface="ＭＳ ゴシック" panose="020B0609070205080204" pitchFamily="49" charset="-128"/>
              </a:rPr>
              <a:t>する</a:t>
            </a:r>
            <a:r>
              <a:rPr kumimoji="1" lang="ja-JP" altLang="en-US" sz="1200" dirty="0"/>
              <a:t>給付金の申請書ごとに必要となります。</a:t>
            </a:r>
            <a:endParaRPr kumimoji="1" lang="en-US" altLang="ja-JP" sz="1200" dirty="0"/>
          </a:p>
          <a:p>
            <a:r>
              <a:rPr kumimoji="1" lang="ja-JP" altLang="en-US" sz="1200" dirty="0"/>
              <a:t>　　（給付金申請書１件につき１委任状）</a:t>
            </a:r>
            <a:endParaRPr kumimoji="1" lang="en-US" altLang="ja-JP" sz="1200" dirty="0"/>
          </a:p>
          <a:p>
            <a:r>
              <a:rPr kumimoji="1" lang="ja-JP" altLang="en-US" sz="1200" dirty="0"/>
              <a:t>●必ず給付金の申請書とこの委任状を一緒に提出してください。</a:t>
            </a:r>
            <a:endParaRPr kumimoji="1" lang="en-US" altLang="ja-JP" sz="1200" dirty="0"/>
          </a:p>
          <a:p>
            <a:r>
              <a:rPr kumimoji="1" lang="ja-JP" altLang="en-US" sz="1200" dirty="0"/>
              <a:t>●給付金の不正請求防止と様式変更に伴い</a:t>
            </a:r>
            <a:r>
              <a:rPr kumimoji="1" lang="ja-JP" altLang="en-US" sz="1200" u="sng" dirty="0"/>
              <a:t>被保険者と代理人のご捺印が必要です　</a:t>
            </a:r>
            <a:endParaRPr kumimoji="1" lang="en-US" altLang="ja-JP" sz="1200" u="sng" dirty="0"/>
          </a:p>
          <a:p>
            <a:r>
              <a:rPr kumimoji="1" lang="ja-JP" altLang="en-US" sz="1200" dirty="0"/>
              <a:t>　 ので、ご了承ください。</a:t>
            </a:r>
            <a:endParaRPr kumimoji="1" lang="en-US" altLang="ja-JP" sz="1200" dirty="0"/>
          </a:p>
        </p:txBody>
      </p:sp>
      <p:sp>
        <p:nvSpPr>
          <p:cNvPr id="12" name="テキスト ボックス 11">
            <a:extLst>
              <a:ext uri="{FF2B5EF4-FFF2-40B4-BE49-F238E27FC236}">
                <a16:creationId xmlns:a16="http://schemas.microsoft.com/office/drawing/2014/main" id="{ED81ED6A-DDDB-40B8-879A-6D941DCB9DF7}"/>
              </a:ext>
            </a:extLst>
          </p:cNvPr>
          <p:cNvSpPr txBox="1"/>
          <p:nvPr/>
        </p:nvSpPr>
        <p:spPr>
          <a:xfrm>
            <a:off x="5163414" y="6983420"/>
            <a:ext cx="288952" cy="246221"/>
          </a:xfrm>
          <a:prstGeom prst="rect">
            <a:avLst/>
          </a:prstGeom>
          <a:noFill/>
        </p:spPr>
        <p:txBody>
          <a:bodyPr wrap="square" rtlCol="0">
            <a:spAutoFit/>
          </a:bodyPr>
          <a:lstStyle/>
          <a:p>
            <a:r>
              <a:rPr kumimoji="1" lang="ja-JP" altLang="en-US" sz="1000" dirty="0"/>
              <a:t>㊞</a:t>
            </a:r>
          </a:p>
        </p:txBody>
      </p:sp>
      <p:sp>
        <p:nvSpPr>
          <p:cNvPr id="68" name="テキスト ボックス 67">
            <a:extLst>
              <a:ext uri="{FF2B5EF4-FFF2-40B4-BE49-F238E27FC236}">
                <a16:creationId xmlns:a16="http://schemas.microsoft.com/office/drawing/2014/main" id="{41265CD9-FA24-430C-AE5E-FE87D52971E8}"/>
              </a:ext>
            </a:extLst>
          </p:cNvPr>
          <p:cNvSpPr txBox="1"/>
          <p:nvPr/>
        </p:nvSpPr>
        <p:spPr>
          <a:xfrm>
            <a:off x="5188117" y="8198280"/>
            <a:ext cx="288952" cy="246221"/>
          </a:xfrm>
          <a:prstGeom prst="rect">
            <a:avLst/>
          </a:prstGeom>
          <a:noFill/>
        </p:spPr>
        <p:txBody>
          <a:bodyPr wrap="square" rtlCol="0">
            <a:spAutoFit/>
          </a:bodyPr>
          <a:lstStyle/>
          <a:p>
            <a:r>
              <a:rPr kumimoji="1" lang="ja-JP" altLang="en-US" sz="1000" dirty="0"/>
              <a:t>㊞</a:t>
            </a:r>
          </a:p>
        </p:txBody>
      </p:sp>
      <p:sp>
        <p:nvSpPr>
          <p:cNvPr id="69" name="正方形/長方形 68">
            <a:extLst>
              <a:ext uri="{FF2B5EF4-FFF2-40B4-BE49-F238E27FC236}">
                <a16:creationId xmlns:a16="http://schemas.microsoft.com/office/drawing/2014/main" id="{6D12491F-EEB3-480E-B09B-41590683E5AE}"/>
              </a:ext>
            </a:extLst>
          </p:cNvPr>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北海道コンピュータ関連産業健康保険組合</a:t>
            </a:r>
          </a:p>
        </p:txBody>
      </p:sp>
      <p:cxnSp>
        <p:nvCxnSpPr>
          <p:cNvPr id="14" name="直線コネクタ 13">
            <a:extLst>
              <a:ext uri="{FF2B5EF4-FFF2-40B4-BE49-F238E27FC236}">
                <a16:creationId xmlns:a16="http://schemas.microsoft.com/office/drawing/2014/main" id="{3F7F77E5-31D1-4977-892C-54F1200BA979}"/>
              </a:ext>
            </a:extLst>
          </p:cNvPr>
          <p:cNvCxnSpPr>
            <a:cxnSpLocks/>
          </p:cNvCxnSpPr>
          <p:nvPr/>
        </p:nvCxnSpPr>
        <p:spPr>
          <a:xfrm>
            <a:off x="4400036" y="2106340"/>
            <a:ext cx="23717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80903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21915"/>
        </a:solidFill>
      </a:spPr>
      <a:bodyPr wrap="square" lIns="0" tIns="0" rIns="0" bIns="0" rtlCol="0"/>
      <a:lstStyle>
        <a:defPPr>
          <a:defRPr sz="1200" dirty="0" smtClean="0">
            <a:solidFill>
              <a:schemeClr val="bg1"/>
            </a:solidFill>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3170</TotalTime>
  <Words>424</Words>
  <Application>Microsoft Office PowerPoint</Application>
  <PresentationFormat>ユーザー設定</PresentationFormat>
  <Paragraphs>67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PMingLiU</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健康保険組合連合会</dc:creator>
  <cp:lastModifiedBy>kenpo</cp:lastModifiedBy>
  <cp:revision>270</cp:revision>
  <cp:lastPrinted>2024-11-27T02:53:28Z</cp:lastPrinted>
  <dcterms:created xsi:type="dcterms:W3CDTF">2016-07-06T07:28:27Z</dcterms:created>
  <dcterms:modified xsi:type="dcterms:W3CDTF">2024-12-02T07:07:14Z</dcterms:modified>
</cp:coreProperties>
</file>