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82" r:id="rId3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323493" y="9522778"/>
            <a:ext cx="5580381" cy="432434"/>
            <a:chOff x="323493" y="8766543"/>
            <a:chExt cx="5580381" cy="432434"/>
          </a:xfrm>
        </p:grpSpPr>
        <p:sp>
          <p:nvSpPr>
            <p:cNvPr id="116" name="object 19"/>
            <p:cNvSpPr/>
            <p:nvPr/>
          </p:nvSpPr>
          <p:spPr>
            <a:xfrm>
              <a:off x="323493" y="8766543"/>
              <a:ext cx="1202893" cy="432434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 anchorCtr="1"/>
            <a:lstStyle/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社会保険労務士の</a:t>
              </a:r>
            </a:p>
            <a:p>
              <a:pPr algn="ctr">
                <a:lnSpc>
                  <a:spcPct val="100000"/>
                </a:lnSpc>
              </a:pPr>
              <a:r>
                <a: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提出代行者名記載欄</a:t>
              </a:r>
              <a:endParaRPr sz="900" dirty="0"/>
            </a:p>
          </p:txBody>
        </p:sp>
        <p:sp>
          <p:nvSpPr>
            <p:cNvPr id="117" name="object 57"/>
            <p:cNvSpPr/>
            <p:nvPr/>
          </p:nvSpPr>
          <p:spPr>
            <a:xfrm>
              <a:off x="323494" y="8766543"/>
              <a:ext cx="5580380" cy="432434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71"/>
          <p:cNvSpPr/>
          <p:nvPr/>
        </p:nvSpPr>
        <p:spPr>
          <a:xfrm>
            <a:off x="6191503" y="10134562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1/2</a:t>
            </a:r>
            <a:endParaRPr sz="1050" dirty="0"/>
          </a:p>
        </p:txBody>
      </p:sp>
      <p:sp>
        <p:nvSpPr>
          <p:cNvPr id="130" name="object 59"/>
          <p:cNvSpPr/>
          <p:nvPr/>
        </p:nvSpPr>
        <p:spPr>
          <a:xfrm>
            <a:off x="5975527" y="8766556"/>
            <a:ext cx="1260475" cy="1152525"/>
          </a:xfrm>
          <a:custGeom>
            <a:avLst/>
            <a:gdLst/>
            <a:ahLst/>
            <a:cxnLst/>
            <a:rect l="l" t="t" r="r" b="b"/>
            <a:pathLst>
              <a:path w="1260475" h="1152525">
                <a:moveTo>
                  <a:pt x="1259992" y="1152004"/>
                </a:moveTo>
                <a:lnTo>
                  <a:pt x="0" y="1152004"/>
                </a:lnTo>
                <a:lnTo>
                  <a:pt x="0" y="0"/>
                </a:lnTo>
                <a:lnTo>
                  <a:pt x="1259992" y="0"/>
                </a:lnTo>
                <a:lnTo>
                  <a:pt x="1259992" y="1152004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36000" rIns="0" bIns="0" rtlCol="0" anchor="t" anchorCtr="1"/>
          <a:lstStyle/>
          <a:p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受付日付印</a:t>
            </a:r>
            <a:endParaRPr sz="900" dirty="0"/>
          </a:p>
        </p:txBody>
      </p:sp>
      <p:sp>
        <p:nvSpPr>
          <p:cNvPr id="151" name="object 61"/>
          <p:cNvSpPr/>
          <p:nvPr/>
        </p:nvSpPr>
        <p:spPr>
          <a:xfrm>
            <a:off x="4256531" y="8187779"/>
            <a:ext cx="3158237" cy="216535"/>
          </a:xfrm>
          <a:custGeom>
            <a:avLst/>
            <a:gdLst/>
            <a:ahLst/>
            <a:cxnLst/>
            <a:rect l="l" t="t" r="r" b="b"/>
            <a:pathLst>
              <a:path w="2592070" h="216534">
                <a:moveTo>
                  <a:pt x="2502001" y="0"/>
                </a:moveTo>
                <a:lnTo>
                  <a:pt x="36017" y="0"/>
                </a:lnTo>
                <a:lnTo>
                  <a:pt x="22031" y="2839"/>
                </a:lnTo>
                <a:lnTo>
                  <a:pt x="10579" y="10572"/>
                </a:lnTo>
                <a:lnTo>
                  <a:pt x="2841" y="22020"/>
                </a:lnTo>
                <a:lnTo>
                  <a:pt x="0" y="36004"/>
                </a:lnTo>
                <a:lnTo>
                  <a:pt x="0" y="179997"/>
                </a:lnTo>
                <a:lnTo>
                  <a:pt x="2841" y="193975"/>
                </a:lnTo>
                <a:lnTo>
                  <a:pt x="10579" y="205424"/>
                </a:lnTo>
                <a:lnTo>
                  <a:pt x="22031" y="213160"/>
                </a:lnTo>
                <a:lnTo>
                  <a:pt x="36017" y="216001"/>
                </a:lnTo>
                <a:lnTo>
                  <a:pt x="2502001" y="216001"/>
                </a:lnTo>
                <a:lnTo>
                  <a:pt x="2592019" y="108000"/>
                </a:lnTo>
                <a:lnTo>
                  <a:pt x="2502001" y="0"/>
                </a:lnTo>
                <a:close/>
              </a:path>
            </a:pathLst>
          </a:custGeom>
          <a:solidFill>
            <a:srgbClr val="221915"/>
          </a:solidFill>
          <a:ln>
            <a:solidFill>
              <a:srgbClr val="221915"/>
            </a:solidFill>
          </a:ln>
        </p:spPr>
        <p:txBody>
          <a:bodyPr wrap="square" lIns="0" tIns="0" rIns="0" bIns="0" rtlCol="0" anchor="ctr" anchorCtr="0"/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「申請者記入用」は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ページに続きます。</a:t>
            </a:r>
            <a:r>
              <a:rPr lang="en-US" altLang="ja-JP" sz="11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〉〉〉</a:t>
            </a:r>
          </a:p>
        </p:txBody>
      </p:sp>
      <p:sp>
        <p:nvSpPr>
          <p:cNvPr id="159" name="正方形/長方形 158"/>
          <p:cNvSpPr/>
          <p:nvPr/>
        </p:nvSpPr>
        <p:spPr>
          <a:xfrm>
            <a:off x="2271800" y="10074251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北海道コンピュータ関連産業</a:t>
            </a:r>
            <a:r>
              <a:rPr kumimoji="1" lang="ja-JP" altLang="en-US" sz="1100" dirty="0">
                <a:solidFill>
                  <a:schemeClr val="tx1"/>
                </a:solidFill>
              </a:rPr>
              <a:t>健康保険組合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411865" y="1497255"/>
            <a:ext cx="6657975" cy="648982"/>
            <a:chOff x="553329" y="396938"/>
            <a:chExt cx="6417628" cy="648982"/>
          </a:xfrm>
        </p:grpSpPr>
        <p:sp>
          <p:nvSpPr>
            <p:cNvPr id="17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  <p:sp>
          <p:nvSpPr>
            <p:cNvPr id="17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75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2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97" name="object 62"/>
            <p:cNvSpPr txBox="1"/>
            <p:nvPr/>
          </p:nvSpPr>
          <p:spPr>
            <a:xfrm>
              <a:off x="557510" y="580479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2929395" y="620487"/>
              <a:ext cx="2472311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立替払・装具</a:t>
              </a:r>
              <a:r>
                <a:rPr lang="en-US" altLang="ja-JP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072091" y="538083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355636" y="730999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355636" y="532140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5E194435-94D0-4A78-AD10-7B50A6C8045E}"/>
              </a:ext>
            </a:extLst>
          </p:cNvPr>
          <p:cNvGrpSpPr/>
          <p:nvPr/>
        </p:nvGrpSpPr>
        <p:grpSpPr>
          <a:xfrm>
            <a:off x="334564" y="2922883"/>
            <a:ext cx="6912609" cy="2100848"/>
            <a:chOff x="323989" y="1450224"/>
            <a:chExt cx="6912609" cy="2100848"/>
          </a:xfrm>
        </p:grpSpPr>
        <p:sp>
          <p:nvSpPr>
            <p:cNvPr id="180" name="object 6">
              <a:extLst>
                <a:ext uri="{FF2B5EF4-FFF2-40B4-BE49-F238E27FC236}">
                  <a16:creationId xmlns:a16="http://schemas.microsoft.com/office/drawing/2014/main" id="{831094C9-3F14-4C94-A88C-7C1687140E22}"/>
                </a:ext>
              </a:extLst>
            </p:cNvPr>
            <p:cNvSpPr/>
            <p:nvPr/>
          </p:nvSpPr>
          <p:spPr>
            <a:xfrm>
              <a:off x="4499874" y="2220992"/>
              <a:ext cx="590378" cy="601693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生年月日</a:t>
              </a:r>
              <a:endPara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81" name="object 5">
              <a:extLst>
                <a:ext uri="{FF2B5EF4-FFF2-40B4-BE49-F238E27FC236}">
                  <a16:creationId xmlns:a16="http://schemas.microsoft.com/office/drawing/2014/main" id="{D2526C0F-14C8-4350-BB18-1BA1CBE9FF86}"/>
                </a:ext>
              </a:extLst>
            </p:cNvPr>
            <p:cNvSpPr/>
            <p:nvPr/>
          </p:nvSpPr>
          <p:spPr>
            <a:xfrm>
              <a:off x="4499873" y="1470564"/>
              <a:ext cx="2724839" cy="204324"/>
            </a:xfrm>
            <a:custGeom>
              <a:avLst/>
              <a:gdLst/>
              <a:ahLst/>
              <a:cxnLst/>
              <a:rect l="l" t="t" r="r" b="b"/>
              <a:pathLst>
                <a:path w="6912609" h="216535">
                  <a:moveTo>
                    <a:pt x="6875995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216001"/>
                  </a:lnTo>
                  <a:lnTo>
                    <a:pt x="6912000" y="216001"/>
                  </a:lnTo>
                  <a:lnTo>
                    <a:pt x="6912000" y="36004"/>
                  </a:lnTo>
                  <a:lnTo>
                    <a:pt x="6909160" y="22025"/>
                  </a:lnTo>
                  <a:lnTo>
                    <a:pt x="6901427" y="10577"/>
                  </a:lnTo>
                  <a:lnTo>
                    <a:pt x="6889979" y="2841"/>
                  </a:lnTo>
                  <a:lnTo>
                    <a:pt x="687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72000" tIns="0" rIns="0" bIns="0" rtlCol="0" anchor="ctr" anchorCtr="0"/>
            <a:lstStyle/>
            <a:p>
              <a:pPr marL="12700">
                <a:lnSpc>
                  <a:spcPct val="100000"/>
                </a:lnSpc>
              </a:pP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記号番号が分からない場合はマイナンバーを記入してください</a:t>
              </a:r>
              <a:endPara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grpSp>
          <p:nvGrpSpPr>
            <p:cNvPr id="188" name="グループ化 187">
              <a:extLst>
                <a:ext uri="{FF2B5EF4-FFF2-40B4-BE49-F238E27FC236}">
                  <a16:creationId xmlns:a16="http://schemas.microsoft.com/office/drawing/2014/main" id="{B242B520-8595-470A-9456-9D9E1FB35F7F}"/>
                </a:ext>
              </a:extLst>
            </p:cNvPr>
            <p:cNvGrpSpPr/>
            <p:nvPr/>
          </p:nvGrpSpPr>
          <p:grpSpPr>
            <a:xfrm>
              <a:off x="323989" y="1450224"/>
              <a:ext cx="6912609" cy="2100848"/>
              <a:chOff x="323989" y="1609710"/>
              <a:chExt cx="6912609" cy="2100848"/>
            </a:xfrm>
          </p:grpSpPr>
          <p:sp>
            <p:nvSpPr>
              <p:cNvPr id="214" name="object 6">
                <a:extLst>
                  <a:ext uri="{FF2B5EF4-FFF2-40B4-BE49-F238E27FC236}">
                    <a16:creationId xmlns:a16="http://schemas.microsoft.com/office/drawing/2014/main" id="{CA8857BA-2199-45A9-AF08-3C6F7D5215A1}"/>
                  </a:ext>
                </a:extLst>
              </p:cNvPr>
              <p:cNvSpPr/>
              <p:nvPr/>
            </p:nvSpPr>
            <p:spPr>
              <a:xfrm>
                <a:off x="539509" y="3347972"/>
                <a:ext cx="814950" cy="36052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電話番号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（日中の連絡先）</a:t>
                </a:r>
              </a:p>
            </p:txBody>
          </p:sp>
          <p:sp>
            <p:nvSpPr>
              <p:cNvPr id="215" name="object 6">
                <a:extLst>
                  <a:ext uri="{FF2B5EF4-FFF2-40B4-BE49-F238E27FC236}">
                    <a16:creationId xmlns:a16="http://schemas.microsoft.com/office/drawing/2014/main" id="{9367390D-F0D2-496F-B84C-6315A34EF6F0}"/>
                  </a:ext>
                </a:extLst>
              </p:cNvPr>
              <p:cNvSpPr/>
              <p:nvPr/>
            </p:nvSpPr>
            <p:spPr>
              <a:xfrm>
                <a:off x="544053" y="2988132"/>
                <a:ext cx="810405" cy="35984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住所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6" name="object 6">
                <a:extLst>
                  <a:ext uri="{FF2B5EF4-FFF2-40B4-BE49-F238E27FC236}">
                    <a16:creationId xmlns:a16="http://schemas.microsoft.com/office/drawing/2014/main" id="{598EDFC1-33FC-463B-A720-01A3DE5C42B4}"/>
                  </a:ext>
                </a:extLst>
              </p:cNvPr>
              <p:cNvSpPr/>
              <p:nvPr/>
            </p:nvSpPr>
            <p:spPr>
              <a:xfrm>
                <a:off x="544966" y="2372915"/>
                <a:ext cx="810405" cy="615077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氏</a:t>
                </a:r>
                <a:r>
                  <a:rPr lang="ja-JP" altLang="en-US" sz="900" spc="-225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名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7" name="object 6">
                <a:extLst>
                  <a:ext uri="{FF2B5EF4-FFF2-40B4-BE49-F238E27FC236}">
                    <a16:creationId xmlns:a16="http://schemas.microsoft.com/office/drawing/2014/main" id="{2A8A998C-4008-4838-913E-2725FFD05E8D}"/>
                  </a:ext>
                </a:extLst>
              </p:cNvPr>
              <p:cNvSpPr/>
              <p:nvPr/>
            </p:nvSpPr>
            <p:spPr>
              <a:xfrm>
                <a:off x="544966" y="1632197"/>
                <a:ext cx="810405" cy="74379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被保険者</a:t>
                </a: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等</a:t>
                </a:r>
                <a:endParaRPr lang="en-US" altLang="ja-JP" sz="9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spc="-1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記号・番号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  <a:p>
                <a:pPr algn="ctr">
                  <a:lnSpc>
                    <a:spcPct val="100000"/>
                  </a:lnSpc>
                  <a:spcBef>
                    <a:spcPts val="240"/>
                  </a:spcBef>
                </a:pP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spc="35" dirty="0" err="1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spc="3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18" name="object 5">
                <a:extLst>
                  <a:ext uri="{FF2B5EF4-FFF2-40B4-BE49-F238E27FC236}">
                    <a16:creationId xmlns:a16="http://schemas.microsoft.com/office/drawing/2014/main" id="{58DE868C-0AB6-4043-8F9C-173007991CFB}"/>
                  </a:ext>
                </a:extLst>
              </p:cNvPr>
              <p:cNvSpPr/>
              <p:nvPr/>
            </p:nvSpPr>
            <p:spPr>
              <a:xfrm>
                <a:off x="1331976" y="1619986"/>
                <a:ext cx="1227074" cy="212891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記号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19" name="object 17">
                <a:extLst>
                  <a:ext uri="{FF2B5EF4-FFF2-40B4-BE49-F238E27FC236}">
                    <a16:creationId xmlns:a16="http://schemas.microsoft.com/office/drawing/2014/main" id="{4A7E85A8-BBF4-4280-9A55-F7E03C0E449F}"/>
                  </a:ext>
                </a:extLst>
              </p:cNvPr>
              <p:cNvSpPr/>
              <p:nvPr/>
            </p:nvSpPr>
            <p:spPr>
              <a:xfrm>
                <a:off x="323989" y="1619999"/>
                <a:ext cx="216911" cy="2088500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2088514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41" y="2065979"/>
                    </a:lnTo>
                    <a:lnTo>
                      <a:pt x="10577" y="2077423"/>
                    </a:lnTo>
                    <a:lnTo>
                      <a:pt x="22025" y="2085154"/>
                    </a:lnTo>
                    <a:lnTo>
                      <a:pt x="36004" y="2087994"/>
                    </a:lnTo>
                    <a:lnTo>
                      <a:pt x="216001" y="2087994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6D6E71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被保険者（申請者）情報</a:t>
                </a:r>
              </a:p>
            </p:txBody>
          </p:sp>
          <p:sp>
            <p:nvSpPr>
              <p:cNvPr id="220" name="object 22">
                <a:extLst>
                  <a:ext uri="{FF2B5EF4-FFF2-40B4-BE49-F238E27FC236}">
                    <a16:creationId xmlns:a16="http://schemas.microsoft.com/office/drawing/2014/main" id="{59116849-B9BF-406E-9DF6-FE966BBAEC94}"/>
                  </a:ext>
                </a:extLst>
              </p:cNvPr>
              <p:cNvSpPr/>
              <p:nvPr/>
            </p:nvSpPr>
            <p:spPr>
              <a:xfrm>
                <a:off x="539991" y="2375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21" name="object 23">
                <a:extLst>
                  <a:ext uri="{FF2B5EF4-FFF2-40B4-BE49-F238E27FC236}">
                    <a16:creationId xmlns:a16="http://schemas.microsoft.com/office/drawing/2014/main" id="{A1AAEF5D-7D68-4C88-8C61-CBC078486864}"/>
                  </a:ext>
                </a:extLst>
              </p:cNvPr>
              <p:cNvSpPr/>
              <p:nvPr/>
            </p:nvSpPr>
            <p:spPr>
              <a:xfrm>
                <a:off x="539991" y="2987992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5998" y="0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69" name="object 25">
                <a:extLst>
                  <a:ext uri="{FF2B5EF4-FFF2-40B4-BE49-F238E27FC236}">
                    <a16:creationId xmlns:a16="http://schemas.microsoft.com/office/drawing/2014/main" id="{CB321202-F1FE-4F6A-BC2B-3392B0C916C1}"/>
                  </a:ext>
                </a:extLst>
              </p:cNvPr>
              <p:cNvSpPr/>
              <p:nvPr/>
            </p:nvSpPr>
            <p:spPr>
              <a:xfrm flipV="1">
                <a:off x="1399551" y="2510269"/>
                <a:ext cx="2974430" cy="54351"/>
              </a:xfrm>
              <a:custGeom>
                <a:avLst/>
                <a:gdLst/>
                <a:ahLst/>
                <a:cxnLst/>
                <a:rect l="l" t="t" r="r" b="b"/>
                <a:pathLst>
                  <a:path w="3221990">
                    <a:moveTo>
                      <a:pt x="0" y="0"/>
                    </a:moveTo>
                    <a:lnTo>
                      <a:pt x="3221964" y="0"/>
                    </a:lnTo>
                  </a:path>
                </a:pathLst>
              </a:custGeom>
              <a:ln w="5397">
                <a:solidFill>
                  <a:srgbClr val="231F20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0" name="object 66">
                <a:extLst>
                  <a:ext uri="{FF2B5EF4-FFF2-40B4-BE49-F238E27FC236}">
                    <a16:creationId xmlns:a16="http://schemas.microsoft.com/office/drawing/2014/main" id="{528A8A76-D087-4A83-8E7D-C84150DB899E}"/>
                  </a:ext>
                </a:extLst>
              </p:cNvPr>
              <p:cNvSpPr txBox="1"/>
              <p:nvPr/>
            </p:nvSpPr>
            <p:spPr>
              <a:xfrm>
                <a:off x="1349729" y="2428443"/>
                <a:ext cx="666318" cy="107722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sz="700" spc="-5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700" spc="12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フ</a:t>
                </a:r>
                <a:r>
                  <a:rPr sz="700" spc="6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リ</a:t>
                </a:r>
                <a:r>
                  <a:rPr sz="700" spc="21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ガ</a:t>
                </a:r>
                <a:r>
                  <a:rPr sz="700" spc="1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ナ</a:t>
                </a:r>
                <a:r>
                  <a:rPr sz="7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1" name="object 131">
                <a:extLst>
                  <a:ext uri="{FF2B5EF4-FFF2-40B4-BE49-F238E27FC236}">
                    <a16:creationId xmlns:a16="http://schemas.microsoft.com/office/drawing/2014/main" id="{5DEF2141-42FF-4E9C-915D-3F08AB24ED33}"/>
                  </a:ext>
                </a:extLst>
              </p:cNvPr>
              <p:cNvSpPr txBox="1"/>
              <p:nvPr/>
            </p:nvSpPr>
            <p:spPr>
              <a:xfrm>
                <a:off x="1399551" y="3460254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lang="en-US" altLang="ja-JP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TEL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Meiryo UI"/>
                    <a:cs typeface="Meiryo UI"/>
                  </a:rPr>
                  <a:t>　　　　　　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2" name="object 133">
                <a:extLst>
                  <a:ext uri="{FF2B5EF4-FFF2-40B4-BE49-F238E27FC236}">
                    <a16:creationId xmlns:a16="http://schemas.microsoft.com/office/drawing/2014/main" id="{8E1387CA-3D0A-444D-90E0-2D44B1A5A8A7}"/>
                  </a:ext>
                </a:extLst>
              </p:cNvPr>
              <p:cNvSpPr txBox="1"/>
              <p:nvPr/>
            </p:nvSpPr>
            <p:spPr>
              <a:xfrm>
                <a:off x="1363983" y="3015062"/>
                <a:ext cx="2134269" cy="12311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spc="-75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〒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－　　　　　　　　　　）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73" name="object 141">
                <a:extLst>
                  <a:ext uri="{FF2B5EF4-FFF2-40B4-BE49-F238E27FC236}">
                    <a16:creationId xmlns:a16="http://schemas.microsoft.com/office/drawing/2014/main" id="{7FB742BF-EA37-41CE-889A-59EE417DBC3E}"/>
                  </a:ext>
                </a:extLst>
              </p:cNvPr>
              <p:cNvSpPr/>
              <p:nvPr/>
            </p:nvSpPr>
            <p:spPr>
              <a:xfrm>
                <a:off x="1331975" y="3347973"/>
                <a:ext cx="2250440" cy="362585"/>
              </a:xfrm>
              <a:custGeom>
                <a:avLst/>
                <a:gdLst/>
                <a:ahLst/>
                <a:cxnLst/>
                <a:rect l="l" t="t" r="r" b="b"/>
                <a:pathLst>
                  <a:path w="2250440" h="362585">
                    <a:moveTo>
                      <a:pt x="0" y="0"/>
                    </a:moveTo>
                    <a:lnTo>
                      <a:pt x="2250008" y="0"/>
                    </a:lnTo>
                    <a:lnTo>
                      <a:pt x="2250008" y="362534"/>
                    </a:lnTo>
                  </a:path>
                </a:pathLst>
              </a:custGeom>
              <a:ln w="5397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4" name="object 142">
                <a:extLst>
                  <a:ext uri="{FF2B5EF4-FFF2-40B4-BE49-F238E27FC236}">
                    <a16:creationId xmlns:a16="http://schemas.microsoft.com/office/drawing/2014/main" id="{5110092C-BA54-4088-BB12-C1D317625715}"/>
                  </a:ext>
                </a:extLst>
              </p:cNvPr>
              <p:cNvSpPr/>
              <p:nvPr/>
            </p:nvSpPr>
            <p:spPr>
              <a:xfrm>
                <a:off x="4373981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都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5" name="object 143">
                <a:extLst>
                  <a:ext uri="{FF2B5EF4-FFF2-40B4-BE49-F238E27FC236}">
                    <a16:creationId xmlns:a16="http://schemas.microsoft.com/office/drawing/2014/main" id="{4CEFD3B5-FA64-48C0-9022-CF95EF121D0F}"/>
                  </a:ext>
                </a:extLst>
              </p:cNvPr>
              <p:cNvSpPr/>
              <p:nvPr/>
            </p:nvSpPr>
            <p:spPr>
              <a:xfrm>
                <a:off x="4535982" y="3046742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道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6" name="object 144">
                <a:extLst>
                  <a:ext uri="{FF2B5EF4-FFF2-40B4-BE49-F238E27FC236}">
                    <a16:creationId xmlns:a16="http://schemas.microsoft.com/office/drawing/2014/main" id="{3F69EFE5-E40D-4531-8894-21B26AE74C70}"/>
                  </a:ext>
                </a:extLst>
              </p:cNvPr>
              <p:cNvSpPr/>
              <p:nvPr/>
            </p:nvSpPr>
            <p:spPr>
              <a:xfrm>
                <a:off x="4373981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府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77" name="object 145">
                <a:extLst>
                  <a:ext uri="{FF2B5EF4-FFF2-40B4-BE49-F238E27FC236}">
                    <a16:creationId xmlns:a16="http://schemas.microsoft.com/office/drawing/2014/main" id="{36DDFAF2-5326-4B03-BC07-5DBF4339742E}"/>
                  </a:ext>
                </a:extLst>
              </p:cNvPr>
              <p:cNvSpPr/>
              <p:nvPr/>
            </p:nvSpPr>
            <p:spPr>
              <a:xfrm>
                <a:off x="4535982" y="3208743"/>
                <a:ext cx="126364" cy="126364"/>
              </a:xfrm>
              <a:custGeom>
                <a:avLst/>
                <a:gdLst/>
                <a:ahLst/>
                <a:cxnLst/>
                <a:rect l="l" t="t" r="r" b="b"/>
                <a:pathLst>
                  <a:path w="126364" h="126364">
                    <a:moveTo>
                      <a:pt x="126009" y="63004"/>
                    </a:moveTo>
                    <a:lnTo>
                      <a:pt x="121058" y="87522"/>
                    </a:lnTo>
                    <a:lnTo>
                      <a:pt x="107556" y="107545"/>
                    </a:lnTo>
                    <a:lnTo>
                      <a:pt x="87529" y="121045"/>
                    </a:lnTo>
                    <a:lnTo>
                      <a:pt x="63004" y="125996"/>
                    </a:lnTo>
                    <a:lnTo>
                      <a:pt x="38479" y="121045"/>
                    </a:lnTo>
                    <a:lnTo>
                      <a:pt x="18453" y="107545"/>
                    </a:lnTo>
                    <a:lnTo>
                      <a:pt x="4951" y="87522"/>
                    </a:lnTo>
                    <a:lnTo>
                      <a:pt x="0" y="63004"/>
                    </a:lnTo>
                    <a:lnTo>
                      <a:pt x="4951" y="38479"/>
                    </a:lnTo>
                    <a:lnTo>
                      <a:pt x="18453" y="18453"/>
                    </a:lnTo>
                    <a:lnTo>
                      <a:pt x="38479" y="4951"/>
                    </a:lnTo>
                    <a:lnTo>
                      <a:pt x="63004" y="0"/>
                    </a:lnTo>
                    <a:lnTo>
                      <a:pt x="87529" y="4951"/>
                    </a:lnTo>
                    <a:lnTo>
                      <a:pt x="107556" y="18453"/>
                    </a:lnTo>
                    <a:lnTo>
                      <a:pt x="121058" y="38479"/>
                    </a:lnTo>
                    <a:lnTo>
                      <a:pt x="126009" y="63004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県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pic>
            <p:nvPicPr>
              <p:cNvPr id="278" name="Picture 5">
                <a:extLst>
                  <a:ext uri="{FF2B5EF4-FFF2-40B4-BE49-F238E27FC236}">
                    <a16:creationId xmlns:a16="http://schemas.microsoft.com/office/drawing/2014/main" id="{B1B1EA0C-823B-4C24-B257-CD913B0CAC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59108" y="1935549"/>
                <a:ext cx="905268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9" name="Picture 7">
                <a:extLst>
                  <a:ext uri="{FF2B5EF4-FFF2-40B4-BE49-F238E27FC236}">
                    <a16:creationId xmlns:a16="http://schemas.microsoft.com/office/drawing/2014/main" id="{5F793C14-D730-43D8-8D17-C1352E6B40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29227" y="2570985"/>
                <a:ext cx="1314607" cy="3148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80" name="Picture 8">
                <a:extLst>
                  <a:ext uri="{FF2B5EF4-FFF2-40B4-BE49-F238E27FC236}">
                    <a16:creationId xmlns:a16="http://schemas.microsoft.com/office/drawing/2014/main" id="{87D0CFCC-29F9-411C-BFF7-13AF1A8F12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714" y="1947663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1" name="object 5">
                <a:extLst>
                  <a:ext uri="{FF2B5EF4-FFF2-40B4-BE49-F238E27FC236}">
                    <a16:creationId xmlns:a16="http://schemas.microsoft.com/office/drawing/2014/main" id="{BE00068E-6B56-466B-B2D7-EA5086040638}"/>
                  </a:ext>
                </a:extLst>
              </p:cNvPr>
              <p:cNvSpPr/>
              <p:nvPr/>
            </p:nvSpPr>
            <p:spPr>
              <a:xfrm>
                <a:off x="2546367" y="1630646"/>
                <a:ext cx="1953506" cy="204324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180000" tIns="0" rIns="0" bIns="0" rtlCol="0" anchor="ctr" anchorCtr="0"/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番号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82" name="object 5">
                <a:extLst>
                  <a:ext uri="{FF2B5EF4-FFF2-40B4-BE49-F238E27FC236}">
                    <a16:creationId xmlns:a16="http://schemas.microsoft.com/office/drawing/2014/main" id="{23D0D8A9-2E71-4E27-94F5-777F08B05659}"/>
                  </a:ext>
                </a:extLst>
              </p:cNvPr>
              <p:cNvSpPr/>
              <p:nvPr/>
            </p:nvSpPr>
            <p:spPr>
              <a:xfrm>
                <a:off x="5998174" y="2428694"/>
                <a:ext cx="1215180" cy="210430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16535">
                    <a:moveTo>
                      <a:pt x="6875995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216001"/>
                    </a:lnTo>
                    <a:lnTo>
                      <a:pt x="6912000" y="216001"/>
                    </a:lnTo>
                    <a:lnTo>
                      <a:pt x="6912000" y="36004"/>
                    </a:lnTo>
                    <a:lnTo>
                      <a:pt x="6909160" y="22025"/>
                    </a:lnTo>
                    <a:lnTo>
                      <a:pt x="6901427" y="10577"/>
                    </a:lnTo>
                    <a:lnTo>
                      <a:pt x="6889979" y="2841"/>
                    </a:lnTo>
                    <a:lnTo>
                      <a:pt x="6875995" y="0"/>
                    </a:lnTo>
                    <a:close/>
                  </a:path>
                </a:pathLst>
              </a:custGeom>
              <a:noFill/>
            </p:spPr>
            <p:txBody>
              <a:bodyPr wrap="square" lIns="72000" tIns="0" rIns="0" bIns="0" rtlCol="0" anchor="ctr" anchorCtr="0"/>
              <a:lstStyle/>
              <a:p>
                <a:pPr marL="12700"/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年　　　月　　　 日</a:t>
                </a:r>
                <a:endPara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83" name="object 18">
                <a:extLst>
                  <a:ext uri="{FF2B5EF4-FFF2-40B4-BE49-F238E27FC236}">
                    <a16:creationId xmlns:a16="http://schemas.microsoft.com/office/drawing/2014/main" id="{4979794E-A916-4AD5-A5E2-250CD15B75D0}"/>
                  </a:ext>
                </a:extLst>
              </p:cNvPr>
              <p:cNvSpPr/>
              <p:nvPr/>
            </p:nvSpPr>
            <p:spPr>
              <a:xfrm>
                <a:off x="323989" y="1619986"/>
                <a:ext cx="6912609" cy="208851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2088514">
                    <a:moveTo>
                      <a:pt x="6912000" y="2052002"/>
                    </a:moveTo>
                    <a:lnTo>
                      <a:pt x="6909160" y="2065979"/>
                    </a:lnTo>
                    <a:lnTo>
                      <a:pt x="6901427" y="2077423"/>
                    </a:lnTo>
                    <a:lnTo>
                      <a:pt x="6889979" y="2085154"/>
                    </a:lnTo>
                    <a:lnTo>
                      <a:pt x="6875995" y="2087994"/>
                    </a:lnTo>
                    <a:lnTo>
                      <a:pt x="36004" y="2087994"/>
                    </a:lnTo>
                    <a:lnTo>
                      <a:pt x="22020" y="2085154"/>
                    </a:lnTo>
                    <a:lnTo>
                      <a:pt x="10572" y="2077423"/>
                    </a:lnTo>
                    <a:lnTo>
                      <a:pt x="2839" y="2065979"/>
                    </a:lnTo>
                    <a:lnTo>
                      <a:pt x="0" y="2052002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2" y="10577"/>
                    </a:lnTo>
                    <a:lnTo>
                      <a:pt x="22020" y="2841"/>
                    </a:lnTo>
                    <a:lnTo>
                      <a:pt x="36004" y="0"/>
                    </a:lnTo>
                    <a:lnTo>
                      <a:pt x="6875995" y="0"/>
                    </a:lnTo>
                    <a:lnTo>
                      <a:pt x="6889979" y="2841"/>
                    </a:lnTo>
                    <a:lnTo>
                      <a:pt x="6901427" y="10577"/>
                    </a:lnTo>
                    <a:lnTo>
                      <a:pt x="6909160" y="22025"/>
                    </a:lnTo>
                    <a:lnTo>
                      <a:pt x="6912000" y="36004"/>
                    </a:lnTo>
                    <a:lnTo>
                      <a:pt x="6912000" y="2052002"/>
                    </a:lnTo>
                    <a:close/>
                  </a:path>
                </a:pathLst>
              </a:custGeom>
              <a:ln w="28803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284" name="object 27">
                <a:extLst>
                  <a:ext uri="{FF2B5EF4-FFF2-40B4-BE49-F238E27FC236}">
                    <a16:creationId xmlns:a16="http://schemas.microsoft.com/office/drawing/2014/main" id="{B44CA367-1DF1-419E-AA40-6224902C1578}"/>
                  </a:ext>
                </a:extLst>
              </p:cNvPr>
              <p:cNvSpPr/>
              <p:nvPr/>
            </p:nvSpPr>
            <p:spPr>
              <a:xfrm>
                <a:off x="4492090" y="1609710"/>
                <a:ext cx="0" cy="1368000"/>
              </a:xfrm>
              <a:custGeom>
                <a:avLst/>
                <a:gdLst/>
                <a:ahLst/>
                <a:cxnLst/>
                <a:rect l="l" t="t" r="r" b="b"/>
                <a:pathLst>
                  <a:path h="756285">
                    <a:moveTo>
                      <a:pt x="0" y="0"/>
                    </a:moveTo>
                    <a:lnTo>
                      <a:pt x="0" y="756005"/>
                    </a:lnTo>
                  </a:path>
                </a:pathLst>
              </a:custGeom>
              <a:ln w="1620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sp>
          <p:nvSpPr>
            <p:cNvPr id="193" name="object 72">
              <a:extLst>
                <a:ext uri="{FF2B5EF4-FFF2-40B4-BE49-F238E27FC236}">
                  <a16:creationId xmlns:a16="http://schemas.microsoft.com/office/drawing/2014/main" id="{4E9CCCA7-BE16-44D1-A973-B6228985F091}"/>
                </a:ext>
              </a:extLst>
            </p:cNvPr>
            <p:cNvSpPr txBox="1"/>
            <p:nvPr/>
          </p:nvSpPr>
          <p:spPr>
            <a:xfrm>
              <a:off x="5184443" y="2272011"/>
              <a:ext cx="389255" cy="525144"/>
            </a:xfrm>
            <a:prstGeom prst="rect">
              <a:avLst/>
            </a:prstGeom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平成</a:t>
              </a:r>
              <a:endParaRPr lang="en-US" altLang="ja-JP" sz="800" spc="-13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>
                <a:lnSpc>
                  <a:spcPct val="150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lang="ja-JP" altLang="en-US" sz="5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ja-JP" altLang="en-US" sz="800" spc="-1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</a:p>
          </p:txBody>
        </p:sp>
        <p:grpSp>
          <p:nvGrpSpPr>
            <p:cNvPr id="196" name="グループ化 195">
              <a:extLst>
                <a:ext uri="{FF2B5EF4-FFF2-40B4-BE49-F238E27FC236}">
                  <a16:creationId xmlns:a16="http://schemas.microsoft.com/office/drawing/2014/main" id="{2C33ED89-4BC0-4850-B006-7CE31CF0EC8B}"/>
                </a:ext>
              </a:extLst>
            </p:cNvPr>
            <p:cNvGrpSpPr/>
            <p:nvPr/>
          </p:nvGrpSpPr>
          <p:grpSpPr>
            <a:xfrm>
              <a:off x="4689080" y="1786801"/>
              <a:ext cx="2281522" cy="326671"/>
              <a:chOff x="4564557" y="1786914"/>
              <a:chExt cx="2281522" cy="326671"/>
            </a:xfrm>
          </p:grpSpPr>
          <p:pic>
            <p:nvPicPr>
              <p:cNvPr id="198" name="Picture 5">
                <a:extLst>
                  <a:ext uri="{FF2B5EF4-FFF2-40B4-BE49-F238E27FC236}">
                    <a16:creationId xmlns:a16="http://schemas.microsoft.com/office/drawing/2014/main" id="{53CE6BEF-263F-4337-9791-99AFDD55042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564557" y="1786914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9" name="Picture 5">
                <a:extLst>
                  <a:ext uri="{FF2B5EF4-FFF2-40B4-BE49-F238E27FC236}">
                    <a16:creationId xmlns:a16="http://schemas.microsoft.com/office/drawing/2014/main" id="{82C2DACA-3597-46EA-9E5E-A64ADCE1A39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328396" y="1790837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" name="Picture 5">
                <a:extLst>
                  <a:ext uri="{FF2B5EF4-FFF2-40B4-BE49-F238E27FC236}">
                    <a16:creationId xmlns:a16="http://schemas.microsoft.com/office/drawing/2014/main" id="{F9796D98-8EFF-4B8B-B2FF-CDBF17D5D3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93422" y="1790659"/>
                <a:ext cx="752657" cy="322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85" name="テキスト ボックス 46">
            <a:extLst>
              <a:ext uri="{FF2B5EF4-FFF2-40B4-BE49-F238E27FC236}">
                <a16:creationId xmlns:a16="http://schemas.microsoft.com/office/drawing/2014/main" id="{D7090AC5-FF40-4779-A4FB-DE14412C0B08}"/>
              </a:ext>
            </a:extLst>
          </p:cNvPr>
          <p:cNvSpPr txBox="1"/>
          <p:nvPr/>
        </p:nvSpPr>
        <p:spPr>
          <a:xfrm>
            <a:off x="6756078" y="10114290"/>
            <a:ext cx="1335963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2024.12</a:t>
            </a:r>
            <a:r>
              <a:rPr kumimoji="1" lang="ja-JP" altLang="en-US" sz="1100" dirty="0"/>
              <a:t>）</a:t>
            </a:r>
          </a:p>
        </p:txBody>
      </p: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871934E7-AACF-425D-8811-554F72DE3B02}"/>
              </a:ext>
            </a:extLst>
          </p:cNvPr>
          <p:cNvGrpSpPr/>
          <p:nvPr/>
        </p:nvGrpSpPr>
        <p:grpSpPr>
          <a:xfrm>
            <a:off x="320498" y="5230012"/>
            <a:ext cx="6987157" cy="4328519"/>
            <a:chOff x="323507" y="4063937"/>
            <a:chExt cx="7024502" cy="4343229"/>
          </a:xfrm>
        </p:grpSpPr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581B61C9-E4B5-46BA-BC4B-471D9DF7612F}"/>
                </a:ext>
              </a:extLst>
            </p:cNvPr>
            <p:cNvGrpSpPr/>
            <p:nvPr/>
          </p:nvGrpSpPr>
          <p:grpSpPr>
            <a:xfrm>
              <a:off x="323507" y="4063937"/>
              <a:ext cx="7024502" cy="1857143"/>
              <a:chOff x="323507" y="4063937"/>
              <a:chExt cx="7024502" cy="1857143"/>
            </a:xfrm>
          </p:grpSpPr>
          <p:sp>
            <p:nvSpPr>
              <p:cNvPr id="89" name="object 2">
                <a:extLst>
                  <a:ext uri="{FF2B5EF4-FFF2-40B4-BE49-F238E27FC236}">
                    <a16:creationId xmlns:a16="http://schemas.microsoft.com/office/drawing/2014/main" id="{10E0A26D-53B7-4CCE-8F26-A5AA11CE79DD}"/>
                  </a:ext>
                </a:extLst>
              </p:cNvPr>
              <p:cNvSpPr/>
              <p:nvPr/>
            </p:nvSpPr>
            <p:spPr>
              <a:xfrm>
                <a:off x="496533" y="4699014"/>
                <a:ext cx="836359" cy="413693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預金種別</a:t>
                </a:r>
              </a:p>
            </p:txBody>
          </p:sp>
          <p:sp>
            <p:nvSpPr>
              <p:cNvPr id="90" name="object 2">
                <a:extLst>
                  <a:ext uri="{FF2B5EF4-FFF2-40B4-BE49-F238E27FC236}">
                    <a16:creationId xmlns:a16="http://schemas.microsoft.com/office/drawing/2014/main" id="{17371D39-53B5-47DD-889E-AE833682C329}"/>
                  </a:ext>
                </a:extLst>
              </p:cNvPr>
              <p:cNvSpPr/>
              <p:nvPr/>
            </p:nvSpPr>
            <p:spPr>
              <a:xfrm>
                <a:off x="537798" y="5117651"/>
                <a:ext cx="794076" cy="795406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口座名義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（カタカナ）</a:t>
                </a:r>
              </a:p>
            </p:txBody>
          </p:sp>
          <p:sp>
            <p:nvSpPr>
              <p:cNvPr id="91" name="object 2">
                <a:extLst>
                  <a:ext uri="{FF2B5EF4-FFF2-40B4-BE49-F238E27FC236}">
                    <a16:creationId xmlns:a16="http://schemas.microsoft.com/office/drawing/2014/main" id="{F0633250-DAE6-40B8-947C-0E5AC53EF81E}"/>
                  </a:ext>
                </a:extLst>
              </p:cNvPr>
              <p:cNvSpPr/>
              <p:nvPr/>
            </p:nvSpPr>
            <p:spPr>
              <a:xfrm>
                <a:off x="539508" y="4076649"/>
                <a:ext cx="792366" cy="611975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1224279">
                    <a:moveTo>
                      <a:pt x="1007999" y="0"/>
                    </a:moveTo>
                    <a:lnTo>
                      <a:pt x="35991" y="0"/>
                    </a:lnTo>
                    <a:lnTo>
                      <a:pt x="22015" y="2841"/>
                    </a:lnTo>
                    <a:lnTo>
                      <a:pt x="10571" y="10577"/>
                    </a:lnTo>
                    <a:lnTo>
                      <a:pt x="2839" y="22025"/>
                    </a:lnTo>
                    <a:lnTo>
                      <a:pt x="0" y="36004"/>
                    </a:lnTo>
                    <a:lnTo>
                      <a:pt x="0" y="1188021"/>
                    </a:lnTo>
                    <a:lnTo>
                      <a:pt x="2839" y="1202005"/>
                    </a:lnTo>
                    <a:lnTo>
                      <a:pt x="10571" y="1213453"/>
                    </a:lnTo>
                    <a:lnTo>
                      <a:pt x="22015" y="1221186"/>
                    </a:lnTo>
                    <a:lnTo>
                      <a:pt x="35991" y="1224026"/>
                    </a:lnTo>
                    <a:lnTo>
                      <a:pt x="1007999" y="1224026"/>
                    </a:lnTo>
                    <a:lnTo>
                      <a:pt x="1007999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金融機関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名称</a:t>
                </a:r>
                <a:endParaRPr sz="900" dirty="0"/>
              </a:p>
            </p:txBody>
          </p:sp>
          <p:sp>
            <p:nvSpPr>
              <p:cNvPr id="92" name="object 9">
                <a:extLst>
                  <a:ext uri="{FF2B5EF4-FFF2-40B4-BE49-F238E27FC236}">
                    <a16:creationId xmlns:a16="http://schemas.microsoft.com/office/drawing/2014/main" id="{123DECFC-6D78-44F9-992A-56ACE4ABE7D7}"/>
                  </a:ext>
                </a:extLst>
              </p:cNvPr>
              <p:cNvSpPr/>
              <p:nvPr/>
            </p:nvSpPr>
            <p:spPr>
              <a:xfrm>
                <a:off x="2048813" y="4688307"/>
                <a:ext cx="79248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w="792479" h="432435">
                    <a:moveTo>
                      <a:pt x="0" y="432003"/>
                    </a:moveTo>
                    <a:lnTo>
                      <a:pt x="791997" y="432003"/>
                    </a:lnTo>
                    <a:lnTo>
                      <a:pt x="791997" y="0"/>
                    </a:lnTo>
                    <a:lnTo>
                      <a:pt x="0" y="0"/>
                    </a:lnTo>
                    <a:lnTo>
                      <a:pt x="0" y="432003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 anchorCtr="0"/>
              <a:lstStyle/>
              <a:p>
                <a:pPr algn="ctr"/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口座番号</a:t>
                </a:r>
                <a:endParaRPr lang="en-US" altLang="ja-JP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（左</a:t>
                </a:r>
                <a:r>
                  <a:rPr lang="ja-JP" altLang="en-US" sz="70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づめ</a:t>
                </a:r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）</a:t>
                </a:r>
              </a:p>
            </p:txBody>
          </p:sp>
          <p:sp>
            <p:nvSpPr>
              <p:cNvPr id="93" name="object 28">
                <a:extLst>
                  <a:ext uri="{FF2B5EF4-FFF2-40B4-BE49-F238E27FC236}">
                    <a16:creationId xmlns:a16="http://schemas.microsoft.com/office/drawing/2014/main" id="{B14C9D48-C0EE-43AD-8DD9-A63130974499}"/>
                  </a:ext>
                </a:extLst>
              </p:cNvPr>
              <p:cNvSpPr/>
              <p:nvPr/>
            </p:nvSpPr>
            <p:spPr>
              <a:xfrm>
                <a:off x="323535" y="4063937"/>
                <a:ext cx="212134" cy="1857143"/>
              </a:xfrm>
              <a:custGeom>
                <a:avLst/>
                <a:gdLst/>
                <a:ahLst/>
                <a:cxnLst/>
                <a:rect l="l" t="t" r="r" b="b"/>
                <a:pathLst>
                  <a:path w="216534" h="1836420">
                    <a:moveTo>
                      <a:pt x="216001" y="0"/>
                    </a:moveTo>
                    <a:lnTo>
                      <a:pt x="36004" y="0"/>
                    </a:lnTo>
                    <a:lnTo>
                      <a:pt x="22025" y="2839"/>
                    </a:lnTo>
                    <a:lnTo>
                      <a:pt x="10577" y="10571"/>
                    </a:lnTo>
                    <a:lnTo>
                      <a:pt x="2841" y="22015"/>
                    </a:lnTo>
                    <a:lnTo>
                      <a:pt x="0" y="35991"/>
                    </a:lnTo>
                    <a:lnTo>
                      <a:pt x="0" y="1800021"/>
                    </a:lnTo>
                    <a:lnTo>
                      <a:pt x="2841" y="1814005"/>
                    </a:lnTo>
                    <a:lnTo>
                      <a:pt x="10577" y="1825453"/>
                    </a:lnTo>
                    <a:lnTo>
                      <a:pt x="22025" y="1833186"/>
                    </a:lnTo>
                    <a:lnTo>
                      <a:pt x="36004" y="1836026"/>
                    </a:lnTo>
                    <a:lnTo>
                      <a:pt x="216001" y="1836026"/>
                    </a:lnTo>
                    <a:lnTo>
                      <a:pt x="216001" y="0"/>
                    </a:lnTo>
                    <a:close/>
                  </a:path>
                </a:pathLst>
              </a:custGeom>
              <a:solidFill>
                <a:srgbClr val="727275"/>
              </a:solidFill>
            </p:spPr>
            <p:txBody>
              <a:bodyPr vert="eaVert" wrap="square" lIns="0" tIns="72000" rIns="0" bIns="0" rtlCol="0" anchor="ctr" anchorCtr="0"/>
              <a:lstStyle/>
              <a:p>
                <a:r>
                  <a:rPr lang="ja-JP" altLang="en-US" sz="1000" b="1" dirty="0">
                    <a:solidFill>
                      <a:schemeClr val="bg1"/>
                    </a:solidFill>
                  </a:rPr>
                  <a:t>振込先指定口座</a:t>
                </a:r>
              </a:p>
            </p:txBody>
          </p:sp>
          <p:sp>
            <p:nvSpPr>
              <p:cNvPr id="94" name="object 29">
                <a:extLst>
                  <a:ext uri="{FF2B5EF4-FFF2-40B4-BE49-F238E27FC236}">
                    <a16:creationId xmlns:a16="http://schemas.microsoft.com/office/drawing/2014/main" id="{E23CA186-DC08-40BB-BDC7-9D5218E556C1}"/>
                  </a:ext>
                </a:extLst>
              </p:cNvPr>
              <p:cNvSpPr/>
              <p:nvPr/>
            </p:nvSpPr>
            <p:spPr>
              <a:xfrm>
                <a:off x="323507" y="4074914"/>
                <a:ext cx="6940163" cy="1843073"/>
              </a:xfrm>
              <a:custGeom>
                <a:avLst/>
                <a:gdLst/>
                <a:ahLst/>
                <a:cxnLst/>
                <a:rect l="l" t="t" r="r" b="b"/>
                <a:pathLst>
                  <a:path w="6912609" h="1836420">
                    <a:moveTo>
                      <a:pt x="6912013" y="1800034"/>
                    </a:moveTo>
                    <a:lnTo>
                      <a:pt x="6909173" y="1814018"/>
                    </a:lnTo>
                    <a:lnTo>
                      <a:pt x="6901438" y="1825466"/>
                    </a:lnTo>
                    <a:lnTo>
                      <a:pt x="6889987" y="1833199"/>
                    </a:lnTo>
                    <a:lnTo>
                      <a:pt x="6875995" y="1836038"/>
                    </a:lnTo>
                    <a:lnTo>
                      <a:pt x="35991" y="1836038"/>
                    </a:lnTo>
                    <a:lnTo>
                      <a:pt x="22015" y="1833199"/>
                    </a:lnTo>
                    <a:lnTo>
                      <a:pt x="10571" y="1825466"/>
                    </a:lnTo>
                    <a:lnTo>
                      <a:pt x="2839" y="1814018"/>
                    </a:lnTo>
                    <a:lnTo>
                      <a:pt x="0" y="1800034"/>
                    </a:lnTo>
                    <a:lnTo>
                      <a:pt x="0" y="36004"/>
                    </a:lnTo>
                    <a:lnTo>
                      <a:pt x="2839" y="22025"/>
                    </a:lnTo>
                    <a:lnTo>
                      <a:pt x="10571" y="10577"/>
                    </a:lnTo>
                    <a:lnTo>
                      <a:pt x="22015" y="2841"/>
                    </a:lnTo>
                    <a:lnTo>
                      <a:pt x="35991" y="0"/>
                    </a:lnTo>
                    <a:lnTo>
                      <a:pt x="6875995" y="0"/>
                    </a:lnTo>
                    <a:lnTo>
                      <a:pt x="6889987" y="2841"/>
                    </a:lnTo>
                    <a:lnTo>
                      <a:pt x="6901438" y="10577"/>
                    </a:lnTo>
                    <a:lnTo>
                      <a:pt x="6909173" y="22025"/>
                    </a:lnTo>
                    <a:lnTo>
                      <a:pt x="6912013" y="36004"/>
                    </a:lnTo>
                    <a:lnTo>
                      <a:pt x="6912013" y="1800034"/>
                    </a:lnTo>
                    <a:close/>
                  </a:path>
                </a:pathLst>
              </a:custGeom>
              <a:ln w="28803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" name="object 54">
                <a:extLst>
                  <a:ext uri="{FF2B5EF4-FFF2-40B4-BE49-F238E27FC236}">
                    <a16:creationId xmlns:a16="http://schemas.microsoft.com/office/drawing/2014/main" id="{D6C19B36-0599-4174-9077-6DB4A90A40A2}"/>
                  </a:ext>
                </a:extLst>
              </p:cNvPr>
              <p:cNvSpPr/>
              <p:nvPr/>
            </p:nvSpPr>
            <p:spPr>
              <a:xfrm>
                <a:off x="2046683" y="4688307"/>
                <a:ext cx="0" cy="432434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6" name="object 61">
                <a:extLst>
                  <a:ext uri="{FF2B5EF4-FFF2-40B4-BE49-F238E27FC236}">
                    <a16:creationId xmlns:a16="http://schemas.microsoft.com/office/drawing/2014/main" id="{4E6FEB29-D6B3-42DB-BA26-69303C2E441B}"/>
                  </a:ext>
                </a:extLst>
              </p:cNvPr>
              <p:cNvSpPr txBox="1"/>
              <p:nvPr/>
            </p:nvSpPr>
            <p:spPr>
              <a:xfrm>
                <a:off x="1373141" y="5160787"/>
                <a:ext cx="5974868" cy="1000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▼上記申請者と同じ名義の口座を記入してください。姓と名の間は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マス空けてご記入ください。濁点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゛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)､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半濁点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(</a:t>
                </a:r>
                <a:r>
                  <a:rPr lang="ja-JP" altLang="en-US" sz="650" dirty="0" err="1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゜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)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は</a:t>
                </a:r>
                <a:r>
                  <a:rPr lang="en-US" altLang="ja-JP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1</a:t>
                </a:r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字としてご記入ください。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pic>
            <p:nvPicPr>
              <p:cNvPr id="97" name="Picture 2">
                <a:extLst>
                  <a:ext uri="{FF2B5EF4-FFF2-40B4-BE49-F238E27FC236}">
                    <a16:creationId xmlns:a16="http://schemas.microsoft.com/office/drawing/2014/main" id="{6204DA71-1C24-470D-A7BA-9652B7399A9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62975" y="5332193"/>
                <a:ext cx="3472187" cy="5438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8" name="object 119">
                <a:extLst>
                  <a:ext uri="{FF2B5EF4-FFF2-40B4-BE49-F238E27FC236}">
                    <a16:creationId xmlns:a16="http://schemas.microsoft.com/office/drawing/2014/main" id="{F6EEC6A4-7047-421D-9B1F-5230AC77C383}"/>
                  </a:ext>
                </a:extLst>
              </p:cNvPr>
              <p:cNvSpPr/>
              <p:nvPr/>
            </p:nvSpPr>
            <p:spPr>
              <a:xfrm>
                <a:off x="3285258" y="41660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6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銀行</a:t>
                </a:r>
                <a:endParaRPr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9" name="object 119">
                <a:extLst>
                  <a:ext uri="{FF2B5EF4-FFF2-40B4-BE49-F238E27FC236}">
                    <a16:creationId xmlns:a16="http://schemas.microsoft.com/office/drawing/2014/main" id="{07F89965-0FF8-4879-9D4F-C132A814F4CB}"/>
                  </a:ext>
                </a:extLst>
              </p:cNvPr>
              <p:cNvSpPr/>
              <p:nvPr/>
            </p:nvSpPr>
            <p:spPr>
              <a:xfrm>
                <a:off x="3639560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金庫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0" name="object 119">
                <a:extLst>
                  <a:ext uri="{FF2B5EF4-FFF2-40B4-BE49-F238E27FC236}">
                    <a16:creationId xmlns:a16="http://schemas.microsoft.com/office/drawing/2014/main" id="{95AD3E06-956F-46C1-9677-709263BAD57B}"/>
                  </a:ext>
                </a:extLst>
              </p:cNvPr>
              <p:cNvSpPr/>
              <p:nvPr/>
            </p:nvSpPr>
            <p:spPr>
              <a:xfrm>
                <a:off x="3991761" y="416399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信組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1" name="object 119">
                <a:extLst>
                  <a:ext uri="{FF2B5EF4-FFF2-40B4-BE49-F238E27FC236}">
                    <a16:creationId xmlns:a16="http://schemas.microsoft.com/office/drawing/2014/main" id="{AFF6AAD3-0E2B-459E-A563-EA60966AE8C4}"/>
                  </a:ext>
                </a:extLst>
              </p:cNvPr>
              <p:cNvSpPr/>
              <p:nvPr/>
            </p:nvSpPr>
            <p:spPr>
              <a:xfrm>
                <a:off x="3437658" y="43184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農協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2" name="object 119">
                <a:extLst>
                  <a:ext uri="{FF2B5EF4-FFF2-40B4-BE49-F238E27FC236}">
                    <a16:creationId xmlns:a16="http://schemas.microsoft.com/office/drawing/2014/main" id="{7778F571-0BFC-41B0-B711-CBDFE1C44109}"/>
                  </a:ext>
                </a:extLst>
              </p:cNvPr>
              <p:cNvSpPr/>
              <p:nvPr/>
            </p:nvSpPr>
            <p:spPr>
              <a:xfrm>
                <a:off x="3791960" y="43184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漁協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3" name="object 119">
                <a:extLst>
                  <a:ext uri="{FF2B5EF4-FFF2-40B4-BE49-F238E27FC236}">
                    <a16:creationId xmlns:a16="http://schemas.microsoft.com/office/drawing/2014/main" id="{EAD33B4A-7FCB-4198-B38D-FF999C1D5EA4}"/>
                  </a:ext>
                </a:extLst>
              </p:cNvPr>
              <p:cNvSpPr/>
              <p:nvPr/>
            </p:nvSpPr>
            <p:spPr>
              <a:xfrm>
                <a:off x="3285258" y="4470888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その他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4" name="object 131">
                <a:extLst>
                  <a:ext uri="{FF2B5EF4-FFF2-40B4-BE49-F238E27FC236}">
                    <a16:creationId xmlns:a16="http://schemas.microsoft.com/office/drawing/2014/main" id="{369B59BB-4D5D-4F9F-8DD9-6A627E71ABF1}"/>
                  </a:ext>
                </a:extLst>
              </p:cNvPr>
              <p:cNvSpPr txBox="1"/>
              <p:nvPr/>
            </p:nvSpPr>
            <p:spPr>
              <a:xfrm>
                <a:off x="3580939" y="4458123"/>
                <a:ext cx="1095798" cy="12352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/>
                <a:r>
                  <a:rPr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（</a:t>
                </a:r>
                <a:r>
                  <a:rPr lang="ja-JP" altLang="en-US" sz="8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）</a:t>
                </a:r>
                <a:endParaRPr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105" name="object 119">
                <a:extLst>
                  <a:ext uri="{FF2B5EF4-FFF2-40B4-BE49-F238E27FC236}">
                    <a16:creationId xmlns:a16="http://schemas.microsoft.com/office/drawing/2014/main" id="{B8A8D1BD-F0D5-45D6-A2CE-FC22F706FCA3}"/>
                  </a:ext>
                </a:extLst>
              </p:cNvPr>
              <p:cNvSpPr/>
              <p:nvPr/>
            </p:nvSpPr>
            <p:spPr>
              <a:xfrm>
                <a:off x="6411831" y="4166087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6" name="object 119">
                <a:extLst>
                  <a:ext uri="{FF2B5EF4-FFF2-40B4-BE49-F238E27FC236}">
                    <a16:creationId xmlns:a16="http://schemas.microsoft.com/office/drawing/2014/main" id="{F10B141B-8020-4CCA-A2BA-D5AFE1509BE0}"/>
                  </a:ext>
                </a:extLst>
              </p:cNvPr>
              <p:cNvSpPr/>
              <p:nvPr/>
            </p:nvSpPr>
            <p:spPr>
              <a:xfrm>
                <a:off x="6766133" y="4166086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支店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7" name="object 119">
                <a:extLst>
                  <a:ext uri="{FF2B5EF4-FFF2-40B4-BE49-F238E27FC236}">
                    <a16:creationId xmlns:a16="http://schemas.microsoft.com/office/drawing/2014/main" id="{D82B6AB9-1590-4DE3-87A0-AC27AD66442D}"/>
                  </a:ext>
                </a:extLst>
              </p:cNvPr>
              <p:cNvSpPr/>
              <p:nvPr/>
            </p:nvSpPr>
            <p:spPr>
              <a:xfrm>
                <a:off x="6415146" y="4477511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本所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8" name="object 119">
                <a:extLst>
                  <a:ext uri="{FF2B5EF4-FFF2-40B4-BE49-F238E27FC236}">
                    <a16:creationId xmlns:a16="http://schemas.microsoft.com/office/drawing/2014/main" id="{A63394AA-BD36-4548-A1BD-4E4667377809}"/>
                  </a:ext>
                </a:extLst>
              </p:cNvPr>
              <p:cNvSpPr/>
              <p:nvPr/>
            </p:nvSpPr>
            <p:spPr>
              <a:xfrm>
                <a:off x="6769448" y="4477510"/>
                <a:ext cx="324485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支所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09" name="object 119">
                <a:extLst>
                  <a:ext uri="{FF2B5EF4-FFF2-40B4-BE49-F238E27FC236}">
                    <a16:creationId xmlns:a16="http://schemas.microsoft.com/office/drawing/2014/main" id="{746FA2E8-7C08-4153-8DAF-0AAF23683CBC}"/>
                  </a:ext>
                </a:extLst>
              </p:cNvPr>
              <p:cNvSpPr/>
              <p:nvPr/>
            </p:nvSpPr>
            <p:spPr>
              <a:xfrm>
                <a:off x="6568923" y="4330798"/>
                <a:ext cx="392627" cy="108585"/>
              </a:xfrm>
              <a:custGeom>
                <a:avLst/>
                <a:gdLst/>
                <a:ahLst/>
                <a:cxnLst/>
                <a:rect l="l" t="t" r="r" b="b"/>
                <a:pathLst>
                  <a:path w="324485" h="108585">
                    <a:moveTo>
                      <a:pt x="324015" y="54000"/>
                    </a:moveTo>
                    <a:lnTo>
                      <a:pt x="319754" y="74964"/>
                    </a:lnTo>
                    <a:lnTo>
                      <a:pt x="308154" y="92135"/>
                    </a:lnTo>
                    <a:lnTo>
                      <a:pt x="290984" y="103738"/>
                    </a:lnTo>
                    <a:lnTo>
                      <a:pt x="270014" y="108000"/>
                    </a:lnTo>
                    <a:lnTo>
                      <a:pt x="54000" y="108000"/>
                    </a:lnTo>
                    <a:lnTo>
                      <a:pt x="33030" y="103738"/>
                    </a:lnTo>
                    <a:lnTo>
                      <a:pt x="15860" y="92135"/>
                    </a:lnTo>
                    <a:lnTo>
                      <a:pt x="4260" y="74964"/>
                    </a:lnTo>
                    <a:lnTo>
                      <a:pt x="0" y="54000"/>
                    </a:lnTo>
                    <a:lnTo>
                      <a:pt x="4260" y="33036"/>
                    </a:lnTo>
                    <a:lnTo>
                      <a:pt x="15860" y="15865"/>
                    </a:lnTo>
                    <a:lnTo>
                      <a:pt x="33030" y="4262"/>
                    </a:lnTo>
                    <a:lnTo>
                      <a:pt x="54000" y="0"/>
                    </a:lnTo>
                    <a:lnTo>
                      <a:pt x="270014" y="0"/>
                    </a:lnTo>
                    <a:lnTo>
                      <a:pt x="290984" y="4262"/>
                    </a:lnTo>
                    <a:lnTo>
                      <a:pt x="308154" y="15865"/>
                    </a:lnTo>
                    <a:lnTo>
                      <a:pt x="319754" y="33036"/>
                    </a:lnTo>
                    <a:lnTo>
                      <a:pt x="324015" y="54000"/>
                    </a:lnTo>
                    <a:close/>
                  </a:path>
                </a:pathLst>
              </a:custGeom>
              <a:ln w="5397">
                <a:solidFill>
                  <a:srgbClr val="A7A9AC"/>
                </a:solidFill>
                <a:prstDash val="dash"/>
              </a:ln>
            </p:spPr>
            <p:txBody>
              <a:bodyPr wrap="square" lIns="0" tIns="0" rIns="0" bIns="0" rtlCol="0" anchor="ctr" anchorCtr="1"/>
              <a:lstStyle/>
              <a:p>
                <a:pPr algn="ctr"/>
                <a:r>
                  <a:rPr lang="ja-JP" altLang="en-US"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出張所</a:t>
                </a:r>
                <a:endParaRPr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10" name="object 65">
                <a:extLst>
                  <a:ext uri="{FF2B5EF4-FFF2-40B4-BE49-F238E27FC236}">
                    <a16:creationId xmlns:a16="http://schemas.microsoft.com/office/drawing/2014/main" id="{3B500024-3B3A-446B-AC9D-69052FC36A87}"/>
                  </a:ext>
                </a:extLst>
              </p:cNvPr>
              <p:cNvSpPr txBox="1"/>
              <p:nvPr/>
            </p:nvSpPr>
            <p:spPr>
              <a:xfrm>
                <a:off x="1496912" y="4811607"/>
                <a:ext cx="433744" cy="184666"/>
              </a:xfrm>
              <a:prstGeom prst="rect">
                <a:avLst/>
              </a:prstGeom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1200" dirty="0">
                    <a:solidFill>
                      <a:srgbClr val="231F20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普通</a:t>
                </a:r>
                <a:endParaRPr sz="12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pic>
            <p:nvPicPr>
              <p:cNvPr id="111" name="Picture 8">
                <a:extLst>
                  <a:ext uri="{FF2B5EF4-FFF2-40B4-BE49-F238E27FC236}">
                    <a16:creationId xmlns:a16="http://schemas.microsoft.com/office/drawing/2014/main" id="{4E148FFF-FDC2-4CC9-A741-5A2AACD0038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5961" y="4759924"/>
                <a:ext cx="1542893" cy="307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2" name="object 34">
                <a:extLst>
                  <a:ext uri="{FF2B5EF4-FFF2-40B4-BE49-F238E27FC236}">
                    <a16:creationId xmlns:a16="http://schemas.microsoft.com/office/drawing/2014/main" id="{0813C981-3425-47C6-B87C-546B2D1308EA}"/>
                  </a:ext>
                </a:extLst>
              </p:cNvPr>
              <p:cNvSpPr/>
              <p:nvPr/>
            </p:nvSpPr>
            <p:spPr>
              <a:xfrm>
                <a:off x="539508" y="4688636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8" name="object 34">
                <a:extLst>
                  <a:ext uri="{FF2B5EF4-FFF2-40B4-BE49-F238E27FC236}">
                    <a16:creationId xmlns:a16="http://schemas.microsoft.com/office/drawing/2014/main" id="{DB73281B-8816-431D-AC65-9EDF7D5E0885}"/>
                  </a:ext>
                </a:extLst>
              </p:cNvPr>
              <p:cNvSpPr/>
              <p:nvPr/>
            </p:nvSpPr>
            <p:spPr>
              <a:xfrm>
                <a:off x="539508" y="5120741"/>
                <a:ext cx="6696075" cy="0"/>
              </a:xfrm>
              <a:custGeom>
                <a:avLst/>
                <a:gdLst/>
                <a:ahLst/>
                <a:cxnLst/>
                <a:rect l="l" t="t" r="r" b="b"/>
                <a:pathLst>
                  <a:path w="6696075">
                    <a:moveTo>
                      <a:pt x="0" y="0"/>
                    </a:moveTo>
                    <a:lnTo>
                      <a:pt x="6696011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8" name="object 6">
              <a:extLst>
                <a:ext uri="{FF2B5EF4-FFF2-40B4-BE49-F238E27FC236}">
                  <a16:creationId xmlns:a16="http://schemas.microsoft.com/office/drawing/2014/main" id="{E1572F8C-58CF-4C03-A73C-6595E40AE8EB}"/>
                </a:ext>
              </a:extLst>
            </p:cNvPr>
            <p:cNvSpPr/>
            <p:nvPr/>
          </p:nvSpPr>
          <p:spPr>
            <a:xfrm>
              <a:off x="332440" y="7800060"/>
              <a:ext cx="4770975" cy="607106"/>
            </a:xfrm>
            <a:custGeom>
              <a:avLst/>
              <a:gdLst/>
              <a:ahLst/>
              <a:cxnLst/>
              <a:rect l="l" t="t" r="r" b="b"/>
              <a:pathLst>
                <a:path w="1008380" h="2088514">
                  <a:moveTo>
                    <a:pt x="1007986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2052002"/>
                  </a:lnTo>
                  <a:lnTo>
                    <a:pt x="2839" y="2065979"/>
                  </a:lnTo>
                  <a:lnTo>
                    <a:pt x="10571" y="2077423"/>
                  </a:lnTo>
                  <a:lnTo>
                    <a:pt x="22015" y="2085154"/>
                  </a:lnTo>
                  <a:lnTo>
                    <a:pt x="35991" y="2087994"/>
                  </a:lnTo>
                  <a:lnTo>
                    <a:pt x="1007986" y="2087994"/>
                  </a:lnTo>
                  <a:lnTo>
                    <a:pt x="1007986" y="0"/>
                  </a:lnTo>
                  <a:close/>
                </a:path>
              </a:pathLst>
            </a:custGeom>
            <a:noFill/>
          </p:spPr>
          <p:txBody>
            <a:bodyPr wrap="square" lIns="0" tIns="0" rIns="0" bIns="0" rtlCol="0" anchor="ctr"/>
            <a:lstStyle/>
            <a:p>
              <a:r>
                <a:rPr lang="ja-JP" altLang="en-US" sz="9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□ マイナポータル等で事前登録した公金受取口座を利用します。（利用する場合は☑）</a:t>
              </a:r>
              <a:endParaRPr lang="en-US" altLang="ja-JP" sz="9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  <a:p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　注）口座情報の反映には登録から数日を要します。</a:t>
              </a:r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05F0168E-817E-4443-AE9D-C42F78E724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309" y="224605"/>
            <a:ext cx="6657975" cy="781050"/>
          </a:xfrm>
          <a:prstGeom prst="rect">
            <a:avLst/>
          </a:prstGeom>
        </p:spPr>
      </p:pic>
      <p:sp>
        <p:nvSpPr>
          <p:cNvPr id="84" name="object 61">
            <a:extLst>
              <a:ext uri="{FF2B5EF4-FFF2-40B4-BE49-F238E27FC236}">
                <a16:creationId xmlns:a16="http://schemas.microsoft.com/office/drawing/2014/main" id="{2094D9C2-BA05-422B-9BE5-3A718A495809}"/>
              </a:ext>
            </a:extLst>
          </p:cNvPr>
          <p:cNvSpPr txBox="1"/>
          <p:nvPr/>
        </p:nvSpPr>
        <p:spPr>
          <a:xfrm>
            <a:off x="411865" y="2302221"/>
            <a:ext cx="6228079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ja-JP"/>
            </a:defPPr>
            <a:lvl1pPr marL="0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7708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416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93124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90832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88540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86248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83955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81663" algn="l" defTabSz="995416" rtl="0" eaLnBrk="1" latinLnBrk="0" hangingPunct="1"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療養費支給申請書は、月ごと、受診者ごと、医療機関（入院・外来・薬局）ごとに作成してください。</a:t>
            </a: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>
              <a:lnSpc>
                <a:spcPct val="100000"/>
              </a:lnSpc>
            </a:pP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１名分の外来と調剤薬局の申請をする場合は、申請書が２部必要です。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>
              <a:lnSpc>
                <a:spcPct val="100000"/>
              </a:lnSpc>
            </a:pPr>
            <a:r>
              <a:rPr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月をまたいで外来と調剤薬局を受診した場合は申請書が４部必要です。</a:t>
            </a:r>
            <a:endParaRPr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bk object 16">
            <a:extLst>
              <a:ext uri="{FF2B5EF4-FFF2-40B4-BE49-F238E27FC236}">
                <a16:creationId xmlns:a16="http://schemas.microsoft.com/office/drawing/2014/main" id="{953B605B-1C51-4099-AE07-6447102474F0}"/>
              </a:ext>
            </a:extLst>
          </p:cNvPr>
          <p:cNvSpPr/>
          <p:nvPr/>
        </p:nvSpPr>
        <p:spPr>
          <a:xfrm>
            <a:off x="516712" y="1488791"/>
            <a:ext cx="1656020" cy="7295714"/>
          </a:xfrm>
          <a:custGeom>
            <a:avLst/>
            <a:gdLst/>
            <a:ahLst/>
            <a:cxnLst/>
            <a:rect l="l" t="t" r="r" b="b"/>
            <a:pathLst>
              <a:path w="1871980" h="7490459">
                <a:moveTo>
                  <a:pt x="1871992" y="0"/>
                </a:moveTo>
                <a:lnTo>
                  <a:pt x="35991" y="0"/>
                </a:lnTo>
                <a:lnTo>
                  <a:pt x="22015" y="2839"/>
                </a:lnTo>
                <a:lnTo>
                  <a:pt x="10571" y="10571"/>
                </a:lnTo>
                <a:lnTo>
                  <a:pt x="2839" y="22015"/>
                </a:lnTo>
                <a:lnTo>
                  <a:pt x="0" y="35991"/>
                </a:lnTo>
                <a:lnTo>
                  <a:pt x="0" y="7454061"/>
                </a:lnTo>
                <a:lnTo>
                  <a:pt x="2839" y="7468045"/>
                </a:lnTo>
                <a:lnTo>
                  <a:pt x="10571" y="7479493"/>
                </a:lnTo>
                <a:lnTo>
                  <a:pt x="22015" y="7487226"/>
                </a:lnTo>
                <a:lnTo>
                  <a:pt x="35991" y="7490066"/>
                </a:lnTo>
                <a:lnTo>
                  <a:pt x="1871992" y="7490066"/>
                </a:lnTo>
                <a:lnTo>
                  <a:pt x="1871992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6" name="object 171"/>
          <p:cNvSpPr/>
          <p:nvPr/>
        </p:nvSpPr>
        <p:spPr>
          <a:xfrm>
            <a:off x="6182167" y="10225075"/>
            <a:ext cx="504190" cy="180340"/>
          </a:xfrm>
          <a:custGeom>
            <a:avLst/>
            <a:gdLst/>
            <a:ahLst/>
            <a:cxnLst/>
            <a:rect l="l" t="t" r="r" b="b"/>
            <a:pathLst>
              <a:path w="504190" h="180340">
                <a:moveTo>
                  <a:pt x="504012" y="89992"/>
                </a:moveTo>
                <a:lnTo>
                  <a:pt x="496910" y="124940"/>
                </a:lnTo>
                <a:lnTo>
                  <a:pt x="477575" y="153558"/>
                </a:lnTo>
                <a:lnTo>
                  <a:pt x="448960" y="172895"/>
                </a:lnTo>
                <a:lnTo>
                  <a:pt x="414019" y="179997"/>
                </a:lnTo>
                <a:lnTo>
                  <a:pt x="90017" y="179997"/>
                </a:lnTo>
                <a:lnTo>
                  <a:pt x="55067" y="172895"/>
                </a:lnTo>
                <a:lnTo>
                  <a:pt x="26444" y="153558"/>
                </a:lnTo>
                <a:lnTo>
                  <a:pt x="7103" y="124940"/>
                </a:lnTo>
                <a:lnTo>
                  <a:pt x="0" y="89992"/>
                </a:lnTo>
                <a:lnTo>
                  <a:pt x="7103" y="55051"/>
                </a:lnTo>
                <a:lnTo>
                  <a:pt x="26444" y="26436"/>
                </a:lnTo>
                <a:lnTo>
                  <a:pt x="55067" y="7101"/>
                </a:lnTo>
                <a:lnTo>
                  <a:pt x="90017" y="0"/>
                </a:lnTo>
                <a:lnTo>
                  <a:pt x="414019" y="0"/>
                </a:lnTo>
                <a:lnTo>
                  <a:pt x="448960" y="7101"/>
                </a:lnTo>
                <a:lnTo>
                  <a:pt x="477575" y="26436"/>
                </a:lnTo>
                <a:lnTo>
                  <a:pt x="496910" y="55051"/>
                </a:lnTo>
                <a:lnTo>
                  <a:pt x="504012" y="89992"/>
                </a:lnTo>
                <a:close/>
              </a:path>
            </a:pathLst>
          </a:custGeom>
          <a:ln w="5397">
            <a:solidFill>
              <a:srgbClr val="221915"/>
            </a:solidFill>
          </a:ln>
        </p:spPr>
        <p:txBody>
          <a:bodyPr wrap="square" lIns="0" tIns="0" rIns="0" bIns="0" rtlCol="0" anchor="ctr" anchorCtr="1"/>
          <a:lstStyle/>
          <a:p>
            <a:pPr algn="ctr"/>
            <a:r>
              <a:rPr lang="en-US" altLang="ja-JP" sz="1050" dirty="0"/>
              <a:t>2/2</a:t>
            </a:r>
            <a:endParaRPr sz="1050" dirty="0"/>
          </a:p>
        </p:txBody>
      </p:sp>
      <p:sp>
        <p:nvSpPr>
          <p:cNvPr id="159" name="正方形/長方形 158"/>
          <p:cNvSpPr/>
          <p:nvPr/>
        </p:nvSpPr>
        <p:spPr>
          <a:xfrm>
            <a:off x="2273857" y="10158976"/>
            <a:ext cx="2821711" cy="3016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</a:rPr>
              <a:t>北海道コンピュータ関連産業</a:t>
            </a:r>
            <a:r>
              <a:rPr kumimoji="1" lang="ja-JP" altLang="en-US" sz="1100" dirty="0">
                <a:solidFill>
                  <a:schemeClr val="tx1"/>
                </a:solidFill>
              </a:rPr>
              <a:t>健康保険組合</a:t>
            </a:r>
          </a:p>
        </p:txBody>
      </p:sp>
      <p:grpSp>
        <p:nvGrpSpPr>
          <p:cNvPr id="257" name="グループ化 256"/>
          <p:cNvGrpSpPr/>
          <p:nvPr/>
        </p:nvGrpSpPr>
        <p:grpSpPr>
          <a:xfrm>
            <a:off x="324002" y="984479"/>
            <a:ext cx="3788695" cy="360040"/>
            <a:chOff x="371878" y="738188"/>
            <a:chExt cx="3788695" cy="360040"/>
          </a:xfrm>
        </p:grpSpPr>
        <p:sp>
          <p:nvSpPr>
            <p:cNvPr id="258" name="object 19"/>
            <p:cNvSpPr/>
            <p:nvPr/>
          </p:nvSpPr>
          <p:spPr>
            <a:xfrm>
              <a:off x="371878" y="738188"/>
              <a:ext cx="1202893" cy="360040"/>
            </a:xfrm>
            <a:custGeom>
              <a:avLst/>
              <a:gdLst/>
              <a:ahLst/>
              <a:cxnLst/>
              <a:rect l="l" t="t" r="r" b="b"/>
              <a:pathLst>
                <a:path w="1008380" h="432434">
                  <a:moveTo>
                    <a:pt x="1007999" y="0"/>
                  </a:moveTo>
                  <a:lnTo>
                    <a:pt x="35991" y="0"/>
                  </a:lnTo>
                  <a:lnTo>
                    <a:pt x="22015" y="2841"/>
                  </a:lnTo>
                  <a:lnTo>
                    <a:pt x="10571" y="10577"/>
                  </a:lnTo>
                  <a:lnTo>
                    <a:pt x="2839" y="22025"/>
                  </a:lnTo>
                  <a:lnTo>
                    <a:pt x="0" y="36004"/>
                  </a:lnTo>
                  <a:lnTo>
                    <a:pt x="0" y="395998"/>
                  </a:lnTo>
                  <a:lnTo>
                    <a:pt x="2839" y="409982"/>
                  </a:lnTo>
                  <a:lnTo>
                    <a:pt x="10571" y="421430"/>
                  </a:lnTo>
                  <a:lnTo>
                    <a:pt x="22015" y="429163"/>
                  </a:lnTo>
                  <a:lnTo>
                    <a:pt x="35991" y="432003"/>
                  </a:lnTo>
                  <a:lnTo>
                    <a:pt x="1007999" y="432003"/>
                  </a:lnTo>
                  <a:lnTo>
                    <a:pt x="1007999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white"/>
                  </a:solidFill>
                </a:rPr>
                <a:t>被保険者氏名</a:t>
              </a:r>
              <a:endParaRPr sz="1000" b="1" dirty="0">
                <a:solidFill>
                  <a:prstClr val="white"/>
                </a:solidFill>
              </a:endParaRPr>
            </a:p>
          </p:txBody>
        </p:sp>
        <p:sp>
          <p:nvSpPr>
            <p:cNvPr id="259" name="object 57"/>
            <p:cNvSpPr/>
            <p:nvPr/>
          </p:nvSpPr>
          <p:spPr>
            <a:xfrm>
              <a:off x="371878" y="738188"/>
              <a:ext cx="3788695" cy="360040"/>
            </a:xfrm>
            <a:custGeom>
              <a:avLst/>
              <a:gdLst/>
              <a:ahLst/>
              <a:cxnLst/>
              <a:rect l="l" t="t" r="r" b="b"/>
              <a:pathLst>
                <a:path w="5580380" h="432434">
                  <a:moveTo>
                    <a:pt x="5580011" y="395998"/>
                  </a:moveTo>
                  <a:lnTo>
                    <a:pt x="5577172" y="409982"/>
                  </a:lnTo>
                  <a:lnTo>
                    <a:pt x="5569440" y="421430"/>
                  </a:lnTo>
                  <a:lnTo>
                    <a:pt x="5557996" y="429163"/>
                  </a:lnTo>
                  <a:lnTo>
                    <a:pt x="5544019" y="432003"/>
                  </a:lnTo>
                  <a:lnTo>
                    <a:pt x="36004" y="432003"/>
                  </a:lnTo>
                  <a:lnTo>
                    <a:pt x="22025" y="429163"/>
                  </a:lnTo>
                  <a:lnTo>
                    <a:pt x="10577" y="421430"/>
                  </a:lnTo>
                  <a:lnTo>
                    <a:pt x="2841" y="409982"/>
                  </a:lnTo>
                  <a:lnTo>
                    <a:pt x="0" y="395998"/>
                  </a:lnTo>
                  <a:lnTo>
                    <a:pt x="0" y="36004"/>
                  </a:lnTo>
                  <a:lnTo>
                    <a:pt x="2841" y="22025"/>
                  </a:lnTo>
                  <a:lnTo>
                    <a:pt x="10577" y="10577"/>
                  </a:lnTo>
                  <a:lnTo>
                    <a:pt x="22025" y="2841"/>
                  </a:lnTo>
                  <a:lnTo>
                    <a:pt x="36004" y="0"/>
                  </a:lnTo>
                  <a:lnTo>
                    <a:pt x="5544019" y="0"/>
                  </a:lnTo>
                  <a:lnTo>
                    <a:pt x="5557996" y="2841"/>
                  </a:lnTo>
                  <a:lnTo>
                    <a:pt x="5569440" y="10577"/>
                  </a:lnTo>
                  <a:lnTo>
                    <a:pt x="5577172" y="22025"/>
                  </a:lnTo>
                  <a:lnTo>
                    <a:pt x="5580011" y="36004"/>
                  </a:lnTo>
                  <a:lnTo>
                    <a:pt x="5580011" y="395998"/>
                  </a:lnTo>
                  <a:close/>
                </a:path>
              </a:pathLst>
            </a:custGeom>
            <a:ln w="16205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300987" y="1440474"/>
            <a:ext cx="6931511" cy="7360751"/>
            <a:chOff x="324001" y="1669694"/>
            <a:chExt cx="6931511" cy="7360751"/>
          </a:xfrm>
        </p:grpSpPr>
        <p:sp>
          <p:nvSpPr>
            <p:cNvPr id="97" name="bk object 16"/>
            <p:cNvSpPr/>
            <p:nvPr/>
          </p:nvSpPr>
          <p:spPr>
            <a:xfrm>
              <a:off x="540000" y="1669694"/>
              <a:ext cx="1655991" cy="38233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 受診者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8" name="bk object 16"/>
            <p:cNvSpPr/>
            <p:nvPr/>
          </p:nvSpPr>
          <p:spPr>
            <a:xfrm>
              <a:off x="540000" y="2044271"/>
              <a:ext cx="1655991" cy="432028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１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①家族の場合はその方の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99" name="bk object 16"/>
            <p:cNvSpPr/>
            <p:nvPr/>
          </p:nvSpPr>
          <p:spPr>
            <a:xfrm>
              <a:off x="540000" y="2484004"/>
              <a:ext cx="1655991" cy="414403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 傷病名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0" name="bk object 16"/>
            <p:cNvSpPr/>
            <p:nvPr/>
          </p:nvSpPr>
          <p:spPr>
            <a:xfrm>
              <a:off x="540000" y="2907753"/>
              <a:ext cx="1655991" cy="1532350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 発病の原因および経過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詳しく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1" name="bk object 16"/>
            <p:cNvSpPr/>
            <p:nvPr/>
          </p:nvSpPr>
          <p:spPr>
            <a:xfrm>
              <a:off x="540000" y="4429052"/>
              <a:ext cx="1655991" cy="666322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 診療を受けた医療機関等の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2" name="bk object 16"/>
            <p:cNvSpPr/>
            <p:nvPr/>
          </p:nvSpPr>
          <p:spPr>
            <a:xfrm>
              <a:off x="549171" y="5088232"/>
              <a:ext cx="1655991" cy="634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６ 診療を受けた期間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3" name="bk object 16"/>
            <p:cNvSpPr/>
            <p:nvPr/>
          </p:nvSpPr>
          <p:spPr>
            <a:xfrm>
              <a:off x="537190" y="5724481"/>
              <a:ext cx="1655991" cy="600919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６</a:t>
              </a:r>
              <a:r>
                <a:rPr lang="en-US" altLang="ja-JP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①上記の期間に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入院していた場合は、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その期間</a:t>
              </a:r>
            </a:p>
          </p:txBody>
        </p:sp>
        <p:sp>
          <p:nvSpPr>
            <p:cNvPr id="104" name="bk object 16"/>
            <p:cNvSpPr/>
            <p:nvPr/>
          </p:nvSpPr>
          <p:spPr>
            <a:xfrm>
              <a:off x="537190" y="6356141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７ 療養に要した費用の額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5" name="bk object 16"/>
            <p:cNvSpPr/>
            <p:nvPr/>
          </p:nvSpPr>
          <p:spPr>
            <a:xfrm>
              <a:off x="534379" y="6811844"/>
              <a:ext cx="1655991" cy="432015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８ 診療の内容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6" name="bk object 16"/>
            <p:cNvSpPr/>
            <p:nvPr/>
          </p:nvSpPr>
          <p:spPr>
            <a:xfrm>
              <a:off x="537175" y="7251025"/>
              <a:ext cx="1656020" cy="1762701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noFill/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９ 療養費の支給申請の理由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7" name="bk object 17"/>
            <p:cNvSpPr/>
            <p:nvPr/>
          </p:nvSpPr>
          <p:spPr>
            <a:xfrm>
              <a:off x="2245835" y="4481178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8" name="bk object 18"/>
            <p:cNvSpPr/>
            <p:nvPr/>
          </p:nvSpPr>
          <p:spPr>
            <a:xfrm>
              <a:off x="4133350" y="4478726"/>
              <a:ext cx="1764030" cy="162560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9" name="bk object 19"/>
            <p:cNvSpPr/>
            <p:nvPr/>
          </p:nvSpPr>
          <p:spPr>
            <a:xfrm>
              <a:off x="5993650" y="4476514"/>
              <a:ext cx="1188085" cy="162560"/>
            </a:xfrm>
            <a:custGeom>
              <a:avLst/>
              <a:gdLst/>
              <a:ahLst/>
              <a:cxnLst/>
              <a:rect l="l" t="t" r="r" b="b"/>
              <a:pathLst>
                <a:path w="1188084" h="162560">
                  <a:moveTo>
                    <a:pt x="1169987" y="0"/>
                  </a:moveTo>
                  <a:lnTo>
                    <a:pt x="17995" y="0"/>
                  </a:lnTo>
                  <a:lnTo>
                    <a:pt x="11010" y="1418"/>
                  </a:lnTo>
                  <a:lnTo>
                    <a:pt x="5287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7" y="156705"/>
                  </a:lnTo>
                  <a:lnTo>
                    <a:pt x="11010" y="160569"/>
                  </a:lnTo>
                  <a:lnTo>
                    <a:pt x="17995" y="161988"/>
                  </a:lnTo>
                  <a:lnTo>
                    <a:pt x="1169987" y="161988"/>
                  </a:lnTo>
                  <a:lnTo>
                    <a:pt x="1176973" y="160569"/>
                  </a:lnTo>
                  <a:lnTo>
                    <a:pt x="1182695" y="156705"/>
                  </a:lnTo>
                  <a:lnTo>
                    <a:pt x="1186562" y="150983"/>
                  </a:lnTo>
                  <a:lnTo>
                    <a:pt x="1187983" y="143992"/>
                  </a:lnTo>
                  <a:lnTo>
                    <a:pt x="1187983" y="17995"/>
                  </a:lnTo>
                  <a:lnTo>
                    <a:pt x="1186562" y="11004"/>
                  </a:lnTo>
                  <a:lnTo>
                    <a:pt x="1182695" y="5283"/>
                  </a:lnTo>
                  <a:lnTo>
                    <a:pt x="1176973" y="1418"/>
                  </a:lnTo>
                  <a:lnTo>
                    <a:pt x="116998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診療した医師等の氏名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3" name="bk object 23"/>
            <p:cNvSpPr/>
            <p:nvPr/>
          </p:nvSpPr>
          <p:spPr>
            <a:xfrm>
              <a:off x="5738562" y="5143918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89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5990"/>
                  </a:lnTo>
                  <a:lnTo>
                    <a:pt x="1420" y="492976"/>
                  </a:lnTo>
                  <a:lnTo>
                    <a:pt x="5287" y="498698"/>
                  </a:lnTo>
                  <a:lnTo>
                    <a:pt x="11010" y="502566"/>
                  </a:lnTo>
                  <a:lnTo>
                    <a:pt x="17995" y="503986"/>
                  </a:lnTo>
                  <a:lnTo>
                    <a:pt x="342023" y="503986"/>
                  </a:lnTo>
                  <a:lnTo>
                    <a:pt x="349009" y="502566"/>
                  </a:lnTo>
                  <a:lnTo>
                    <a:pt x="354731" y="498698"/>
                  </a:lnTo>
                  <a:lnTo>
                    <a:pt x="358598" y="492976"/>
                  </a:lnTo>
                  <a:lnTo>
                    <a:pt x="360019" y="485990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4" name="bk object 24"/>
            <p:cNvSpPr/>
            <p:nvPr/>
          </p:nvSpPr>
          <p:spPr>
            <a:xfrm>
              <a:off x="5737594" y="5790978"/>
              <a:ext cx="360045" cy="504190"/>
            </a:xfrm>
            <a:custGeom>
              <a:avLst/>
              <a:gdLst/>
              <a:ahLst/>
              <a:cxnLst/>
              <a:rect l="l" t="t" r="r" b="b"/>
              <a:pathLst>
                <a:path w="360045" h="504190">
                  <a:moveTo>
                    <a:pt x="342023" y="0"/>
                  </a:moveTo>
                  <a:lnTo>
                    <a:pt x="17995" y="0"/>
                  </a:lnTo>
                  <a:lnTo>
                    <a:pt x="11010" y="1420"/>
                  </a:lnTo>
                  <a:lnTo>
                    <a:pt x="5287" y="5287"/>
                  </a:lnTo>
                  <a:lnTo>
                    <a:pt x="1420" y="11010"/>
                  </a:lnTo>
                  <a:lnTo>
                    <a:pt x="0" y="17995"/>
                  </a:lnTo>
                  <a:lnTo>
                    <a:pt x="0" y="486016"/>
                  </a:lnTo>
                  <a:lnTo>
                    <a:pt x="1420" y="493001"/>
                  </a:lnTo>
                  <a:lnTo>
                    <a:pt x="5287" y="498724"/>
                  </a:lnTo>
                  <a:lnTo>
                    <a:pt x="11010" y="502591"/>
                  </a:lnTo>
                  <a:lnTo>
                    <a:pt x="17995" y="504012"/>
                  </a:lnTo>
                  <a:lnTo>
                    <a:pt x="342023" y="504012"/>
                  </a:lnTo>
                  <a:lnTo>
                    <a:pt x="349009" y="502591"/>
                  </a:lnTo>
                  <a:lnTo>
                    <a:pt x="354731" y="498724"/>
                  </a:lnTo>
                  <a:lnTo>
                    <a:pt x="358598" y="493001"/>
                  </a:lnTo>
                  <a:lnTo>
                    <a:pt x="360019" y="486016"/>
                  </a:lnTo>
                  <a:lnTo>
                    <a:pt x="360019" y="17995"/>
                  </a:lnTo>
                  <a:lnTo>
                    <a:pt x="358598" y="11010"/>
                  </a:lnTo>
                  <a:lnTo>
                    <a:pt x="354731" y="5287"/>
                  </a:lnTo>
                  <a:lnTo>
                    <a:pt x="349009" y="1420"/>
                  </a:lnTo>
                  <a:lnTo>
                    <a:pt x="342023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日数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5" name="bk object 25"/>
            <p:cNvSpPr/>
            <p:nvPr/>
          </p:nvSpPr>
          <p:spPr>
            <a:xfrm>
              <a:off x="4716005" y="2484005"/>
              <a:ext cx="828040" cy="432434"/>
            </a:xfrm>
            <a:custGeom>
              <a:avLst/>
              <a:gdLst/>
              <a:ahLst/>
              <a:cxnLst/>
              <a:rect l="l" t="t" r="r" b="b"/>
              <a:pathLst>
                <a:path w="828039" h="432435">
                  <a:moveTo>
                    <a:pt x="828001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828001" y="0"/>
                  </a:lnTo>
                  <a:lnTo>
                    <a:pt x="828001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 発病または</a:t>
              </a:r>
              <a:endPara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負傷年月日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6" name="bk object 31"/>
            <p:cNvSpPr/>
            <p:nvPr/>
          </p:nvSpPr>
          <p:spPr>
            <a:xfrm>
              <a:off x="4715979" y="2106028"/>
              <a:ext cx="828040" cy="324485"/>
            </a:xfrm>
            <a:custGeom>
              <a:avLst/>
              <a:gdLst/>
              <a:ahLst/>
              <a:cxnLst/>
              <a:rect l="l" t="t" r="r" b="b"/>
              <a:pathLst>
                <a:path w="828039" h="324485">
                  <a:moveTo>
                    <a:pt x="81001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9" y="318706"/>
                  </a:lnTo>
                  <a:lnTo>
                    <a:pt x="11015" y="322570"/>
                  </a:lnTo>
                  <a:lnTo>
                    <a:pt x="18008" y="323989"/>
                  </a:lnTo>
                  <a:lnTo>
                    <a:pt x="810018" y="323989"/>
                  </a:lnTo>
                  <a:lnTo>
                    <a:pt x="817002" y="322570"/>
                  </a:lnTo>
                  <a:lnTo>
                    <a:pt x="822720" y="318706"/>
                  </a:lnTo>
                  <a:lnTo>
                    <a:pt x="826583" y="312984"/>
                  </a:lnTo>
                  <a:lnTo>
                    <a:pt x="828001" y="305993"/>
                  </a:lnTo>
                  <a:lnTo>
                    <a:pt x="828001" y="17995"/>
                  </a:lnTo>
                  <a:lnTo>
                    <a:pt x="826583" y="11004"/>
                  </a:lnTo>
                  <a:lnTo>
                    <a:pt x="822720" y="5283"/>
                  </a:lnTo>
                  <a:lnTo>
                    <a:pt x="817002" y="1418"/>
                  </a:lnTo>
                  <a:lnTo>
                    <a:pt x="81001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7" name="bk object 32"/>
            <p:cNvSpPr/>
            <p:nvPr/>
          </p:nvSpPr>
          <p:spPr>
            <a:xfrm>
              <a:off x="2249970" y="2106028"/>
              <a:ext cx="324485" cy="324485"/>
            </a:xfrm>
            <a:custGeom>
              <a:avLst/>
              <a:gdLst/>
              <a:ahLst/>
              <a:cxnLst/>
              <a:rect l="l" t="t" r="r" b="b"/>
              <a:pathLst>
                <a:path w="324485" h="324485">
                  <a:moveTo>
                    <a:pt x="306006" y="0"/>
                  </a:moveTo>
                  <a:lnTo>
                    <a:pt x="18008" y="0"/>
                  </a:lnTo>
                  <a:lnTo>
                    <a:pt x="11021" y="1418"/>
                  </a:lnTo>
                  <a:lnTo>
                    <a:pt x="5294" y="5283"/>
                  </a:lnTo>
                  <a:lnTo>
                    <a:pt x="1422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2" y="312984"/>
                  </a:lnTo>
                  <a:lnTo>
                    <a:pt x="5294" y="318706"/>
                  </a:lnTo>
                  <a:lnTo>
                    <a:pt x="11021" y="322570"/>
                  </a:lnTo>
                  <a:lnTo>
                    <a:pt x="18008" y="323989"/>
                  </a:lnTo>
                  <a:lnTo>
                    <a:pt x="306006" y="323989"/>
                  </a:lnTo>
                  <a:lnTo>
                    <a:pt x="312997" y="322570"/>
                  </a:lnTo>
                  <a:lnTo>
                    <a:pt x="318719" y="318706"/>
                  </a:lnTo>
                  <a:lnTo>
                    <a:pt x="322583" y="312984"/>
                  </a:lnTo>
                  <a:lnTo>
                    <a:pt x="324002" y="305993"/>
                  </a:lnTo>
                  <a:lnTo>
                    <a:pt x="324002" y="17995"/>
                  </a:lnTo>
                  <a:lnTo>
                    <a:pt x="322583" y="11004"/>
                  </a:lnTo>
                  <a:lnTo>
                    <a:pt x="318719" y="5283"/>
                  </a:lnTo>
                  <a:lnTo>
                    <a:pt x="312997" y="1418"/>
                  </a:lnTo>
                  <a:lnTo>
                    <a:pt x="30600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8" name="bk object 33"/>
            <p:cNvSpPr/>
            <p:nvPr/>
          </p:nvSpPr>
          <p:spPr>
            <a:xfrm>
              <a:off x="521353" y="5729954"/>
              <a:ext cx="6696075" cy="45719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0" name="bk object 35"/>
            <p:cNvSpPr/>
            <p:nvPr/>
          </p:nvSpPr>
          <p:spPr>
            <a:xfrm>
              <a:off x="4069448" y="4424988"/>
              <a:ext cx="45797" cy="631832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1" name="bk object 36"/>
            <p:cNvSpPr/>
            <p:nvPr/>
          </p:nvSpPr>
          <p:spPr>
            <a:xfrm flipH="1">
              <a:off x="5857684" y="4424348"/>
              <a:ext cx="99175" cy="647598"/>
            </a:xfrm>
            <a:custGeom>
              <a:avLst/>
              <a:gdLst/>
              <a:ahLst/>
              <a:cxnLst/>
              <a:rect l="l" t="t" r="r" b="b"/>
              <a:pathLst>
                <a:path h="1296035">
                  <a:moveTo>
                    <a:pt x="0" y="1296009"/>
                  </a:move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5" name="bk object 37"/>
            <p:cNvSpPr/>
            <p:nvPr/>
          </p:nvSpPr>
          <p:spPr>
            <a:xfrm>
              <a:off x="324001" y="1669694"/>
              <a:ext cx="236201" cy="7344031"/>
            </a:xfrm>
            <a:custGeom>
              <a:avLst/>
              <a:gdLst/>
              <a:ahLst/>
              <a:cxnLst/>
              <a:rect l="l" t="t" r="r" b="b"/>
              <a:pathLst>
                <a:path w="216534" h="7490459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41" y="7468045"/>
                  </a:lnTo>
                  <a:lnTo>
                    <a:pt x="10577" y="7479493"/>
                  </a:lnTo>
                  <a:lnTo>
                    <a:pt x="22025" y="7487226"/>
                  </a:lnTo>
                  <a:lnTo>
                    <a:pt x="36004" y="7490066"/>
                  </a:lnTo>
                  <a:lnTo>
                    <a:pt x="216001" y="749006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1000" b="1" dirty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申請内容</a:t>
              </a:r>
              <a:endParaRPr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7" name="bk object 38"/>
            <p:cNvSpPr/>
            <p:nvPr/>
          </p:nvSpPr>
          <p:spPr>
            <a:xfrm>
              <a:off x="324002" y="1669695"/>
              <a:ext cx="6912609" cy="7360750"/>
            </a:xfrm>
            <a:custGeom>
              <a:avLst/>
              <a:gdLst/>
              <a:ahLst/>
              <a:cxnLst/>
              <a:rect l="l" t="t" r="r" b="b"/>
              <a:pathLst>
                <a:path w="6912609" h="7490459">
                  <a:moveTo>
                    <a:pt x="6912000" y="7454061"/>
                  </a:moveTo>
                  <a:lnTo>
                    <a:pt x="6909160" y="7468045"/>
                  </a:lnTo>
                  <a:lnTo>
                    <a:pt x="6901427" y="7479493"/>
                  </a:lnTo>
                  <a:lnTo>
                    <a:pt x="6889979" y="7487226"/>
                  </a:lnTo>
                  <a:lnTo>
                    <a:pt x="6875995" y="7490066"/>
                  </a:lnTo>
                  <a:lnTo>
                    <a:pt x="35991" y="7490066"/>
                  </a:lnTo>
                  <a:lnTo>
                    <a:pt x="22015" y="7487226"/>
                  </a:lnTo>
                  <a:lnTo>
                    <a:pt x="10571" y="7479493"/>
                  </a:lnTo>
                  <a:lnTo>
                    <a:pt x="2839" y="7468045"/>
                  </a:lnTo>
                  <a:lnTo>
                    <a:pt x="0" y="7454061"/>
                  </a:lnTo>
                  <a:lnTo>
                    <a:pt x="0" y="35991"/>
                  </a:lnTo>
                  <a:lnTo>
                    <a:pt x="2839" y="22015"/>
                  </a:lnTo>
                  <a:lnTo>
                    <a:pt x="10571" y="10571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1"/>
                  </a:lnTo>
                  <a:lnTo>
                    <a:pt x="6909160" y="22015"/>
                  </a:lnTo>
                  <a:lnTo>
                    <a:pt x="6912000" y="35991"/>
                  </a:lnTo>
                  <a:lnTo>
                    <a:pt x="6912000" y="7454061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8" name="bk object 41"/>
            <p:cNvSpPr/>
            <p:nvPr/>
          </p:nvSpPr>
          <p:spPr>
            <a:xfrm>
              <a:off x="539991" y="5095374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0" name="bk object 42"/>
            <p:cNvSpPr/>
            <p:nvPr/>
          </p:nvSpPr>
          <p:spPr>
            <a:xfrm>
              <a:off x="539991" y="633391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1" name="bk object 43"/>
            <p:cNvSpPr/>
            <p:nvPr/>
          </p:nvSpPr>
          <p:spPr>
            <a:xfrm>
              <a:off x="520497" y="679678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2" name="bk object 44"/>
            <p:cNvSpPr/>
            <p:nvPr/>
          </p:nvSpPr>
          <p:spPr>
            <a:xfrm>
              <a:off x="559437" y="7243859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3" name="bk object 45"/>
            <p:cNvSpPr/>
            <p:nvPr/>
          </p:nvSpPr>
          <p:spPr>
            <a:xfrm>
              <a:off x="2326135" y="6689486"/>
              <a:ext cx="2016125" cy="0"/>
            </a:xfrm>
            <a:custGeom>
              <a:avLst/>
              <a:gdLst/>
              <a:ahLst/>
              <a:cxnLst/>
              <a:rect l="l" t="t" r="r" b="b"/>
              <a:pathLst>
                <a:path w="2016125">
                  <a:moveTo>
                    <a:pt x="0" y="0"/>
                  </a:moveTo>
                  <a:lnTo>
                    <a:pt x="2015998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4" name="bk object 46"/>
            <p:cNvSpPr/>
            <p:nvPr/>
          </p:nvSpPr>
          <p:spPr>
            <a:xfrm>
              <a:off x="539991" y="4424348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5" name="bk object 47"/>
            <p:cNvSpPr/>
            <p:nvPr/>
          </p:nvSpPr>
          <p:spPr>
            <a:xfrm>
              <a:off x="539991" y="2484005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7" name="bk object 48"/>
            <p:cNvSpPr/>
            <p:nvPr/>
          </p:nvSpPr>
          <p:spPr>
            <a:xfrm>
              <a:off x="539991" y="2915996"/>
              <a:ext cx="6696075" cy="0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9" name="object 8"/>
            <p:cNvSpPr/>
            <p:nvPr/>
          </p:nvSpPr>
          <p:spPr>
            <a:xfrm>
              <a:off x="2303740" y="3401572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1" name="object 11"/>
            <p:cNvSpPr/>
            <p:nvPr/>
          </p:nvSpPr>
          <p:spPr>
            <a:xfrm>
              <a:off x="3066226" y="3023014"/>
              <a:ext cx="104335" cy="845628"/>
            </a:xfrm>
            <a:custGeom>
              <a:avLst/>
              <a:gdLst/>
              <a:ahLst/>
              <a:cxnLst/>
              <a:rect l="l" t="t" r="r" b="b"/>
              <a:pathLst>
                <a:path w="72389" h="828039">
                  <a:moveTo>
                    <a:pt x="71996" y="828001"/>
                  </a:moveTo>
                  <a:lnTo>
                    <a:pt x="35991" y="828001"/>
                  </a:lnTo>
                  <a:lnTo>
                    <a:pt x="22015" y="825162"/>
                  </a:lnTo>
                  <a:lnTo>
                    <a:pt x="10571" y="817430"/>
                  </a:lnTo>
                  <a:lnTo>
                    <a:pt x="2839" y="805986"/>
                  </a:lnTo>
                  <a:lnTo>
                    <a:pt x="0" y="792010"/>
                  </a:lnTo>
                  <a:lnTo>
                    <a:pt x="0" y="36004"/>
                  </a:lnTo>
                  <a:lnTo>
                    <a:pt x="2839" y="22025"/>
                  </a:lnTo>
                  <a:lnTo>
                    <a:pt x="10571" y="10577"/>
                  </a:lnTo>
                  <a:lnTo>
                    <a:pt x="22015" y="2841"/>
                  </a:lnTo>
                  <a:lnTo>
                    <a:pt x="35991" y="0"/>
                  </a:lnTo>
                  <a:lnTo>
                    <a:pt x="71996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3" name="object 12"/>
            <p:cNvSpPr/>
            <p:nvPr/>
          </p:nvSpPr>
          <p:spPr>
            <a:xfrm>
              <a:off x="7055992" y="3025851"/>
              <a:ext cx="57219" cy="824345"/>
            </a:xfrm>
            <a:custGeom>
              <a:avLst/>
              <a:gdLst/>
              <a:ahLst/>
              <a:cxnLst/>
              <a:rect l="l" t="t" r="r" b="b"/>
              <a:pathLst>
                <a:path w="72390" h="828039">
                  <a:moveTo>
                    <a:pt x="0" y="828001"/>
                  </a:moveTo>
                  <a:lnTo>
                    <a:pt x="36004" y="828001"/>
                  </a:lnTo>
                  <a:lnTo>
                    <a:pt x="49988" y="825162"/>
                  </a:lnTo>
                  <a:lnTo>
                    <a:pt x="61436" y="817430"/>
                  </a:lnTo>
                  <a:lnTo>
                    <a:pt x="69169" y="805986"/>
                  </a:lnTo>
                  <a:lnTo>
                    <a:pt x="72009" y="792010"/>
                  </a:lnTo>
                  <a:lnTo>
                    <a:pt x="72009" y="36004"/>
                  </a:lnTo>
                  <a:lnTo>
                    <a:pt x="69169" y="22025"/>
                  </a:lnTo>
                  <a:lnTo>
                    <a:pt x="61436" y="10577"/>
                  </a:lnTo>
                  <a:lnTo>
                    <a:pt x="49988" y="2841"/>
                  </a:lnTo>
                  <a:lnTo>
                    <a:pt x="36004" y="0"/>
                  </a:lnTo>
                  <a:lnTo>
                    <a:pt x="0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4" name="object 13"/>
            <p:cNvSpPr/>
            <p:nvPr/>
          </p:nvSpPr>
          <p:spPr>
            <a:xfrm>
              <a:off x="4716005" y="2484005"/>
              <a:ext cx="0" cy="432434"/>
            </a:xfrm>
            <a:custGeom>
              <a:avLst/>
              <a:gdLst/>
              <a:ahLst/>
              <a:cxnLst/>
              <a:rect l="l" t="t" r="r" b="b"/>
              <a:pathLst>
                <a:path h="432435">
                  <a:moveTo>
                    <a:pt x="0" y="431990"/>
                  </a:moveTo>
                  <a:lnTo>
                    <a:pt x="0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5" name="object 14"/>
            <p:cNvSpPr/>
            <p:nvPr/>
          </p:nvSpPr>
          <p:spPr>
            <a:xfrm>
              <a:off x="791958" y="2052027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7" name="object 15"/>
            <p:cNvSpPr txBox="1"/>
            <p:nvPr/>
          </p:nvSpPr>
          <p:spPr>
            <a:xfrm>
              <a:off x="4205565" y="6489347"/>
              <a:ext cx="11430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円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8" name="object 36"/>
            <p:cNvSpPr txBox="1"/>
            <p:nvPr/>
          </p:nvSpPr>
          <p:spPr>
            <a:xfrm>
              <a:off x="5614670" y="2648025"/>
              <a:ext cx="2032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7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49" name="object 37"/>
            <p:cNvSpPr txBox="1"/>
            <p:nvPr/>
          </p:nvSpPr>
          <p:spPr>
            <a:xfrm>
              <a:off x="6148070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0" name="object 38"/>
            <p:cNvSpPr txBox="1"/>
            <p:nvPr/>
          </p:nvSpPr>
          <p:spPr>
            <a:xfrm>
              <a:off x="6590792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1" name="object 39"/>
            <p:cNvSpPr txBox="1"/>
            <p:nvPr/>
          </p:nvSpPr>
          <p:spPr>
            <a:xfrm>
              <a:off x="7029069" y="2648025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3" name="object 59"/>
            <p:cNvSpPr txBox="1"/>
            <p:nvPr/>
          </p:nvSpPr>
          <p:spPr>
            <a:xfrm>
              <a:off x="6979474" y="5467766"/>
              <a:ext cx="153036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56" name="object 77"/>
            <p:cNvSpPr txBox="1"/>
            <p:nvPr/>
          </p:nvSpPr>
          <p:spPr>
            <a:xfrm>
              <a:off x="7016467" y="6153771"/>
              <a:ext cx="11430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2" name="object 89"/>
            <p:cNvSpPr txBox="1"/>
            <p:nvPr/>
          </p:nvSpPr>
          <p:spPr>
            <a:xfrm>
              <a:off x="2596047" y="3345772"/>
              <a:ext cx="568807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病気</a:t>
              </a:r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endParaRPr lang="en-US" altLang="ja-JP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en-US" altLang="ja-JP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 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ケガ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3" name="object 90"/>
            <p:cNvSpPr txBox="1"/>
            <p:nvPr/>
          </p:nvSpPr>
          <p:spPr>
            <a:xfrm>
              <a:off x="3005287" y="4017970"/>
              <a:ext cx="4176448" cy="377978"/>
            </a:xfrm>
            <a:prstGeom prst="rect">
              <a:avLst/>
            </a:prstGeom>
          </p:spPr>
          <p:txBody>
            <a:bodyPr vert="horz" wrap="square" lIns="36000" tIns="0" rIns="0" bIns="0" rtlCol="0" anchor="ctr" anchorCtr="0">
              <a:noAutofit/>
            </a:bodyPr>
            <a:lstStyle/>
            <a:p>
              <a:pPr marL="12700"/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①第三者行為（交通事故など）によるケガですか　　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はい　 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いいえ</a:t>
              </a:r>
              <a:endParaRPr lang="en-US" altLang="ja-JP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②労災（業務・通勤）によるケガですか　　　　　　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はい　 </a:t>
              </a:r>
              <a:r>
                <a:rPr lang="en-US" altLang="ja-JP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ja-JP" altLang="en-US" sz="800" spc="1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いいえ</a:t>
              </a:r>
              <a:endParaRPr lang="ja-JP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6" name="object 92"/>
            <p:cNvSpPr txBox="1"/>
            <p:nvPr/>
          </p:nvSpPr>
          <p:spPr>
            <a:xfrm>
              <a:off x="3111715" y="2993425"/>
              <a:ext cx="111389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spc="-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（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原</a:t>
              </a:r>
              <a:r>
                <a:rPr sz="700" spc="-1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因</a:t>
              </a:r>
              <a:r>
                <a:rPr sz="700" spc="7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お</a:t>
              </a:r>
              <a:r>
                <a:rPr sz="700" spc="12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よ</a:t>
              </a:r>
              <a:r>
                <a:rPr sz="700" spc="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び経</a:t>
              </a:r>
              <a:r>
                <a:rPr sz="7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過</a:t>
              </a:r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7" name="object 102"/>
            <p:cNvSpPr txBox="1"/>
            <p:nvPr/>
          </p:nvSpPr>
          <p:spPr>
            <a:xfrm>
              <a:off x="6148031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68" name="object 103"/>
            <p:cNvSpPr txBox="1"/>
            <p:nvPr/>
          </p:nvSpPr>
          <p:spPr>
            <a:xfrm>
              <a:off x="6590754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月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1" name="object 104"/>
            <p:cNvSpPr txBox="1"/>
            <p:nvPr/>
          </p:nvSpPr>
          <p:spPr>
            <a:xfrm>
              <a:off x="7029030" y="2311348"/>
              <a:ext cx="114300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</a:t>
              </a:r>
              <a:endParaRPr sz="7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8" name="object 105"/>
            <p:cNvSpPr txBox="1"/>
            <p:nvPr/>
          </p:nvSpPr>
          <p:spPr>
            <a:xfrm>
              <a:off x="5614630" y="2113368"/>
              <a:ext cx="1354422" cy="10772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 昭和  □</a:t>
              </a:r>
              <a:r>
                <a:rPr sz="700" spc="6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7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平成</a:t>
              </a:r>
              <a:r>
                <a:rPr lang="ja-JP" altLang="en-US" sz="7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□　令和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79" name="object 106"/>
            <p:cNvSpPr txBox="1"/>
            <p:nvPr/>
          </p:nvSpPr>
          <p:spPr>
            <a:xfrm>
              <a:off x="2615271" y="1775726"/>
              <a:ext cx="2788921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 err="1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lang="en-US" altLang="zh-TW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zh-TW" altLang="en-US" sz="8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zh-TW" altLang="en-US" sz="800" spc="-5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家族（被扶養者）</a:t>
              </a:r>
              <a:endParaRPr lang="zh-TW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181" name="object 112"/>
            <p:cNvSpPr/>
            <p:nvPr/>
          </p:nvSpPr>
          <p:spPr>
            <a:xfrm>
              <a:off x="2303970" y="1742481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4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87" name="object 120"/>
            <p:cNvSpPr/>
            <p:nvPr/>
          </p:nvSpPr>
          <p:spPr>
            <a:xfrm>
              <a:off x="2259456" y="7877320"/>
              <a:ext cx="270460" cy="306048"/>
            </a:xfrm>
            <a:custGeom>
              <a:avLst/>
              <a:gdLst/>
              <a:ahLst/>
              <a:cxnLst/>
              <a:rect l="l" t="t" r="r" b="b"/>
              <a:pathLst>
                <a:path w="216535" h="252095">
                  <a:moveTo>
                    <a:pt x="215988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5988" y="0"/>
                  </a:lnTo>
                  <a:lnTo>
                    <a:pt x="215988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94" name="object 108"/>
          <p:cNvSpPr txBox="1"/>
          <p:nvPr/>
        </p:nvSpPr>
        <p:spPr>
          <a:xfrm>
            <a:off x="2680294" y="7205264"/>
            <a:ext cx="4552204" cy="1553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1. 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加入して間もなく医療機関を受診し、資格を確認できなかったため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AutoNum type="arabicPeriod"/>
            </a:pP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2.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資格確認書の交付を受けているが、資格確認書の持参を忘れたため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3.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他の保険者で資格喪失後に受診し、返還した医療費を療養費として申請するため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4.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治療用装具を作成したため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装具装着指示日：　　　　年　　　　月　　　日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装具装着日　　：　　　　年　　　　月　　　日</a:t>
            </a:r>
            <a:endParaRPr lang="en-US" altLang="ja-JP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241300" indent="-228600">
              <a:buFontTx/>
              <a:buAutoNum type="arabicPeriod"/>
            </a:pPr>
            <a:endParaRPr lang="en-US" sz="800" spc="50" dirty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5.</a:t>
            </a:r>
            <a:r>
              <a:rPr lang="ja-JP" altLang="en-US" sz="800" spc="5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 その他　（理由：　　　　　　　　　　　　　　　　　　　　　　　　　　）</a:t>
            </a:r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grpSp>
        <p:nvGrpSpPr>
          <p:cNvPr id="91" name="グループ化 90"/>
          <p:cNvGrpSpPr/>
          <p:nvPr/>
        </p:nvGrpSpPr>
        <p:grpSpPr>
          <a:xfrm>
            <a:off x="551424" y="235350"/>
            <a:ext cx="6417628" cy="648982"/>
            <a:chOff x="553329" y="396938"/>
            <a:chExt cx="6417628" cy="648982"/>
          </a:xfrm>
        </p:grpSpPr>
        <p:sp>
          <p:nvSpPr>
            <p:cNvPr id="93" name="object 15"/>
            <p:cNvSpPr/>
            <p:nvPr/>
          </p:nvSpPr>
          <p:spPr>
            <a:xfrm>
              <a:off x="5131305" y="403895"/>
              <a:ext cx="649248" cy="252095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07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796" y="230824"/>
                  </a:lnTo>
                  <a:lnTo>
                    <a:pt x="79678" y="241828"/>
                  </a:lnTo>
                  <a:lnTo>
                    <a:pt x="93253" y="249263"/>
                  </a:lnTo>
                  <a:lnTo>
                    <a:pt x="108013" y="251993"/>
                  </a:lnTo>
                  <a:lnTo>
                    <a:pt x="279006" y="251993"/>
                  </a:lnTo>
                  <a:lnTo>
                    <a:pt x="318218" y="230824"/>
                  </a:lnTo>
                  <a:lnTo>
                    <a:pt x="387007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altLang="ja-JP" sz="1400" b="1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1</a:t>
              </a:r>
              <a:endParaRPr sz="1400" b="1" dirty="0">
                <a:solidFill>
                  <a:schemeClr val="bg1"/>
                </a:solidFill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endParaRPr>
            </a:p>
          </p:txBody>
        </p:sp>
        <p:sp>
          <p:nvSpPr>
            <p:cNvPr id="124" name="object 45"/>
            <p:cNvSpPr/>
            <p:nvPr/>
          </p:nvSpPr>
          <p:spPr>
            <a:xfrm>
              <a:off x="555234" y="1045920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29" name="object 46"/>
            <p:cNvSpPr/>
            <p:nvPr/>
          </p:nvSpPr>
          <p:spPr>
            <a:xfrm>
              <a:off x="553329" y="396938"/>
              <a:ext cx="6415723" cy="0"/>
            </a:xfrm>
            <a:custGeom>
              <a:avLst/>
              <a:gdLst/>
              <a:ahLst/>
              <a:cxnLst/>
              <a:rect l="l" t="t" r="r" b="b"/>
              <a:pathLst>
                <a:path w="5832475">
                  <a:moveTo>
                    <a:pt x="0" y="0"/>
                  </a:moveTo>
                  <a:lnTo>
                    <a:pt x="5832005" y="0"/>
                  </a:lnTo>
                </a:path>
              </a:pathLst>
            </a:custGeom>
            <a:ln w="21602">
              <a:solidFill>
                <a:srgbClr val="221915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36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38" name="object 62"/>
            <p:cNvSpPr txBox="1"/>
            <p:nvPr/>
          </p:nvSpPr>
          <p:spPr>
            <a:xfrm>
              <a:off x="3151444" y="583618"/>
              <a:ext cx="2141340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支給申請書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0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42" name="object 17"/>
            <p:cNvSpPr/>
            <p:nvPr/>
          </p:nvSpPr>
          <p:spPr>
            <a:xfrm>
              <a:off x="5074394" y="741927"/>
              <a:ext cx="1719009" cy="230504"/>
            </a:xfrm>
            <a:custGeom>
              <a:avLst/>
              <a:gdLst/>
              <a:ahLst/>
              <a:cxnLst/>
              <a:rect l="l" t="t" r="r" b="b"/>
              <a:pathLst>
                <a:path w="1562734" h="230505">
                  <a:moveTo>
                    <a:pt x="1447177" y="0"/>
                  </a:moveTo>
                  <a:lnTo>
                    <a:pt x="115188" y="0"/>
                  </a:lnTo>
                  <a:lnTo>
                    <a:pt x="70385" y="9067"/>
                  </a:lnTo>
                  <a:lnTo>
                    <a:pt x="33767" y="33778"/>
                  </a:lnTo>
                  <a:lnTo>
                    <a:pt x="9063" y="70401"/>
                  </a:lnTo>
                  <a:lnTo>
                    <a:pt x="0" y="115201"/>
                  </a:lnTo>
                  <a:lnTo>
                    <a:pt x="9063" y="159994"/>
                  </a:lnTo>
                  <a:lnTo>
                    <a:pt x="33767" y="196613"/>
                  </a:lnTo>
                  <a:lnTo>
                    <a:pt x="70385" y="221323"/>
                  </a:lnTo>
                  <a:lnTo>
                    <a:pt x="115188" y="230390"/>
                  </a:lnTo>
                  <a:lnTo>
                    <a:pt x="1447177" y="230390"/>
                  </a:lnTo>
                  <a:lnTo>
                    <a:pt x="1491981" y="221323"/>
                  </a:lnTo>
                  <a:lnTo>
                    <a:pt x="1528598" y="196613"/>
                  </a:lnTo>
                  <a:lnTo>
                    <a:pt x="1553303" y="159994"/>
                  </a:lnTo>
                  <a:lnTo>
                    <a:pt x="1562366" y="115201"/>
                  </a:lnTo>
                  <a:lnTo>
                    <a:pt x="1553303" y="70401"/>
                  </a:lnTo>
                  <a:lnTo>
                    <a:pt x="1528598" y="33778"/>
                  </a:lnTo>
                  <a:lnTo>
                    <a:pt x="1491981" y="9067"/>
                  </a:lnTo>
                  <a:lnTo>
                    <a:pt x="1447177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28575">
              <a:solidFill>
                <a:srgbClr val="221915"/>
              </a:solidFill>
            </a:ln>
          </p:spPr>
          <p:txBody>
            <a:bodyPr wrap="square" lIns="0" tIns="0" rIns="0" bIns="0" rtlCol="0" anchor="ctr" anchorCtr="1"/>
            <a:lstStyle/>
            <a:p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被保険者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申請者</a:t>
              </a:r>
              <a:r>
                <a:rPr lang="en-US" altLang="ja-JP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r>
                <a:rPr lang="ja-JP" altLang="en-US" sz="10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記入用</a:t>
              </a:r>
              <a:endParaRPr sz="10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6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58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160" name="object 62"/>
            <p:cNvSpPr txBox="1"/>
            <p:nvPr/>
          </p:nvSpPr>
          <p:spPr>
            <a:xfrm>
              <a:off x="1516526" y="53189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92" name="object 11"/>
            <p:cNvSpPr/>
            <p:nvPr/>
          </p:nvSpPr>
          <p:spPr>
            <a:xfrm>
              <a:off x="5761300" y="403894"/>
              <a:ext cx="701155" cy="262800"/>
            </a:xfrm>
            <a:custGeom>
              <a:avLst/>
              <a:gdLst/>
              <a:ahLst/>
              <a:cxnLst/>
              <a:rect l="l" t="t" r="r" b="b"/>
              <a:pathLst>
                <a:path w="387350" h="252095">
                  <a:moveTo>
                    <a:pt x="387032" y="0"/>
                  </a:moveTo>
                  <a:lnTo>
                    <a:pt x="0" y="0"/>
                  </a:lnTo>
                  <a:lnTo>
                    <a:pt x="62115" y="217385"/>
                  </a:lnTo>
                  <a:lnTo>
                    <a:pt x="68807" y="230824"/>
                  </a:lnTo>
                  <a:lnTo>
                    <a:pt x="79689" y="241828"/>
                  </a:lnTo>
                  <a:lnTo>
                    <a:pt x="93262" y="249263"/>
                  </a:lnTo>
                  <a:lnTo>
                    <a:pt x="108026" y="251993"/>
                  </a:lnTo>
                  <a:lnTo>
                    <a:pt x="279006" y="251993"/>
                  </a:lnTo>
                  <a:lnTo>
                    <a:pt x="318227" y="230824"/>
                  </a:lnTo>
                  <a:lnTo>
                    <a:pt x="387032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400" dirty="0">
                  <a:solidFill>
                    <a:schemeClr val="bg1"/>
                  </a:solidFill>
                  <a:latin typeface="Arial Unicode MS" panose="020B0604020202020204" pitchFamily="50" charset="-128"/>
                  <a:ea typeface="Arial Unicode MS" panose="020B0604020202020204" pitchFamily="50" charset="-128"/>
                  <a:cs typeface="Arial Unicode MS" panose="020B0604020202020204" pitchFamily="50" charset="-128"/>
                </a:rPr>
                <a:t>２</a:t>
              </a:r>
            </a:p>
          </p:txBody>
        </p:sp>
      </p:grpSp>
      <p:sp>
        <p:nvSpPr>
          <p:cNvPr id="164" name="object 90">
            <a:extLst>
              <a:ext uri="{FF2B5EF4-FFF2-40B4-BE49-F238E27FC236}">
                <a16:creationId xmlns:a16="http://schemas.microsoft.com/office/drawing/2014/main" id="{3F6A8367-0619-4B45-8CFC-FC24DB5DC9A8}"/>
              </a:ext>
            </a:extLst>
          </p:cNvPr>
          <p:cNvSpPr txBox="1"/>
          <p:nvPr/>
        </p:nvSpPr>
        <p:spPr>
          <a:xfrm>
            <a:off x="2227858" y="3720225"/>
            <a:ext cx="835639" cy="417584"/>
          </a:xfrm>
          <a:prstGeom prst="rect">
            <a:avLst/>
          </a:prstGeom>
        </p:spPr>
        <p:txBody>
          <a:bodyPr vert="horz" wrap="square" lIns="36000" tIns="0" rIns="0" bIns="0" rtlCol="0" anchor="ctr" anchorCtr="0">
            <a:noAutofit/>
          </a:bodyPr>
          <a:lstStyle/>
          <a:p>
            <a:pPr marL="12700"/>
            <a:r>
              <a:rPr lang="ja-JP" altLang="en-US" sz="800" spc="13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ケガの場合➡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69" name="四角形: 角を丸くする 168">
            <a:extLst>
              <a:ext uri="{FF2B5EF4-FFF2-40B4-BE49-F238E27FC236}">
                <a16:creationId xmlns:a16="http://schemas.microsoft.com/office/drawing/2014/main" id="{8CC74825-1B4C-4B14-B856-054A3594AFF4}"/>
              </a:ext>
            </a:extLst>
          </p:cNvPr>
          <p:cNvSpPr/>
          <p:nvPr/>
        </p:nvSpPr>
        <p:spPr>
          <a:xfrm>
            <a:off x="337528" y="8888515"/>
            <a:ext cx="6877050" cy="1257531"/>
          </a:xfrm>
          <a:prstGeom prst="roundRect">
            <a:avLst/>
          </a:prstGeom>
          <a:noFill/>
          <a:ln w="28575"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70" name="object 108">
            <a:extLst>
              <a:ext uri="{FF2B5EF4-FFF2-40B4-BE49-F238E27FC236}">
                <a16:creationId xmlns:a16="http://schemas.microsoft.com/office/drawing/2014/main" id="{527B26EB-8024-497A-8D3B-2F01E065B550}"/>
              </a:ext>
            </a:extLst>
          </p:cNvPr>
          <p:cNvSpPr txBox="1"/>
          <p:nvPr/>
        </p:nvSpPr>
        <p:spPr>
          <a:xfrm>
            <a:off x="511486" y="9291175"/>
            <a:ext cx="3276042" cy="76758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上記「９療養費の支給申請の理由」１～３に該当の場合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・診療報酬明細書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（開封せずにご提出ください）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※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医療機関の窓口で発行を依頼してください。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・領収書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原本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72" name="object 108">
            <a:extLst>
              <a:ext uri="{FF2B5EF4-FFF2-40B4-BE49-F238E27FC236}">
                <a16:creationId xmlns:a16="http://schemas.microsoft.com/office/drawing/2014/main" id="{BE49C046-1F11-49B8-80FC-D2C961D25153}"/>
              </a:ext>
            </a:extLst>
          </p:cNvPr>
          <p:cNvSpPr txBox="1"/>
          <p:nvPr/>
        </p:nvSpPr>
        <p:spPr>
          <a:xfrm>
            <a:off x="3845520" y="9172054"/>
            <a:ext cx="3624652" cy="849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上記「９療養費の支給申請の理由」４に該当の場合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・医師の指示・証明書（原本）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・領収書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(</a:t>
            </a:r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原本</a:t>
            </a:r>
            <a:r>
              <a:rPr lang="en-US" altLang="ja-JP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)</a:t>
            </a: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・装具作製確認書</a:t>
            </a:r>
            <a:endParaRPr lang="en-US" altLang="ja-JP" sz="10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10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・装具の写真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endParaRPr lang="en-US" altLang="ja-JP"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en-US" altLang="ja-JP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※</a:t>
            </a:r>
            <a:r>
              <a:rPr lang="ja-JP" altLang="en-US"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治療用眼鏡、義眼を作成した場合は写真の添付は不要です。</a:t>
            </a:r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73" name="object 108">
            <a:extLst>
              <a:ext uri="{FF2B5EF4-FFF2-40B4-BE49-F238E27FC236}">
                <a16:creationId xmlns:a16="http://schemas.microsoft.com/office/drawing/2014/main" id="{1748E1A3-803D-464E-985F-C8A0F5C41D57}"/>
              </a:ext>
            </a:extLst>
          </p:cNvPr>
          <p:cNvSpPr txBox="1"/>
          <p:nvPr/>
        </p:nvSpPr>
        <p:spPr>
          <a:xfrm>
            <a:off x="3211707" y="8944776"/>
            <a:ext cx="845054" cy="2050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/>
            <a:r>
              <a:rPr lang="en-US" altLang="ja-JP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【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添付書類</a:t>
            </a:r>
            <a:r>
              <a:rPr lang="en-US" altLang="ja-JP" sz="105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】</a:t>
            </a:r>
            <a:endParaRPr lang="en-US" sz="105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endParaRPr lang="en-US"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cxnSp>
        <p:nvCxnSpPr>
          <p:cNvPr id="174" name="直線コネクタ 173">
            <a:extLst>
              <a:ext uri="{FF2B5EF4-FFF2-40B4-BE49-F238E27FC236}">
                <a16:creationId xmlns:a16="http://schemas.microsoft.com/office/drawing/2014/main" id="{AB7A2830-E1D0-43D9-8FAF-0761905BA24F}"/>
              </a:ext>
            </a:extLst>
          </p:cNvPr>
          <p:cNvCxnSpPr>
            <a:cxnSpLocks/>
          </p:cNvCxnSpPr>
          <p:nvPr/>
        </p:nvCxnSpPr>
        <p:spPr>
          <a:xfrm>
            <a:off x="3634234" y="9149786"/>
            <a:ext cx="0" cy="9962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object 48">
            <a:extLst>
              <a:ext uri="{FF2B5EF4-FFF2-40B4-BE49-F238E27FC236}">
                <a16:creationId xmlns:a16="http://schemas.microsoft.com/office/drawing/2014/main" id="{3508B407-526B-4EE8-9AD7-2657E40B9932}"/>
              </a:ext>
            </a:extLst>
          </p:cNvPr>
          <p:cNvSpPr txBox="1"/>
          <p:nvPr/>
        </p:nvSpPr>
        <p:spPr>
          <a:xfrm>
            <a:off x="3628997" y="5189408"/>
            <a:ext cx="24672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22" name="object 63">
            <a:extLst>
              <a:ext uri="{FF2B5EF4-FFF2-40B4-BE49-F238E27FC236}">
                <a16:creationId xmlns:a16="http://schemas.microsoft.com/office/drawing/2014/main" id="{F75CCF9A-DFB0-459F-B836-05464BD956C2}"/>
              </a:ext>
            </a:extLst>
          </p:cNvPr>
          <p:cNvSpPr txBox="1"/>
          <p:nvPr/>
        </p:nvSpPr>
        <p:spPr>
          <a:xfrm>
            <a:off x="5207734" y="5189422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23" name="Picture 2">
            <a:extLst>
              <a:ext uri="{FF2B5EF4-FFF2-40B4-BE49-F238E27FC236}">
                <a16:creationId xmlns:a16="http://schemas.microsoft.com/office/drawing/2014/main" id="{18ED38FD-693D-4D84-A1C5-43C2E35CA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88" y="5065606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" name="Picture 2">
            <a:extLst>
              <a:ext uri="{FF2B5EF4-FFF2-40B4-BE49-F238E27FC236}">
                <a16:creationId xmlns:a16="http://schemas.microsoft.com/office/drawing/2014/main" id="{F4A2D715-8180-44F7-B34F-B1387DD2A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082" y="5065606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" name="object 48">
            <a:extLst>
              <a:ext uri="{FF2B5EF4-FFF2-40B4-BE49-F238E27FC236}">
                <a16:creationId xmlns:a16="http://schemas.microsoft.com/office/drawing/2014/main" id="{CDE99B29-A0D6-4A7F-BEA0-92125C96A6F2}"/>
              </a:ext>
            </a:extLst>
          </p:cNvPr>
          <p:cNvSpPr txBox="1"/>
          <p:nvPr/>
        </p:nvSpPr>
        <p:spPr>
          <a:xfrm>
            <a:off x="3635216" y="5811438"/>
            <a:ext cx="246722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105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から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61" name="object 63">
            <a:extLst>
              <a:ext uri="{FF2B5EF4-FFF2-40B4-BE49-F238E27FC236}">
                <a16:creationId xmlns:a16="http://schemas.microsoft.com/office/drawing/2014/main" id="{E1642962-4E07-4364-8D36-340AC691ABF2}"/>
              </a:ext>
            </a:extLst>
          </p:cNvPr>
          <p:cNvSpPr txBox="1"/>
          <p:nvPr/>
        </p:nvSpPr>
        <p:spPr>
          <a:xfrm>
            <a:off x="5213953" y="5811452"/>
            <a:ext cx="323976" cy="1077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700" spc="7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まで</a:t>
            </a:r>
            <a:endParaRPr sz="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pic>
        <p:nvPicPr>
          <p:cNvPr id="175" name="Picture 2">
            <a:extLst>
              <a:ext uri="{FF2B5EF4-FFF2-40B4-BE49-F238E27FC236}">
                <a16:creationId xmlns:a16="http://schemas.microsoft.com/office/drawing/2014/main" id="{7EF0BF1F-4FFF-4F04-95EB-C42B1DC6C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07" y="5687636"/>
            <a:ext cx="1209295" cy="382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6" name="Picture 2">
            <a:extLst>
              <a:ext uri="{FF2B5EF4-FFF2-40B4-BE49-F238E27FC236}">
                <a16:creationId xmlns:a16="http://schemas.microsoft.com/office/drawing/2014/main" id="{C951B154-53C0-4C0D-AD6F-E1C1B79C7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301" y="5687636"/>
            <a:ext cx="1237256" cy="39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" name="object 78">
            <a:extLst>
              <a:ext uri="{FF2B5EF4-FFF2-40B4-BE49-F238E27FC236}">
                <a16:creationId xmlns:a16="http://schemas.microsoft.com/office/drawing/2014/main" id="{39A31B64-A76D-47FE-86B3-CB5EF13921A5}"/>
              </a:ext>
            </a:extLst>
          </p:cNvPr>
          <p:cNvSpPr txBox="1"/>
          <p:nvPr/>
        </p:nvSpPr>
        <p:spPr>
          <a:xfrm>
            <a:off x="2484763" y="4947749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180" name="object 78">
            <a:extLst>
              <a:ext uri="{FF2B5EF4-FFF2-40B4-BE49-F238E27FC236}">
                <a16:creationId xmlns:a16="http://schemas.microsoft.com/office/drawing/2014/main" id="{F44D4F66-B12F-4C4F-9947-83BF4F0A0AEF}"/>
              </a:ext>
            </a:extLst>
          </p:cNvPr>
          <p:cNvSpPr txBox="1"/>
          <p:nvPr/>
        </p:nvSpPr>
        <p:spPr>
          <a:xfrm>
            <a:off x="2509704" y="5582436"/>
            <a:ext cx="3364662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 月　　  日　　　　　　　年　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30440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869</Words>
  <Application>Microsoft Office PowerPoint</Application>
  <PresentationFormat>ユーザー設定</PresentationFormat>
  <Paragraphs>185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Arial Unicode MS</vt:lpstr>
      <vt:lpstr>Meiryo UI</vt:lpstr>
      <vt:lpstr>ＭＳ Ｐゴシック</vt:lpstr>
      <vt:lpstr>ＭＳ ゴシック</vt:lpstr>
      <vt:lpstr>PMingLiU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USER06</cp:lastModifiedBy>
  <cp:revision>260</cp:revision>
  <cp:lastPrinted>2024-11-11T07:40:37Z</cp:lastPrinted>
  <dcterms:created xsi:type="dcterms:W3CDTF">2016-07-06T07:28:27Z</dcterms:created>
  <dcterms:modified xsi:type="dcterms:W3CDTF">2025-09-19T01:43:43Z</dcterms:modified>
</cp:coreProperties>
</file>