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82" r:id="rId3"/>
  </p:sldIdLst>
  <p:sldSz cx="7556500" cy="10693400"/>
  <p:notesSz cx="6735763" cy="9866313"/>
  <p:defaultTextStyle>
    <a:defPPr>
      <a:defRPr lang="ja-JP"/>
    </a:defPPr>
    <a:lvl1pPr marL="0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97708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95416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93124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90832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88540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86248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83955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81663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6E71"/>
    <a:srgbClr val="E8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3186" y="60"/>
      </p:cViewPr>
      <p:guideLst>
        <p:guide orient="horz" pos="3368"/>
        <p:guide pos="23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96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0" cy="493316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0" cy="493316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r">
              <a:defRPr sz="1200"/>
            </a:lvl1pPr>
          </a:lstStyle>
          <a:p>
            <a:fld id="{208449A6-1AEE-4418-BE4F-63546894427B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0" cy="493316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0" cy="493316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r">
              <a:defRPr sz="1200"/>
            </a:lvl1pPr>
          </a:lstStyle>
          <a:p>
            <a:fld id="{420DB1C0-56A4-419E-80E9-9A4794BCDF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469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9624" cy="493395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6139" y="1"/>
            <a:ext cx="2918037" cy="493395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r">
              <a:defRPr sz="1200"/>
            </a:lvl1pPr>
          </a:lstStyle>
          <a:p>
            <a:fld id="{17433301-2191-4A11-9A52-B28FCFB480EB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60575" y="739775"/>
            <a:ext cx="2616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5" tIns="45693" rIns="91385" bIns="4569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370" y="4686459"/>
            <a:ext cx="5388610" cy="4440555"/>
          </a:xfrm>
          <a:prstGeom prst="rect">
            <a:avLst/>
          </a:prstGeom>
        </p:spPr>
        <p:txBody>
          <a:bodyPr vert="horz" lIns="91385" tIns="45693" rIns="91385" bIns="4569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332"/>
            <a:ext cx="2919624" cy="493394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6139" y="9371332"/>
            <a:ext cx="2918037" cy="493394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r">
              <a:defRPr sz="1200"/>
            </a:lvl1pPr>
          </a:lstStyle>
          <a:p>
            <a:fld id="{54B81276-88E0-4764-B79C-8FCE785BEC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874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81276-88E0-4764-B79C-8FCE785BECB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418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81276-88E0-4764-B79C-8FCE785BECB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418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738" y="3321888"/>
            <a:ext cx="6423025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475" y="6059594"/>
            <a:ext cx="5289550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7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0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6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3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1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75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244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78462" y="428233"/>
            <a:ext cx="1700213" cy="912404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7825" y="428233"/>
            <a:ext cx="4974696" cy="912404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041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838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6912" y="6871500"/>
            <a:ext cx="6423025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6912" y="4532321"/>
            <a:ext cx="6423025" cy="2339180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70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41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1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083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854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624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39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16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059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7825" y="2495129"/>
            <a:ext cx="3337454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41221" y="2495129"/>
            <a:ext cx="3337454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730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826" y="2393639"/>
            <a:ext cx="3338766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08" indent="0">
              <a:buNone/>
              <a:defRPr sz="2200" b="1"/>
            </a:lvl2pPr>
            <a:lvl3pPr marL="995416" indent="0">
              <a:buNone/>
              <a:defRPr sz="2000" b="1"/>
            </a:lvl3pPr>
            <a:lvl4pPr marL="1493124" indent="0">
              <a:buNone/>
              <a:defRPr sz="1700" b="1"/>
            </a:lvl4pPr>
            <a:lvl5pPr marL="1990832" indent="0">
              <a:buNone/>
              <a:defRPr sz="1700" b="1"/>
            </a:lvl5pPr>
            <a:lvl6pPr marL="2488540" indent="0">
              <a:buNone/>
              <a:defRPr sz="1700" b="1"/>
            </a:lvl6pPr>
            <a:lvl7pPr marL="2986248" indent="0">
              <a:buNone/>
              <a:defRPr sz="1700" b="1"/>
            </a:lvl7pPr>
            <a:lvl8pPr marL="3483955" indent="0">
              <a:buNone/>
              <a:defRPr sz="1700" b="1"/>
            </a:lvl8pPr>
            <a:lvl9pPr marL="3981663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826" y="3391194"/>
            <a:ext cx="3338766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38599" y="2393639"/>
            <a:ext cx="3340078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08" indent="0">
              <a:buNone/>
              <a:defRPr sz="2200" b="1"/>
            </a:lvl2pPr>
            <a:lvl3pPr marL="995416" indent="0">
              <a:buNone/>
              <a:defRPr sz="2000" b="1"/>
            </a:lvl3pPr>
            <a:lvl4pPr marL="1493124" indent="0">
              <a:buNone/>
              <a:defRPr sz="1700" b="1"/>
            </a:lvl4pPr>
            <a:lvl5pPr marL="1990832" indent="0">
              <a:buNone/>
              <a:defRPr sz="1700" b="1"/>
            </a:lvl5pPr>
            <a:lvl6pPr marL="2488540" indent="0">
              <a:buNone/>
              <a:defRPr sz="1700" b="1"/>
            </a:lvl6pPr>
            <a:lvl7pPr marL="2986248" indent="0">
              <a:buNone/>
              <a:defRPr sz="1700" b="1"/>
            </a:lvl7pPr>
            <a:lvl8pPr marL="3483955" indent="0">
              <a:buNone/>
              <a:defRPr sz="1700" b="1"/>
            </a:lvl8pPr>
            <a:lvl9pPr marL="3981663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38599" y="3391194"/>
            <a:ext cx="3340078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619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170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77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827" y="425757"/>
            <a:ext cx="2486037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4383" y="425757"/>
            <a:ext cx="4224294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7827" y="2237694"/>
            <a:ext cx="2486037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708" indent="0">
              <a:buNone/>
              <a:defRPr sz="1300"/>
            </a:lvl2pPr>
            <a:lvl3pPr marL="995416" indent="0">
              <a:buNone/>
              <a:defRPr sz="1100"/>
            </a:lvl3pPr>
            <a:lvl4pPr marL="1493124" indent="0">
              <a:buNone/>
              <a:defRPr sz="1000"/>
            </a:lvl4pPr>
            <a:lvl5pPr marL="1990832" indent="0">
              <a:buNone/>
              <a:defRPr sz="1000"/>
            </a:lvl5pPr>
            <a:lvl6pPr marL="2488540" indent="0">
              <a:buNone/>
              <a:defRPr sz="1000"/>
            </a:lvl6pPr>
            <a:lvl7pPr marL="2986248" indent="0">
              <a:buNone/>
              <a:defRPr sz="1000"/>
            </a:lvl7pPr>
            <a:lvl8pPr marL="3483955" indent="0">
              <a:buNone/>
              <a:defRPr sz="1000"/>
            </a:lvl8pPr>
            <a:lvl9pPr marL="39816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842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1127" y="7485381"/>
            <a:ext cx="4533900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1127" y="955475"/>
            <a:ext cx="4533900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708" indent="0">
              <a:buNone/>
              <a:defRPr sz="3000"/>
            </a:lvl2pPr>
            <a:lvl3pPr marL="995416" indent="0">
              <a:buNone/>
              <a:defRPr sz="2600"/>
            </a:lvl3pPr>
            <a:lvl4pPr marL="1493124" indent="0">
              <a:buNone/>
              <a:defRPr sz="2200"/>
            </a:lvl4pPr>
            <a:lvl5pPr marL="1990832" indent="0">
              <a:buNone/>
              <a:defRPr sz="2200"/>
            </a:lvl5pPr>
            <a:lvl6pPr marL="2488540" indent="0">
              <a:buNone/>
              <a:defRPr sz="2200"/>
            </a:lvl6pPr>
            <a:lvl7pPr marL="2986248" indent="0">
              <a:buNone/>
              <a:defRPr sz="2200"/>
            </a:lvl7pPr>
            <a:lvl8pPr marL="3483955" indent="0">
              <a:buNone/>
              <a:defRPr sz="2200"/>
            </a:lvl8pPr>
            <a:lvl9pPr marL="3981663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1127" y="8369073"/>
            <a:ext cx="4533900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708" indent="0">
              <a:buNone/>
              <a:defRPr sz="1300"/>
            </a:lvl2pPr>
            <a:lvl3pPr marL="995416" indent="0">
              <a:buNone/>
              <a:defRPr sz="1100"/>
            </a:lvl3pPr>
            <a:lvl4pPr marL="1493124" indent="0">
              <a:buNone/>
              <a:defRPr sz="1000"/>
            </a:lvl4pPr>
            <a:lvl5pPr marL="1990832" indent="0">
              <a:buNone/>
              <a:defRPr sz="1000"/>
            </a:lvl5pPr>
            <a:lvl6pPr marL="2488540" indent="0">
              <a:buNone/>
              <a:defRPr sz="1000"/>
            </a:lvl6pPr>
            <a:lvl7pPr marL="2986248" indent="0">
              <a:buNone/>
              <a:defRPr sz="1000"/>
            </a:lvl7pPr>
            <a:lvl8pPr marL="3483955" indent="0">
              <a:buNone/>
              <a:defRPr sz="1000"/>
            </a:lvl8pPr>
            <a:lvl9pPr marL="39816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1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7825" y="428232"/>
            <a:ext cx="6800850" cy="1782233"/>
          </a:xfrm>
          <a:prstGeom prst="rect">
            <a:avLst/>
          </a:prstGeom>
        </p:spPr>
        <p:txBody>
          <a:bodyPr vert="horz" lIns="99542" tIns="49771" rIns="99542" bIns="49771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825" y="2495129"/>
            <a:ext cx="6800850" cy="7057150"/>
          </a:xfrm>
          <a:prstGeom prst="rect">
            <a:avLst/>
          </a:prstGeom>
        </p:spPr>
        <p:txBody>
          <a:bodyPr vert="horz" lIns="99542" tIns="49771" rIns="99542" bIns="49771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7825" y="9911199"/>
            <a:ext cx="1763183" cy="569324"/>
          </a:xfrm>
          <a:prstGeom prst="rect">
            <a:avLst/>
          </a:prstGeom>
        </p:spPr>
        <p:txBody>
          <a:bodyPr vert="horz" lIns="99542" tIns="49771" rIns="99542" bIns="4977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1FB86-A65A-40D5-9AE1-C27ABF78EB90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1804" y="9911199"/>
            <a:ext cx="2392892" cy="569324"/>
          </a:xfrm>
          <a:prstGeom prst="rect">
            <a:avLst/>
          </a:prstGeom>
        </p:spPr>
        <p:txBody>
          <a:bodyPr vert="horz" lIns="99542" tIns="49771" rIns="99542" bIns="4977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5492" y="9911199"/>
            <a:ext cx="1763183" cy="569324"/>
          </a:xfrm>
          <a:prstGeom prst="rect">
            <a:avLst/>
          </a:prstGeom>
        </p:spPr>
        <p:txBody>
          <a:bodyPr vert="horz" lIns="99542" tIns="49771" rIns="99542" bIns="4977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999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416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281" indent="-373281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775" indent="-311067" algn="l" defTabSz="99541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270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1978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9686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7394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101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2809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517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08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416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124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0832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540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248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3955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1663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286101" y="9522778"/>
            <a:ext cx="5580381" cy="432434"/>
            <a:chOff x="323493" y="8766543"/>
            <a:chExt cx="5580381" cy="432434"/>
          </a:xfrm>
        </p:grpSpPr>
        <p:sp>
          <p:nvSpPr>
            <p:cNvPr id="116" name="object 19"/>
            <p:cNvSpPr/>
            <p:nvPr/>
          </p:nvSpPr>
          <p:spPr>
            <a:xfrm>
              <a:off x="323493" y="8766543"/>
              <a:ext cx="1202893" cy="432434"/>
            </a:xfrm>
            <a:custGeom>
              <a:avLst/>
              <a:gdLst/>
              <a:ahLst/>
              <a:cxnLst/>
              <a:rect l="l" t="t" r="r" b="b"/>
              <a:pathLst>
                <a:path w="1008380" h="432434">
                  <a:moveTo>
                    <a:pt x="1007999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395998"/>
                  </a:lnTo>
                  <a:lnTo>
                    <a:pt x="2839" y="409982"/>
                  </a:lnTo>
                  <a:lnTo>
                    <a:pt x="10571" y="421430"/>
                  </a:lnTo>
                  <a:lnTo>
                    <a:pt x="22015" y="429163"/>
                  </a:lnTo>
                  <a:lnTo>
                    <a:pt x="35991" y="432003"/>
                  </a:lnTo>
                  <a:lnTo>
                    <a:pt x="1007999" y="432003"/>
                  </a:lnTo>
                  <a:lnTo>
                    <a:pt x="1007999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 anchorCtr="1"/>
            <a:lstStyle/>
            <a:p>
              <a:pPr algn="ctr">
                <a:lnSpc>
                  <a:spcPct val="100000"/>
                </a:lnSpc>
              </a:pP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社会保険労務士の</a:t>
              </a:r>
            </a:p>
            <a:p>
              <a:pPr algn="ctr">
                <a:lnSpc>
                  <a:spcPct val="100000"/>
                </a:lnSpc>
              </a:pP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提出代行者名記載欄</a:t>
              </a:r>
              <a:endParaRPr sz="900" dirty="0"/>
            </a:p>
          </p:txBody>
        </p:sp>
        <p:sp>
          <p:nvSpPr>
            <p:cNvPr id="117" name="object 57"/>
            <p:cNvSpPr/>
            <p:nvPr/>
          </p:nvSpPr>
          <p:spPr>
            <a:xfrm>
              <a:off x="323494" y="8766543"/>
              <a:ext cx="5580380" cy="432434"/>
            </a:xfrm>
            <a:custGeom>
              <a:avLst/>
              <a:gdLst/>
              <a:ahLst/>
              <a:cxnLst/>
              <a:rect l="l" t="t" r="r" b="b"/>
              <a:pathLst>
                <a:path w="5580380" h="432434">
                  <a:moveTo>
                    <a:pt x="5580011" y="395998"/>
                  </a:moveTo>
                  <a:lnTo>
                    <a:pt x="5577172" y="409982"/>
                  </a:lnTo>
                  <a:lnTo>
                    <a:pt x="5569440" y="421430"/>
                  </a:lnTo>
                  <a:lnTo>
                    <a:pt x="5557996" y="429163"/>
                  </a:lnTo>
                  <a:lnTo>
                    <a:pt x="5544019" y="432003"/>
                  </a:lnTo>
                  <a:lnTo>
                    <a:pt x="36004" y="432003"/>
                  </a:lnTo>
                  <a:lnTo>
                    <a:pt x="22025" y="429163"/>
                  </a:lnTo>
                  <a:lnTo>
                    <a:pt x="10577" y="421430"/>
                  </a:lnTo>
                  <a:lnTo>
                    <a:pt x="2841" y="409982"/>
                  </a:lnTo>
                  <a:lnTo>
                    <a:pt x="0" y="395998"/>
                  </a:lnTo>
                  <a:lnTo>
                    <a:pt x="0" y="36004"/>
                  </a:lnTo>
                  <a:lnTo>
                    <a:pt x="2841" y="22025"/>
                  </a:lnTo>
                  <a:lnTo>
                    <a:pt x="10577" y="10577"/>
                  </a:lnTo>
                  <a:lnTo>
                    <a:pt x="22025" y="2841"/>
                  </a:lnTo>
                  <a:lnTo>
                    <a:pt x="36004" y="0"/>
                  </a:lnTo>
                  <a:lnTo>
                    <a:pt x="5544019" y="0"/>
                  </a:lnTo>
                  <a:lnTo>
                    <a:pt x="5557996" y="2841"/>
                  </a:lnTo>
                  <a:lnTo>
                    <a:pt x="5569440" y="10577"/>
                  </a:lnTo>
                  <a:lnTo>
                    <a:pt x="5577172" y="22025"/>
                  </a:lnTo>
                  <a:lnTo>
                    <a:pt x="5580011" y="36004"/>
                  </a:lnTo>
                  <a:lnTo>
                    <a:pt x="5580011" y="395998"/>
                  </a:lnTo>
                  <a:close/>
                </a:path>
              </a:pathLst>
            </a:custGeom>
            <a:ln w="16205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6" name="object 171"/>
          <p:cNvSpPr/>
          <p:nvPr/>
        </p:nvSpPr>
        <p:spPr>
          <a:xfrm>
            <a:off x="6191503" y="10134562"/>
            <a:ext cx="504190" cy="180340"/>
          </a:xfrm>
          <a:custGeom>
            <a:avLst/>
            <a:gdLst/>
            <a:ahLst/>
            <a:cxnLst/>
            <a:rect l="l" t="t" r="r" b="b"/>
            <a:pathLst>
              <a:path w="504190" h="180340">
                <a:moveTo>
                  <a:pt x="504012" y="89992"/>
                </a:moveTo>
                <a:lnTo>
                  <a:pt x="496910" y="124940"/>
                </a:lnTo>
                <a:lnTo>
                  <a:pt x="477575" y="153558"/>
                </a:lnTo>
                <a:lnTo>
                  <a:pt x="448960" y="172895"/>
                </a:lnTo>
                <a:lnTo>
                  <a:pt x="414019" y="179997"/>
                </a:lnTo>
                <a:lnTo>
                  <a:pt x="90017" y="179997"/>
                </a:lnTo>
                <a:lnTo>
                  <a:pt x="55067" y="172895"/>
                </a:lnTo>
                <a:lnTo>
                  <a:pt x="26444" y="153558"/>
                </a:lnTo>
                <a:lnTo>
                  <a:pt x="7103" y="124940"/>
                </a:lnTo>
                <a:lnTo>
                  <a:pt x="0" y="89992"/>
                </a:lnTo>
                <a:lnTo>
                  <a:pt x="7103" y="55051"/>
                </a:lnTo>
                <a:lnTo>
                  <a:pt x="26444" y="26436"/>
                </a:lnTo>
                <a:lnTo>
                  <a:pt x="55067" y="7101"/>
                </a:lnTo>
                <a:lnTo>
                  <a:pt x="90017" y="0"/>
                </a:lnTo>
                <a:lnTo>
                  <a:pt x="414019" y="0"/>
                </a:lnTo>
                <a:lnTo>
                  <a:pt x="448960" y="7101"/>
                </a:lnTo>
                <a:lnTo>
                  <a:pt x="477575" y="26436"/>
                </a:lnTo>
                <a:lnTo>
                  <a:pt x="496910" y="55051"/>
                </a:lnTo>
                <a:lnTo>
                  <a:pt x="504012" y="89992"/>
                </a:lnTo>
                <a:close/>
              </a:path>
            </a:pathLst>
          </a:custGeom>
          <a:ln w="5397">
            <a:solidFill>
              <a:srgbClr val="221915"/>
            </a:solidFill>
          </a:ln>
        </p:spPr>
        <p:txBody>
          <a:bodyPr wrap="square" lIns="0" tIns="0" rIns="0" bIns="0" rtlCol="0" anchor="ctr" anchorCtr="1"/>
          <a:lstStyle/>
          <a:p>
            <a:pPr algn="ctr"/>
            <a:r>
              <a:rPr lang="en-US" altLang="ja-JP" sz="1050" dirty="0"/>
              <a:t>1/2</a:t>
            </a:r>
            <a:endParaRPr sz="1050" dirty="0"/>
          </a:p>
        </p:txBody>
      </p:sp>
      <p:sp>
        <p:nvSpPr>
          <p:cNvPr id="130" name="object 59"/>
          <p:cNvSpPr/>
          <p:nvPr/>
        </p:nvSpPr>
        <p:spPr>
          <a:xfrm>
            <a:off x="5975527" y="8766556"/>
            <a:ext cx="1260475" cy="1152525"/>
          </a:xfrm>
          <a:custGeom>
            <a:avLst/>
            <a:gdLst/>
            <a:ahLst/>
            <a:cxnLst/>
            <a:rect l="l" t="t" r="r" b="b"/>
            <a:pathLst>
              <a:path w="1260475" h="1152525">
                <a:moveTo>
                  <a:pt x="1259992" y="1152004"/>
                </a:moveTo>
                <a:lnTo>
                  <a:pt x="0" y="1152004"/>
                </a:lnTo>
                <a:lnTo>
                  <a:pt x="0" y="0"/>
                </a:lnTo>
                <a:lnTo>
                  <a:pt x="1259992" y="0"/>
                </a:lnTo>
                <a:lnTo>
                  <a:pt x="1259992" y="1152004"/>
                </a:lnTo>
                <a:close/>
              </a:path>
            </a:pathLst>
          </a:custGeom>
          <a:ln w="5397">
            <a:solidFill>
              <a:srgbClr val="221915"/>
            </a:solidFill>
          </a:ln>
        </p:spPr>
        <p:txBody>
          <a:bodyPr wrap="square" lIns="0" tIns="36000" rIns="0" bIns="0" rtlCol="0" anchor="t" anchorCtr="1"/>
          <a:lstStyle/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受付日付印</a:t>
            </a:r>
            <a:endParaRPr sz="900" dirty="0"/>
          </a:p>
        </p:txBody>
      </p:sp>
      <p:sp>
        <p:nvSpPr>
          <p:cNvPr id="151" name="object 61"/>
          <p:cNvSpPr/>
          <p:nvPr/>
        </p:nvSpPr>
        <p:spPr>
          <a:xfrm>
            <a:off x="3801802" y="8187779"/>
            <a:ext cx="3612967" cy="216535"/>
          </a:xfrm>
          <a:custGeom>
            <a:avLst/>
            <a:gdLst/>
            <a:ahLst/>
            <a:cxnLst/>
            <a:rect l="l" t="t" r="r" b="b"/>
            <a:pathLst>
              <a:path w="2592070" h="216534">
                <a:moveTo>
                  <a:pt x="2502001" y="0"/>
                </a:moveTo>
                <a:lnTo>
                  <a:pt x="36017" y="0"/>
                </a:lnTo>
                <a:lnTo>
                  <a:pt x="22031" y="2839"/>
                </a:lnTo>
                <a:lnTo>
                  <a:pt x="10579" y="10572"/>
                </a:lnTo>
                <a:lnTo>
                  <a:pt x="2841" y="22020"/>
                </a:lnTo>
                <a:lnTo>
                  <a:pt x="0" y="36004"/>
                </a:lnTo>
                <a:lnTo>
                  <a:pt x="0" y="179997"/>
                </a:lnTo>
                <a:lnTo>
                  <a:pt x="2841" y="193975"/>
                </a:lnTo>
                <a:lnTo>
                  <a:pt x="10579" y="205424"/>
                </a:lnTo>
                <a:lnTo>
                  <a:pt x="22031" y="213160"/>
                </a:lnTo>
                <a:lnTo>
                  <a:pt x="36017" y="216001"/>
                </a:lnTo>
                <a:lnTo>
                  <a:pt x="2502001" y="216001"/>
                </a:lnTo>
                <a:lnTo>
                  <a:pt x="2592019" y="108000"/>
                </a:lnTo>
                <a:lnTo>
                  <a:pt x="2502001" y="0"/>
                </a:lnTo>
                <a:close/>
              </a:path>
            </a:pathLst>
          </a:custGeom>
          <a:solidFill>
            <a:srgbClr val="221915"/>
          </a:solidFill>
          <a:ln>
            <a:solidFill>
              <a:srgbClr val="221915"/>
            </a:solidFill>
          </a:ln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「申請者・事業主記入用」は</a:t>
            </a:r>
            <a:r>
              <a:rPr lang="en-US" altLang="ja-JP" sz="11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1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ページに続きます。</a:t>
            </a:r>
            <a:r>
              <a:rPr lang="en-US" altLang="ja-JP" sz="11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〉〉〉</a:t>
            </a:r>
          </a:p>
        </p:txBody>
      </p:sp>
      <p:sp>
        <p:nvSpPr>
          <p:cNvPr id="159" name="正方形/長方形 158"/>
          <p:cNvSpPr/>
          <p:nvPr/>
        </p:nvSpPr>
        <p:spPr>
          <a:xfrm>
            <a:off x="2271800" y="10074251"/>
            <a:ext cx="2821711" cy="301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北海道コンピュータ関連産業健康保険組合</a:t>
            </a:r>
          </a:p>
        </p:txBody>
      </p:sp>
      <p:grpSp>
        <p:nvGrpSpPr>
          <p:cNvPr id="170" name="グループ化 169"/>
          <p:cNvGrpSpPr/>
          <p:nvPr/>
        </p:nvGrpSpPr>
        <p:grpSpPr>
          <a:xfrm>
            <a:off x="827577" y="1467588"/>
            <a:ext cx="5948450" cy="648982"/>
            <a:chOff x="826095" y="1098228"/>
            <a:chExt cx="5948450" cy="648982"/>
          </a:xfrm>
        </p:grpSpPr>
        <p:sp>
          <p:nvSpPr>
            <p:cNvPr id="172" name="object 11"/>
            <p:cNvSpPr/>
            <p:nvPr/>
          </p:nvSpPr>
          <p:spPr>
            <a:xfrm>
              <a:off x="5742442" y="1105184"/>
              <a:ext cx="701155" cy="262800"/>
            </a:xfrm>
            <a:custGeom>
              <a:avLst/>
              <a:gdLst/>
              <a:ahLst/>
              <a:cxnLst/>
              <a:rect l="l" t="t" r="r" b="b"/>
              <a:pathLst>
                <a:path w="387350" h="252095">
                  <a:moveTo>
                    <a:pt x="387032" y="0"/>
                  </a:moveTo>
                  <a:lnTo>
                    <a:pt x="0" y="0"/>
                  </a:lnTo>
                  <a:lnTo>
                    <a:pt x="62115" y="217385"/>
                  </a:lnTo>
                  <a:lnTo>
                    <a:pt x="68807" y="230824"/>
                  </a:lnTo>
                  <a:lnTo>
                    <a:pt x="79689" y="241828"/>
                  </a:lnTo>
                  <a:lnTo>
                    <a:pt x="93262" y="249263"/>
                  </a:lnTo>
                  <a:lnTo>
                    <a:pt x="108026" y="251993"/>
                  </a:lnTo>
                  <a:lnTo>
                    <a:pt x="279006" y="251993"/>
                  </a:lnTo>
                  <a:lnTo>
                    <a:pt x="318227" y="230824"/>
                  </a:lnTo>
                  <a:lnTo>
                    <a:pt x="387032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2700">
              <a:noFill/>
            </a:ln>
          </p:spPr>
          <p:txBody>
            <a:bodyPr wrap="square" lIns="0" tIns="0" rIns="0" bIns="0" rtlCol="0"/>
            <a:lstStyle/>
            <a:p>
              <a:pPr algn="ctr"/>
              <a:r>
                <a:rPr lang="ja-JP" altLang="en-US" sz="1400" dirty="0">
                  <a:solidFill>
                    <a:schemeClr val="bg1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２</a:t>
              </a:r>
            </a:p>
          </p:txBody>
        </p:sp>
        <p:sp>
          <p:nvSpPr>
            <p:cNvPr id="173" name="object 15"/>
            <p:cNvSpPr/>
            <p:nvPr/>
          </p:nvSpPr>
          <p:spPr>
            <a:xfrm>
              <a:off x="5112447" y="1105185"/>
              <a:ext cx="649248" cy="252095"/>
            </a:xfrm>
            <a:custGeom>
              <a:avLst/>
              <a:gdLst/>
              <a:ahLst/>
              <a:cxnLst/>
              <a:rect l="l" t="t" r="r" b="b"/>
              <a:pathLst>
                <a:path w="387350" h="252095">
                  <a:moveTo>
                    <a:pt x="387007" y="0"/>
                  </a:moveTo>
                  <a:lnTo>
                    <a:pt x="0" y="0"/>
                  </a:lnTo>
                  <a:lnTo>
                    <a:pt x="62115" y="217385"/>
                  </a:lnTo>
                  <a:lnTo>
                    <a:pt x="68796" y="230824"/>
                  </a:lnTo>
                  <a:lnTo>
                    <a:pt x="79678" y="241828"/>
                  </a:lnTo>
                  <a:lnTo>
                    <a:pt x="93253" y="249263"/>
                  </a:lnTo>
                  <a:lnTo>
                    <a:pt x="108013" y="251993"/>
                  </a:lnTo>
                  <a:lnTo>
                    <a:pt x="279006" y="251993"/>
                  </a:lnTo>
                  <a:lnTo>
                    <a:pt x="318218" y="230824"/>
                  </a:lnTo>
                  <a:lnTo>
                    <a:pt x="38700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1</a:t>
              </a:r>
              <a:endParaRPr sz="1400" b="1" dirty="0">
                <a:solidFill>
                  <a:schemeClr val="bg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175" name="object 45"/>
            <p:cNvSpPr/>
            <p:nvPr/>
          </p:nvSpPr>
          <p:spPr>
            <a:xfrm>
              <a:off x="828000" y="1747210"/>
              <a:ext cx="5832475" cy="0"/>
            </a:xfrm>
            <a:custGeom>
              <a:avLst/>
              <a:gdLst/>
              <a:ahLst/>
              <a:cxnLst/>
              <a:rect l="l" t="t" r="r" b="b"/>
              <a:pathLst>
                <a:path w="5832475">
                  <a:moveTo>
                    <a:pt x="0" y="0"/>
                  </a:moveTo>
                  <a:lnTo>
                    <a:pt x="5832005" y="0"/>
                  </a:lnTo>
                </a:path>
              </a:pathLst>
            </a:custGeom>
            <a:ln w="21602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92" name="object 46"/>
            <p:cNvSpPr/>
            <p:nvPr/>
          </p:nvSpPr>
          <p:spPr>
            <a:xfrm>
              <a:off x="826095" y="1098228"/>
              <a:ext cx="5832475" cy="0"/>
            </a:xfrm>
            <a:custGeom>
              <a:avLst/>
              <a:gdLst/>
              <a:ahLst/>
              <a:cxnLst/>
              <a:rect l="l" t="t" r="r" b="b"/>
              <a:pathLst>
                <a:path w="5832475">
                  <a:moveTo>
                    <a:pt x="0" y="0"/>
                  </a:moveTo>
                  <a:lnTo>
                    <a:pt x="5832005" y="0"/>
                  </a:lnTo>
                </a:path>
              </a:pathLst>
            </a:custGeom>
            <a:ln w="21602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97" name="object 62"/>
            <p:cNvSpPr txBox="1"/>
            <p:nvPr/>
          </p:nvSpPr>
          <p:spPr>
            <a:xfrm>
              <a:off x="833904" y="1292208"/>
              <a:ext cx="943764" cy="23083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5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健康保険</a:t>
              </a:r>
              <a:endParaRPr sz="15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00" name="object 62"/>
            <p:cNvSpPr txBox="1"/>
            <p:nvPr/>
          </p:nvSpPr>
          <p:spPr>
            <a:xfrm>
              <a:off x="3759392" y="1274275"/>
              <a:ext cx="2141340" cy="21544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4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支給申請書</a:t>
              </a:r>
              <a:endParaRPr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01" name="object 62"/>
            <p:cNvSpPr txBox="1"/>
            <p:nvPr/>
          </p:nvSpPr>
          <p:spPr>
            <a:xfrm>
              <a:off x="2339643" y="1214162"/>
              <a:ext cx="1563765" cy="33855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22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埋葬料</a:t>
              </a:r>
              <a:r>
                <a:rPr lang="en-US" altLang="ja-JP" sz="22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(</a:t>
              </a:r>
              <a:r>
                <a:rPr lang="ja-JP" altLang="en-US" sz="22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費</a:t>
              </a:r>
              <a:r>
                <a:rPr lang="en-US" altLang="ja-JP" sz="22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)</a:t>
              </a:r>
              <a:endParaRPr sz="22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02" name="object 17"/>
            <p:cNvSpPr/>
            <p:nvPr/>
          </p:nvSpPr>
          <p:spPr>
            <a:xfrm>
              <a:off x="5055536" y="1443217"/>
              <a:ext cx="1719009" cy="230504"/>
            </a:xfrm>
            <a:custGeom>
              <a:avLst/>
              <a:gdLst/>
              <a:ahLst/>
              <a:cxnLst/>
              <a:rect l="l" t="t" r="r" b="b"/>
              <a:pathLst>
                <a:path w="1562734" h="230505">
                  <a:moveTo>
                    <a:pt x="1447177" y="0"/>
                  </a:moveTo>
                  <a:lnTo>
                    <a:pt x="115188" y="0"/>
                  </a:lnTo>
                  <a:lnTo>
                    <a:pt x="70385" y="9067"/>
                  </a:lnTo>
                  <a:lnTo>
                    <a:pt x="33767" y="33778"/>
                  </a:lnTo>
                  <a:lnTo>
                    <a:pt x="9063" y="70401"/>
                  </a:lnTo>
                  <a:lnTo>
                    <a:pt x="0" y="115201"/>
                  </a:lnTo>
                  <a:lnTo>
                    <a:pt x="9063" y="159994"/>
                  </a:lnTo>
                  <a:lnTo>
                    <a:pt x="33767" y="196613"/>
                  </a:lnTo>
                  <a:lnTo>
                    <a:pt x="70385" y="221323"/>
                  </a:lnTo>
                  <a:lnTo>
                    <a:pt x="115188" y="230390"/>
                  </a:lnTo>
                  <a:lnTo>
                    <a:pt x="1447177" y="230390"/>
                  </a:lnTo>
                  <a:lnTo>
                    <a:pt x="1491981" y="221323"/>
                  </a:lnTo>
                  <a:lnTo>
                    <a:pt x="1528598" y="196613"/>
                  </a:lnTo>
                  <a:lnTo>
                    <a:pt x="1553303" y="159994"/>
                  </a:lnTo>
                  <a:lnTo>
                    <a:pt x="1562366" y="115201"/>
                  </a:lnTo>
                  <a:lnTo>
                    <a:pt x="1553303" y="70401"/>
                  </a:lnTo>
                  <a:lnTo>
                    <a:pt x="1528598" y="33778"/>
                  </a:lnTo>
                  <a:lnTo>
                    <a:pt x="1491981" y="9067"/>
                  </a:lnTo>
                  <a:lnTo>
                    <a:pt x="1447177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28575">
              <a:solidFill>
                <a:srgbClr val="221915"/>
              </a:solidFill>
            </a:ln>
          </p:spPr>
          <p:txBody>
            <a:bodyPr wrap="square" lIns="0" tIns="0" rIns="0" bIns="0" rtlCol="0" anchor="ctr" anchorCtr="1"/>
            <a:lstStyle/>
            <a:p>
              <a:r>
                <a:rPr lang="ja-JP" altLang="en-US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被保険者</a:t>
              </a:r>
              <a:r>
                <a:rPr lang="en-US" altLang="ja-JP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(</a:t>
              </a:r>
              <a:r>
                <a:rPr lang="ja-JP" altLang="en-US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申請者</a:t>
              </a:r>
              <a:r>
                <a:rPr lang="en-US" altLang="ja-JP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)</a:t>
              </a:r>
              <a:r>
                <a:rPr lang="ja-JP" altLang="en-US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記入用</a:t>
              </a:r>
              <a:endParaRPr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204" name="object 62"/>
          <p:cNvSpPr txBox="1"/>
          <p:nvPr/>
        </p:nvSpPr>
        <p:spPr>
          <a:xfrm>
            <a:off x="1926453" y="522164"/>
            <a:ext cx="156376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endParaRPr sz="24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PMingLiU"/>
            </a:endParaRPr>
          </a:p>
        </p:txBody>
      </p:sp>
      <p:sp>
        <p:nvSpPr>
          <p:cNvPr id="206" name="object 62"/>
          <p:cNvSpPr txBox="1"/>
          <p:nvPr/>
        </p:nvSpPr>
        <p:spPr>
          <a:xfrm>
            <a:off x="1631313" y="1815121"/>
            <a:ext cx="943764" cy="200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ja-JP" altLang="en-US" sz="13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rPr>
              <a:t>家　  族</a:t>
            </a:r>
            <a:endParaRPr sz="13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PMingLiU"/>
            </a:endParaRPr>
          </a:p>
        </p:txBody>
      </p:sp>
      <p:sp>
        <p:nvSpPr>
          <p:cNvPr id="207" name="object 62"/>
          <p:cNvSpPr txBox="1"/>
          <p:nvPr/>
        </p:nvSpPr>
        <p:spPr>
          <a:xfrm>
            <a:off x="1631313" y="1575261"/>
            <a:ext cx="943764" cy="200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ja-JP" altLang="en-US" sz="13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rPr>
              <a:t>被保険者</a:t>
            </a:r>
            <a:endParaRPr sz="13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PMingLiU"/>
            </a:endParaRPr>
          </a:p>
        </p:txBody>
      </p:sp>
      <p:sp>
        <p:nvSpPr>
          <p:cNvPr id="86" name="テキスト ボックス 46">
            <a:extLst>
              <a:ext uri="{FF2B5EF4-FFF2-40B4-BE49-F238E27FC236}">
                <a16:creationId xmlns:a16="http://schemas.microsoft.com/office/drawing/2014/main" id="{3C34AE9E-E49E-4231-8013-C9B528FC0885}"/>
              </a:ext>
            </a:extLst>
          </p:cNvPr>
          <p:cNvSpPr txBox="1"/>
          <p:nvPr/>
        </p:nvSpPr>
        <p:spPr>
          <a:xfrm>
            <a:off x="6687531" y="10114290"/>
            <a:ext cx="1335963" cy="2616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100" dirty="0"/>
              <a:t>（</a:t>
            </a:r>
            <a:r>
              <a:rPr kumimoji="1" lang="en-US" altLang="ja-JP" sz="1100" dirty="0"/>
              <a:t>2024.12</a:t>
            </a:r>
            <a:r>
              <a:rPr kumimoji="1" lang="ja-JP" altLang="en-US" sz="1100" dirty="0"/>
              <a:t>）</a:t>
            </a:r>
          </a:p>
        </p:txBody>
      </p:sp>
      <p:grpSp>
        <p:nvGrpSpPr>
          <p:cNvPr id="87" name="グループ化 86">
            <a:extLst>
              <a:ext uri="{FF2B5EF4-FFF2-40B4-BE49-F238E27FC236}">
                <a16:creationId xmlns:a16="http://schemas.microsoft.com/office/drawing/2014/main" id="{D08A05F4-982A-43D4-B1D1-BA79D6CBDAD9}"/>
              </a:ext>
            </a:extLst>
          </p:cNvPr>
          <p:cNvGrpSpPr/>
          <p:nvPr/>
        </p:nvGrpSpPr>
        <p:grpSpPr>
          <a:xfrm>
            <a:off x="346677" y="4776365"/>
            <a:ext cx="6914731" cy="1869783"/>
            <a:chOff x="323507" y="4044943"/>
            <a:chExt cx="6958231" cy="1876137"/>
          </a:xfrm>
        </p:grpSpPr>
        <p:sp>
          <p:nvSpPr>
            <p:cNvPr id="88" name="object 2">
              <a:extLst>
                <a:ext uri="{FF2B5EF4-FFF2-40B4-BE49-F238E27FC236}">
                  <a16:creationId xmlns:a16="http://schemas.microsoft.com/office/drawing/2014/main" id="{6CBC182A-1947-4B83-9D0C-264383C411DD}"/>
                </a:ext>
              </a:extLst>
            </p:cNvPr>
            <p:cNvSpPr/>
            <p:nvPr/>
          </p:nvSpPr>
          <p:spPr>
            <a:xfrm>
              <a:off x="496533" y="4699014"/>
              <a:ext cx="836359" cy="413693"/>
            </a:xfrm>
            <a:custGeom>
              <a:avLst/>
              <a:gdLst/>
              <a:ahLst/>
              <a:cxnLst/>
              <a:rect l="l" t="t" r="r" b="b"/>
              <a:pathLst>
                <a:path w="1008380" h="1224279">
                  <a:moveTo>
                    <a:pt x="1007999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1188021"/>
                  </a:lnTo>
                  <a:lnTo>
                    <a:pt x="2839" y="1202005"/>
                  </a:lnTo>
                  <a:lnTo>
                    <a:pt x="10571" y="1213453"/>
                  </a:lnTo>
                  <a:lnTo>
                    <a:pt x="22015" y="1221186"/>
                  </a:lnTo>
                  <a:lnTo>
                    <a:pt x="35991" y="1224026"/>
                  </a:lnTo>
                  <a:lnTo>
                    <a:pt x="1007999" y="1224026"/>
                  </a:lnTo>
                  <a:lnTo>
                    <a:pt x="1007999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 anchorCtr="0"/>
            <a:lstStyle/>
            <a:p>
              <a:pPr algn="ctr">
                <a:lnSpc>
                  <a:spcPct val="100000"/>
                </a:lnSpc>
              </a:pP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預金種別</a:t>
              </a:r>
            </a:p>
          </p:txBody>
        </p:sp>
        <p:sp>
          <p:nvSpPr>
            <p:cNvPr id="89" name="object 2">
              <a:extLst>
                <a:ext uri="{FF2B5EF4-FFF2-40B4-BE49-F238E27FC236}">
                  <a16:creationId xmlns:a16="http://schemas.microsoft.com/office/drawing/2014/main" id="{891F82C0-8E04-49E5-848F-DFAED2B0F1FA}"/>
                </a:ext>
              </a:extLst>
            </p:cNvPr>
            <p:cNvSpPr/>
            <p:nvPr/>
          </p:nvSpPr>
          <p:spPr>
            <a:xfrm>
              <a:off x="537798" y="5117651"/>
              <a:ext cx="794076" cy="795406"/>
            </a:xfrm>
            <a:custGeom>
              <a:avLst/>
              <a:gdLst/>
              <a:ahLst/>
              <a:cxnLst/>
              <a:rect l="l" t="t" r="r" b="b"/>
              <a:pathLst>
                <a:path w="1008380" h="1224279">
                  <a:moveTo>
                    <a:pt x="1007999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1188021"/>
                  </a:lnTo>
                  <a:lnTo>
                    <a:pt x="2839" y="1202005"/>
                  </a:lnTo>
                  <a:lnTo>
                    <a:pt x="10571" y="1213453"/>
                  </a:lnTo>
                  <a:lnTo>
                    <a:pt x="22015" y="1221186"/>
                  </a:lnTo>
                  <a:lnTo>
                    <a:pt x="35991" y="1224026"/>
                  </a:lnTo>
                  <a:lnTo>
                    <a:pt x="1007999" y="1224026"/>
                  </a:lnTo>
                  <a:lnTo>
                    <a:pt x="1007999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 anchorCtr="0"/>
            <a:lstStyle/>
            <a:p>
              <a:pPr algn="ctr">
                <a:lnSpc>
                  <a:spcPct val="100000"/>
                </a:lnSpc>
              </a:pP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口座名義</a:t>
              </a:r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algn="ctr">
                <a:lnSpc>
                  <a:spcPct val="100000"/>
                </a:lnSpc>
              </a:pP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（カタカナ）</a:t>
              </a:r>
            </a:p>
          </p:txBody>
        </p:sp>
        <p:sp>
          <p:nvSpPr>
            <p:cNvPr id="90" name="object 2">
              <a:extLst>
                <a:ext uri="{FF2B5EF4-FFF2-40B4-BE49-F238E27FC236}">
                  <a16:creationId xmlns:a16="http://schemas.microsoft.com/office/drawing/2014/main" id="{16EE6A3E-407C-4EA4-9506-436D67220C6C}"/>
                </a:ext>
              </a:extLst>
            </p:cNvPr>
            <p:cNvSpPr/>
            <p:nvPr/>
          </p:nvSpPr>
          <p:spPr>
            <a:xfrm>
              <a:off x="503919" y="4044943"/>
              <a:ext cx="827955" cy="643681"/>
            </a:xfrm>
            <a:custGeom>
              <a:avLst/>
              <a:gdLst/>
              <a:ahLst/>
              <a:cxnLst/>
              <a:rect l="l" t="t" r="r" b="b"/>
              <a:pathLst>
                <a:path w="1008380" h="1224279">
                  <a:moveTo>
                    <a:pt x="1007999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1188021"/>
                  </a:lnTo>
                  <a:lnTo>
                    <a:pt x="2839" y="1202005"/>
                  </a:lnTo>
                  <a:lnTo>
                    <a:pt x="10571" y="1213453"/>
                  </a:lnTo>
                  <a:lnTo>
                    <a:pt x="22015" y="1221186"/>
                  </a:lnTo>
                  <a:lnTo>
                    <a:pt x="35991" y="1224026"/>
                  </a:lnTo>
                  <a:lnTo>
                    <a:pt x="1007999" y="1224026"/>
                  </a:lnTo>
                  <a:lnTo>
                    <a:pt x="1007999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 anchorCtr="0"/>
            <a:lstStyle/>
            <a:p>
              <a:pPr algn="ctr">
                <a:lnSpc>
                  <a:spcPct val="100000"/>
                </a:lnSpc>
              </a:pP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金融機関</a:t>
              </a:r>
            </a:p>
            <a:p>
              <a:pPr algn="ctr">
                <a:lnSpc>
                  <a:spcPct val="100000"/>
                </a:lnSpc>
              </a:pP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名称</a:t>
              </a:r>
              <a:endParaRPr sz="900" dirty="0"/>
            </a:p>
          </p:txBody>
        </p:sp>
        <p:sp>
          <p:nvSpPr>
            <p:cNvPr id="91" name="object 9">
              <a:extLst>
                <a:ext uri="{FF2B5EF4-FFF2-40B4-BE49-F238E27FC236}">
                  <a16:creationId xmlns:a16="http://schemas.microsoft.com/office/drawing/2014/main" id="{8C0B584D-D33D-42DF-A523-651557A5AC76}"/>
                </a:ext>
              </a:extLst>
            </p:cNvPr>
            <p:cNvSpPr/>
            <p:nvPr/>
          </p:nvSpPr>
          <p:spPr>
            <a:xfrm>
              <a:off x="2048813" y="4688307"/>
              <a:ext cx="792480" cy="432434"/>
            </a:xfrm>
            <a:custGeom>
              <a:avLst/>
              <a:gdLst/>
              <a:ahLst/>
              <a:cxnLst/>
              <a:rect l="l" t="t" r="r" b="b"/>
              <a:pathLst>
                <a:path w="792479" h="432435">
                  <a:moveTo>
                    <a:pt x="0" y="432003"/>
                  </a:moveTo>
                  <a:lnTo>
                    <a:pt x="791997" y="432003"/>
                  </a:lnTo>
                  <a:lnTo>
                    <a:pt x="791997" y="0"/>
                  </a:lnTo>
                  <a:lnTo>
                    <a:pt x="0" y="0"/>
                  </a:lnTo>
                  <a:lnTo>
                    <a:pt x="0" y="43200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 anchorCtr="0"/>
            <a:lstStyle/>
            <a:p>
              <a:pPr algn="ctr"/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口座番号</a:t>
              </a:r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algn="ctr"/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（左</a:t>
              </a:r>
              <a:r>
                <a:rPr lang="ja-JP" altLang="en-US" sz="700" dirty="0" err="1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づめ</a:t>
              </a:r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）</a:t>
              </a:r>
            </a:p>
          </p:txBody>
        </p:sp>
        <p:sp>
          <p:nvSpPr>
            <p:cNvPr id="92" name="object 28">
              <a:extLst>
                <a:ext uri="{FF2B5EF4-FFF2-40B4-BE49-F238E27FC236}">
                  <a16:creationId xmlns:a16="http://schemas.microsoft.com/office/drawing/2014/main" id="{21C947C2-D17B-42D8-BF7D-29395CD9D226}"/>
                </a:ext>
              </a:extLst>
            </p:cNvPr>
            <p:cNvSpPr/>
            <p:nvPr/>
          </p:nvSpPr>
          <p:spPr>
            <a:xfrm>
              <a:off x="323535" y="4063937"/>
              <a:ext cx="212134" cy="1857143"/>
            </a:xfrm>
            <a:custGeom>
              <a:avLst/>
              <a:gdLst/>
              <a:ahLst/>
              <a:cxnLst/>
              <a:rect l="l" t="t" r="r" b="b"/>
              <a:pathLst>
                <a:path w="216534" h="1836420">
                  <a:moveTo>
                    <a:pt x="216001" y="0"/>
                  </a:moveTo>
                  <a:lnTo>
                    <a:pt x="36004" y="0"/>
                  </a:lnTo>
                  <a:lnTo>
                    <a:pt x="22025" y="2839"/>
                  </a:lnTo>
                  <a:lnTo>
                    <a:pt x="10577" y="10571"/>
                  </a:lnTo>
                  <a:lnTo>
                    <a:pt x="2841" y="22015"/>
                  </a:lnTo>
                  <a:lnTo>
                    <a:pt x="0" y="35991"/>
                  </a:lnTo>
                  <a:lnTo>
                    <a:pt x="0" y="1800021"/>
                  </a:lnTo>
                  <a:lnTo>
                    <a:pt x="2841" y="1814005"/>
                  </a:lnTo>
                  <a:lnTo>
                    <a:pt x="10577" y="1825453"/>
                  </a:lnTo>
                  <a:lnTo>
                    <a:pt x="22025" y="1833186"/>
                  </a:lnTo>
                  <a:lnTo>
                    <a:pt x="36004" y="1836026"/>
                  </a:lnTo>
                  <a:lnTo>
                    <a:pt x="216001" y="1836026"/>
                  </a:lnTo>
                  <a:lnTo>
                    <a:pt x="216001" y="0"/>
                  </a:lnTo>
                  <a:close/>
                </a:path>
              </a:pathLst>
            </a:custGeom>
            <a:solidFill>
              <a:srgbClr val="727275"/>
            </a:solidFill>
          </p:spPr>
          <p:txBody>
            <a:bodyPr vert="eaVert" wrap="square" lIns="0" tIns="72000" rIns="0" bIns="0" rtlCol="0" anchor="ctr" anchorCtr="0"/>
            <a:lstStyle/>
            <a:p>
              <a:r>
                <a:rPr lang="ja-JP" altLang="en-US" sz="1000" b="1" dirty="0">
                  <a:solidFill>
                    <a:schemeClr val="bg1"/>
                  </a:solidFill>
                </a:rPr>
                <a:t>振込先指定口座</a:t>
              </a:r>
            </a:p>
          </p:txBody>
        </p:sp>
        <p:sp>
          <p:nvSpPr>
            <p:cNvPr id="93" name="object 29">
              <a:extLst>
                <a:ext uri="{FF2B5EF4-FFF2-40B4-BE49-F238E27FC236}">
                  <a16:creationId xmlns:a16="http://schemas.microsoft.com/office/drawing/2014/main" id="{C09A75EE-9D77-4E62-94DF-FACDA01E6BAC}"/>
                </a:ext>
              </a:extLst>
            </p:cNvPr>
            <p:cNvSpPr/>
            <p:nvPr/>
          </p:nvSpPr>
          <p:spPr>
            <a:xfrm>
              <a:off x="323507" y="4048035"/>
              <a:ext cx="6958231" cy="1869953"/>
            </a:xfrm>
            <a:custGeom>
              <a:avLst/>
              <a:gdLst/>
              <a:ahLst/>
              <a:cxnLst/>
              <a:rect l="l" t="t" r="r" b="b"/>
              <a:pathLst>
                <a:path w="6912609" h="1836420">
                  <a:moveTo>
                    <a:pt x="6912013" y="1800034"/>
                  </a:moveTo>
                  <a:lnTo>
                    <a:pt x="6909173" y="1814018"/>
                  </a:lnTo>
                  <a:lnTo>
                    <a:pt x="6901438" y="1825466"/>
                  </a:lnTo>
                  <a:lnTo>
                    <a:pt x="6889987" y="1833199"/>
                  </a:lnTo>
                  <a:lnTo>
                    <a:pt x="6875995" y="1836038"/>
                  </a:lnTo>
                  <a:lnTo>
                    <a:pt x="35991" y="1836038"/>
                  </a:lnTo>
                  <a:lnTo>
                    <a:pt x="22015" y="1833199"/>
                  </a:lnTo>
                  <a:lnTo>
                    <a:pt x="10571" y="1825466"/>
                  </a:lnTo>
                  <a:lnTo>
                    <a:pt x="2839" y="1814018"/>
                  </a:lnTo>
                  <a:lnTo>
                    <a:pt x="0" y="1800034"/>
                  </a:lnTo>
                  <a:lnTo>
                    <a:pt x="0" y="36004"/>
                  </a:lnTo>
                  <a:lnTo>
                    <a:pt x="2839" y="22025"/>
                  </a:lnTo>
                  <a:lnTo>
                    <a:pt x="10571" y="10577"/>
                  </a:lnTo>
                  <a:lnTo>
                    <a:pt x="22015" y="2841"/>
                  </a:lnTo>
                  <a:lnTo>
                    <a:pt x="35991" y="0"/>
                  </a:lnTo>
                  <a:lnTo>
                    <a:pt x="6875995" y="0"/>
                  </a:lnTo>
                  <a:lnTo>
                    <a:pt x="6889987" y="2841"/>
                  </a:lnTo>
                  <a:lnTo>
                    <a:pt x="6901438" y="10577"/>
                  </a:lnTo>
                  <a:lnTo>
                    <a:pt x="6909173" y="22025"/>
                  </a:lnTo>
                  <a:lnTo>
                    <a:pt x="6912013" y="36004"/>
                  </a:lnTo>
                  <a:lnTo>
                    <a:pt x="6912013" y="1800034"/>
                  </a:lnTo>
                  <a:close/>
                </a:path>
              </a:pathLst>
            </a:custGeom>
            <a:ln w="28803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54">
              <a:extLst>
                <a:ext uri="{FF2B5EF4-FFF2-40B4-BE49-F238E27FC236}">
                  <a16:creationId xmlns:a16="http://schemas.microsoft.com/office/drawing/2014/main" id="{DB71DA90-B137-4AF7-AD93-129511D12C20}"/>
                </a:ext>
              </a:extLst>
            </p:cNvPr>
            <p:cNvSpPr/>
            <p:nvPr/>
          </p:nvSpPr>
          <p:spPr>
            <a:xfrm>
              <a:off x="2046683" y="4688307"/>
              <a:ext cx="0" cy="432434"/>
            </a:xfrm>
            <a:custGeom>
              <a:avLst/>
              <a:gdLst/>
              <a:ahLst/>
              <a:cxnLst/>
              <a:rect l="l" t="t" r="r" b="b"/>
              <a:pathLst>
                <a:path h="432435">
                  <a:moveTo>
                    <a:pt x="0" y="432003"/>
                  </a:moveTo>
                  <a:lnTo>
                    <a:pt x="0" y="0"/>
                  </a:lnTo>
                </a:path>
              </a:pathLst>
            </a:custGeom>
            <a:ln w="16205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61">
              <a:extLst>
                <a:ext uri="{FF2B5EF4-FFF2-40B4-BE49-F238E27FC236}">
                  <a16:creationId xmlns:a16="http://schemas.microsoft.com/office/drawing/2014/main" id="{CDE3A0C0-9475-4066-96E1-A9948CDFEBD7}"/>
                </a:ext>
              </a:extLst>
            </p:cNvPr>
            <p:cNvSpPr txBox="1"/>
            <p:nvPr/>
          </p:nvSpPr>
          <p:spPr>
            <a:xfrm>
              <a:off x="1373141" y="5160787"/>
              <a:ext cx="5786717" cy="10036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ja-JP" altLang="en-US" sz="65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▼上記申請者と同じ名義の口座を記入してください。姓と名の間は</a:t>
              </a:r>
              <a:r>
                <a:rPr lang="en-US" altLang="ja-JP" sz="65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1</a:t>
              </a:r>
              <a:r>
                <a:rPr lang="ja-JP" altLang="en-US" sz="65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マス空けてご記入ください。濁点</a:t>
              </a:r>
              <a:r>
                <a:rPr lang="en-US" altLang="ja-JP" sz="65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(</a:t>
              </a:r>
              <a:r>
                <a:rPr lang="ja-JP" altLang="en-US" sz="6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゛</a:t>
              </a:r>
              <a:r>
                <a:rPr lang="en-US" altLang="ja-JP" sz="65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)､</a:t>
              </a:r>
              <a:r>
                <a:rPr lang="ja-JP" altLang="en-US" sz="65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半濁点</a:t>
              </a:r>
              <a:r>
                <a:rPr lang="en-US" altLang="ja-JP" sz="65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(</a:t>
              </a:r>
              <a:r>
                <a:rPr lang="ja-JP" altLang="en-US" sz="6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゜</a:t>
              </a:r>
              <a:r>
                <a:rPr lang="en-US" altLang="ja-JP" sz="65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)</a:t>
              </a:r>
              <a:r>
                <a:rPr lang="ja-JP" altLang="en-US" sz="65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は</a:t>
              </a:r>
              <a:r>
                <a:rPr lang="en-US" altLang="ja-JP" sz="65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1</a:t>
              </a:r>
              <a:r>
                <a:rPr lang="ja-JP" altLang="en-US" sz="65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字としてご記入ください。</a:t>
              </a:r>
              <a:endParaRPr sz="65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pic>
          <p:nvPicPr>
            <p:cNvPr id="96" name="Picture 2">
              <a:extLst>
                <a:ext uri="{FF2B5EF4-FFF2-40B4-BE49-F238E27FC236}">
                  <a16:creationId xmlns:a16="http://schemas.microsoft.com/office/drawing/2014/main" id="{FB66FD56-D895-449E-8FCF-9E44056488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2975" y="5332193"/>
              <a:ext cx="3472187" cy="543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7" name="object 119">
              <a:extLst>
                <a:ext uri="{FF2B5EF4-FFF2-40B4-BE49-F238E27FC236}">
                  <a16:creationId xmlns:a16="http://schemas.microsoft.com/office/drawing/2014/main" id="{749131F7-986F-4077-A4D0-E292B805DA4B}"/>
                </a:ext>
              </a:extLst>
            </p:cNvPr>
            <p:cNvSpPr/>
            <p:nvPr/>
          </p:nvSpPr>
          <p:spPr>
            <a:xfrm>
              <a:off x="3285258" y="4166088"/>
              <a:ext cx="324485" cy="108585"/>
            </a:xfrm>
            <a:custGeom>
              <a:avLst/>
              <a:gdLst/>
              <a:ahLst/>
              <a:cxnLst/>
              <a:rect l="l" t="t" r="r" b="b"/>
              <a:pathLst>
                <a:path w="324485" h="108585">
                  <a:moveTo>
                    <a:pt x="324015" y="54000"/>
                  </a:moveTo>
                  <a:lnTo>
                    <a:pt x="319754" y="74964"/>
                  </a:lnTo>
                  <a:lnTo>
                    <a:pt x="308154" y="92135"/>
                  </a:lnTo>
                  <a:lnTo>
                    <a:pt x="290984" y="103738"/>
                  </a:lnTo>
                  <a:lnTo>
                    <a:pt x="270014" y="108000"/>
                  </a:lnTo>
                  <a:lnTo>
                    <a:pt x="54000" y="108000"/>
                  </a:lnTo>
                  <a:lnTo>
                    <a:pt x="33030" y="103738"/>
                  </a:lnTo>
                  <a:lnTo>
                    <a:pt x="15860" y="92135"/>
                  </a:lnTo>
                  <a:lnTo>
                    <a:pt x="4260" y="74964"/>
                  </a:lnTo>
                  <a:lnTo>
                    <a:pt x="0" y="54000"/>
                  </a:lnTo>
                  <a:lnTo>
                    <a:pt x="4260" y="33036"/>
                  </a:lnTo>
                  <a:lnTo>
                    <a:pt x="15860" y="15865"/>
                  </a:lnTo>
                  <a:lnTo>
                    <a:pt x="33030" y="4262"/>
                  </a:lnTo>
                  <a:lnTo>
                    <a:pt x="54000" y="0"/>
                  </a:lnTo>
                  <a:lnTo>
                    <a:pt x="270014" y="0"/>
                  </a:lnTo>
                  <a:lnTo>
                    <a:pt x="290984" y="4262"/>
                  </a:lnTo>
                  <a:lnTo>
                    <a:pt x="308154" y="15865"/>
                  </a:lnTo>
                  <a:lnTo>
                    <a:pt x="319754" y="33036"/>
                  </a:lnTo>
                  <a:lnTo>
                    <a:pt x="324015" y="54000"/>
                  </a:lnTo>
                  <a:close/>
                </a:path>
              </a:pathLst>
            </a:custGeom>
            <a:ln w="5397">
              <a:solidFill>
                <a:srgbClr val="A7A9AC"/>
              </a:solidFill>
              <a:prstDash val="dash"/>
            </a:ln>
          </p:spPr>
          <p:txBody>
            <a:bodyPr wrap="square" lIns="0" tIns="0" rIns="0" bIns="0" rtlCol="0" anchor="ctr" anchorCtr="1"/>
            <a:lstStyle/>
            <a:p>
              <a:pPr algn="ctr"/>
              <a:r>
                <a:rPr lang="ja-JP" altLang="en-US" sz="6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銀行</a:t>
              </a:r>
              <a:endParaRPr sz="6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98" name="object 119">
              <a:extLst>
                <a:ext uri="{FF2B5EF4-FFF2-40B4-BE49-F238E27FC236}">
                  <a16:creationId xmlns:a16="http://schemas.microsoft.com/office/drawing/2014/main" id="{92F0F214-6DDD-45B2-9E4D-8BAC10AC9CC7}"/>
                </a:ext>
              </a:extLst>
            </p:cNvPr>
            <p:cNvSpPr/>
            <p:nvPr/>
          </p:nvSpPr>
          <p:spPr>
            <a:xfrm>
              <a:off x="3639560" y="4166087"/>
              <a:ext cx="324485" cy="108585"/>
            </a:xfrm>
            <a:custGeom>
              <a:avLst/>
              <a:gdLst/>
              <a:ahLst/>
              <a:cxnLst/>
              <a:rect l="l" t="t" r="r" b="b"/>
              <a:pathLst>
                <a:path w="324485" h="108585">
                  <a:moveTo>
                    <a:pt x="324015" y="54000"/>
                  </a:moveTo>
                  <a:lnTo>
                    <a:pt x="319754" y="74964"/>
                  </a:lnTo>
                  <a:lnTo>
                    <a:pt x="308154" y="92135"/>
                  </a:lnTo>
                  <a:lnTo>
                    <a:pt x="290984" y="103738"/>
                  </a:lnTo>
                  <a:lnTo>
                    <a:pt x="270014" y="108000"/>
                  </a:lnTo>
                  <a:lnTo>
                    <a:pt x="54000" y="108000"/>
                  </a:lnTo>
                  <a:lnTo>
                    <a:pt x="33030" y="103738"/>
                  </a:lnTo>
                  <a:lnTo>
                    <a:pt x="15860" y="92135"/>
                  </a:lnTo>
                  <a:lnTo>
                    <a:pt x="4260" y="74964"/>
                  </a:lnTo>
                  <a:lnTo>
                    <a:pt x="0" y="54000"/>
                  </a:lnTo>
                  <a:lnTo>
                    <a:pt x="4260" y="33036"/>
                  </a:lnTo>
                  <a:lnTo>
                    <a:pt x="15860" y="15865"/>
                  </a:lnTo>
                  <a:lnTo>
                    <a:pt x="33030" y="4262"/>
                  </a:lnTo>
                  <a:lnTo>
                    <a:pt x="54000" y="0"/>
                  </a:lnTo>
                  <a:lnTo>
                    <a:pt x="270014" y="0"/>
                  </a:lnTo>
                  <a:lnTo>
                    <a:pt x="290984" y="4262"/>
                  </a:lnTo>
                  <a:lnTo>
                    <a:pt x="308154" y="15865"/>
                  </a:lnTo>
                  <a:lnTo>
                    <a:pt x="319754" y="33036"/>
                  </a:lnTo>
                  <a:lnTo>
                    <a:pt x="324015" y="54000"/>
                  </a:lnTo>
                  <a:close/>
                </a:path>
              </a:pathLst>
            </a:custGeom>
            <a:ln w="5397">
              <a:solidFill>
                <a:srgbClr val="A7A9AC"/>
              </a:solidFill>
              <a:prstDash val="dash"/>
            </a:ln>
          </p:spPr>
          <p:txBody>
            <a:bodyPr wrap="square" lIns="0" tIns="0" rIns="0" bIns="0" rtlCol="0" anchor="ctr" anchorCtr="1"/>
            <a:lstStyle/>
            <a:p>
              <a:pPr algn="ctr"/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金庫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99" name="object 119">
              <a:extLst>
                <a:ext uri="{FF2B5EF4-FFF2-40B4-BE49-F238E27FC236}">
                  <a16:creationId xmlns:a16="http://schemas.microsoft.com/office/drawing/2014/main" id="{3769EF70-1054-4168-B184-0A16D7A313C1}"/>
                </a:ext>
              </a:extLst>
            </p:cNvPr>
            <p:cNvSpPr/>
            <p:nvPr/>
          </p:nvSpPr>
          <p:spPr>
            <a:xfrm>
              <a:off x="3991761" y="4163990"/>
              <a:ext cx="324485" cy="108585"/>
            </a:xfrm>
            <a:custGeom>
              <a:avLst/>
              <a:gdLst/>
              <a:ahLst/>
              <a:cxnLst/>
              <a:rect l="l" t="t" r="r" b="b"/>
              <a:pathLst>
                <a:path w="324485" h="108585">
                  <a:moveTo>
                    <a:pt x="324015" y="54000"/>
                  </a:moveTo>
                  <a:lnTo>
                    <a:pt x="319754" y="74964"/>
                  </a:lnTo>
                  <a:lnTo>
                    <a:pt x="308154" y="92135"/>
                  </a:lnTo>
                  <a:lnTo>
                    <a:pt x="290984" y="103738"/>
                  </a:lnTo>
                  <a:lnTo>
                    <a:pt x="270014" y="108000"/>
                  </a:lnTo>
                  <a:lnTo>
                    <a:pt x="54000" y="108000"/>
                  </a:lnTo>
                  <a:lnTo>
                    <a:pt x="33030" y="103738"/>
                  </a:lnTo>
                  <a:lnTo>
                    <a:pt x="15860" y="92135"/>
                  </a:lnTo>
                  <a:lnTo>
                    <a:pt x="4260" y="74964"/>
                  </a:lnTo>
                  <a:lnTo>
                    <a:pt x="0" y="54000"/>
                  </a:lnTo>
                  <a:lnTo>
                    <a:pt x="4260" y="33036"/>
                  </a:lnTo>
                  <a:lnTo>
                    <a:pt x="15860" y="15865"/>
                  </a:lnTo>
                  <a:lnTo>
                    <a:pt x="33030" y="4262"/>
                  </a:lnTo>
                  <a:lnTo>
                    <a:pt x="54000" y="0"/>
                  </a:lnTo>
                  <a:lnTo>
                    <a:pt x="270014" y="0"/>
                  </a:lnTo>
                  <a:lnTo>
                    <a:pt x="290984" y="4262"/>
                  </a:lnTo>
                  <a:lnTo>
                    <a:pt x="308154" y="15865"/>
                  </a:lnTo>
                  <a:lnTo>
                    <a:pt x="319754" y="33036"/>
                  </a:lnTo>
                  <a:lnTo>
                    <a:pt x="324015" y="54000"/>
                  </a:lnTo>
                  <a:close/>
                </a:path>
              </a:pathLst>
            </a:custGeom>
            <a:ln w="5397">
              <a:solidFill>
                <a:srgbClr val="A7A9AC"/>
              </a:solidFill>
              <a:prstDash val="dash"/>
            </a:ln>
          </p:spPr>
          <p:txBody>
            <a:bodyPr wrap="square" lIns="0" tIns="0" rIns="0" bIns="0" rtlCol="0" anchor="ctr" anchorCtr="1"/>
            <a:lstStyle/>
            <a:p>
              <a:pPr algn="ctr"/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信組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0" name="object 119">
              <a:extLst>
                <a:ext uri="{FF2B5EF4-FFF2-40B4-BE49-F238E27FC236}">
                  <a16:creationId xmlns:a16="http://schemas.microsoft.com/office/drawing/2014/main" id="{02BA91FD-2A9B-48D5-ABC2-25B0DF81798E}"/>
                </a:ext>
              </a:extLst>
            </p:cNvPr>
            <p:cNvSpPr/>
            <p:nvPr/>
          </p:nvSpPr>
          <p:spPr>
            <a:xfrm>
              <a:off x="3437658" y="4318488"/>
              <a:ext cx="324485" cy="108585"/>
            </a:xfrm>
            <a:custGeom>
              <a:avLst/>
              <a:gdLst/>
              <a:ahLst/>
              <a:cxnLst/>
              <a:rect l="l" t="t" r="r" b="b"/>
              <a:pathLst>
                <a:path w="324485" h="108585">
                  <a:moveTo>
                    <a:pt x="324015" y="54000"/>
                  </a:moveTo>
                  <a:lnTo>
                    <a:pt x="319754" y="74964"/>
                  </a:lnTo>
                  <a:lnTo>
                    <a:pt x="308154" y="92135"/>
                  </a:lnTo>
                  <a:lnTo>
                    <a:pt x="290984" y="103738"/>
                  </a:lnTo>
                  <a:lnTo>
                    <a:pt x="270014" y="108000"/>
                  </a:lnTo>
                  <a:lnTo>
                    <a:pt x="54000" y="108000"/>
                  </a:lnTo>
                  <a:lnTo>
                    <a:pt x="33030" y="103738"/>
                  </a:lnTo>
                  <a:lnTo>
                    <a:pt x="15860" y="92135"/>
                  </a:lnTo>
                  <a:lnTo>
                    <a:pt x="4260" y="74964"/>
                  </a:lnTo>
                  <a:lnTo>
                    <a:pt x="0" y="54000"/>
                  </a:lnTo>
                  <a:lnTo>
                    <a:pt x="4260" y="33036"/>
                  </a:lnTo>
                  <a:lnTo>
                    <a:pt x="15860" y="15865"/>
                  </a:lnTo>
                  <a:lnTo>
                    <a:pt x="33030" y="4262"/>
                  </a:lnTo>
                  <a:lnTo>
                    <a:pt x="54000" y="0"/>
                  </a:lnTo>
                  <a:lnTo>
                    <a:pt x="270014" y="0"/>
                  </a:lnTo>
                  <a:lnTo>
                    <a:pt x="290984" y="4262"/>
                  </a:lnTo>
                  <a:lnTo>
                    <a:pt x="308154" y="15865"/>
                  </a:lnTo>
                  <a:lnTo>
                    <a:pt x="319754" y="33036"/>
                  </a:lnTo>
                  <a:lnTo>
                    <a:pt x="324015" y="54000"/>
                  </a:lnTo>
                  <a:close/>
                </a:path>
              </a:pathLst>
            </a:custGeom>
            <a:ln w="5397">
              <a:solidFill>
                <a:srgbClr val="A7A9AC"/>
              </a:solidFill>
              <a:prstDash val="dash"/>
            </a:ln>
          </p:spPr>
          <p:txBody>
            <a:bodyPr wrap="square" lIns="0" tIns="0" rIns="0" bIns="0" rtlCol="0" anchor="ctr" anchorCtr="1"/>
            <a:lstStyle/>
            <a:p>
              <a:pPr algn="ctr"/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農協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1" name="object 119">
              <a:extLst>
                <a:ext uri="{FF2B5EF4-FFF2-40B4-BE49-F238E27FC236}">
                  <a16:creationId xmlns:a16="http://schemas.microsoft.com/office/drawing/2014/main" id="{D3C8B043-E1EA-4894-974C-7F94A23CEEBC}"/>
                </a:ext>
              </a:extLst>
            </p:cNvPr>
            <p:cNvSpPr/>
            <p:nvPr/>
          </p:nvSpPr>
          <p:spPr>
            <a:xfrm>
              <a:off x="3791960" y="4318487"/>
              <a:ext cx="324485" cy="108585"/>
            </a:xfrm>
            <a:custGeom>
              <a:avLst/>
              <a:gdLst/>
              <a:ahLst/>
              <a:cxnLst/>
              <a:rect l="l" t="t" r="r" b="b"/>
              <a:pathLst>
                <a:path w="324485" h="108585">
                  <a:moveTo>
                    <a:pt x="324015" y="54000"/>
                  </a:moveTo>
                  <a:lnTo>
                    <a:pt x="319754" y="74964"/>
                  </a:lnTo>
                  <a:lnTo>
                    <a:pt x="308154" y="92135"/>
                  </a:lnTo>
                  <a:lnTo>
                    <a:pt x="290984" y="103738"/>
                  </a:lnTo>
                  <a:lnTo>
                    <a:pt x="270014" y="108000"/>
                  </a:lnTo>
                  <a:lnTo>
                    <a:pt x="54000" y="108000"/>
                  </a:lnTo>
                  <a:lnTo>
                    <a:pt x="33030" y="103738"/>
                  </a:lnTo>
                  <a:lnTo>
                    <a:pt x="15860" y="92135"/>
                  </a:lnTo>
                  <a:lnTo>
                    <a:pt x="4260" y="74964"/>
                  </a:lnTo>
                  <a:lnTo>
                    <a:pt x="0" y="54000"/>
                  </a:lnTo>
                  <a:lnTo>
                    <a:pt x="4260" y="33036"/>
                  </a:lnTo>
                  <a:lnTo>
                    <a:pt x="15860" y="15865"/>
                  </a:lnTo>
                  <a:lnTo>
                    <a:pt x="33030" y="4262"/>
                  </a:lnTo>
                  <a:lnTo>
                    <a:pt x="54000" y="0"/>
                  </a:lnTo>
                  <a:lnTo>
                    <a:pt x="270014" y="0"/>
                  </a:lnTo>
                  <a:lnTo>
                    <a:pt x="290984" y="4262"/>
                  </a:lnTo>
                  <a:lnTo>
                    <a:pt x="308154" y="15865"/>
                  </a:lnTo>
                  <a:lnTo>
                    <a:pt x="319754" y="33036"/>
                  </a:lnTo>
                  <a:lnTo>
                    <a:pt x="324015" y="54000"/>
                  </a:lnTo>
                  <a:close/>
                </a:path>
              </a:pathLst>
            </a:custGeom>
            <a:ln w="5397">
              <a:solidFill>
                <a:srgbClr val="A7A9AC"/>
              </a:solidFill>
              <a:prstDash val="dash"/>
            </a:ln>
          </p:spPr>
          <p:txBody>
            <a:bodyPr wrap="square" lIns="0" tIns="0" rIns="0" bIns="0" rtlCol="0" anchor="ctr" anchorCtr="1"/>
            <a:lstStyle/>
            <a:p>
              <a:pPr algn="ctr"/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漁協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2" name="object 119">
              <a:extLst>
                <a:ext uri="{FF2B5EF4-FFF2-40B4-BE49-F238E27FC236}">
                  <a16:creationId xmlns:a16="http://schemas.microsoft.com/office/drawing/2014/main" id="{B1C9567E-FE9B-42C3-8797-D3712922A062}"/>
                </a:ext>
              </a:extLst>
            </p:cNvPr>
            <p:cNvSpPr/>
            <p:nvPr/>
          </p:nvSpPr>
          <p:spPr>
            <a:xfrm>
              <a:off x="3285258" y="4470888"/>
              <a:ext cx="324485" cy="108585"/>
            </a:xfrm>
            <a:custGeom>
              <a:avLst/>
              <a:gdLst/>
              <a:ahLst/>
              <a:cxnLst/>
              <a:rect l="l" t="t" r="r" b="b"/>
              <a:pathLst>
                <a:path w="324485" h="108585">
                  <a:moveTo>
                    <a:pt x="324015" y="54000"/>
                  </a:moveTo>
                  <a:lnTo>
                    <a:pt x="319754" y="74964"/>
                  </a:lnTo>
                  <a:lnTo>
                    <a:pt x="308154" y="92135"/>
                  </a:lnTo>
                  <a:lnTo>
                    <a:pt x="290984" y="103738"/>
                  </a:lnTo>
                  <a:lnTo>
                    <a:pt x="270014" y="108000"/>
                  </a:lnTo>
                  <a:lnTo>
                    <a:pt x="54000" y="108000"/>
                  </a:lnTo>
                  <a:lnTo>
                    <a:pt x="33030" y="103738"/>
                  </a:lnTo>
                  <a:lnTo>
                    <a:pt x="15860" y="92135"/>
                  </a:lnTo>
                  <a:lnTo>
                    <a:pt x="4260" y="74964"/>
                  </a:lnTo>
                  <a:lnTo>
                    <a:pt x="0" y="54000"/>
                  </a:lnTo>
                  <a:lnTo>
                    <a:pt x="4260" y="33036"/>
                  </a:lnTo>
                  <a:lnTo>
                    <a:pt x="15860" y="15865"/>
                  </a:lnTo>
                  <a:lnTo>
                    <a:pt x="33030" y="4262"/>
                  </a:lnTo>
                  <a:lnTo>
                    <a:pt x="54000" y="0"/>
                  </a:lnTo>
                  <a:lnTo>
                    <a:pt x="270014" y="0"/>
                  </a:lnTo>
                  <a:lnTo>
                    <a:pt x="290984" y="4262"/>
                  </a:lnTo>
                  <a:lnTo>
                    <a:pt x="308154" y="15865"/>
                  </a:lnTo>
                  <a:lnTo>
                    <a:pt x="319754" y="33036"/>
                  </a:lnTo>
                  <a:lnTo>
                    <a:pt x="324015" y="54000"/>
                  </a:lnTo>
                  <a:close/>
                </a:path>
              </a:pathLst>
            </a:custGeom>
            <a:ln w="5397">
              <a:solidFill>
                <a:srgbClr val="A7A9AC"/>
              </a:solidFill>
              <a:prstDash val="dash"/>
            </a:ln>
          </p:spPr>
          <p:txBody>
            <a:bodyPr wrap="square" lIns="0" tIns="0" rIns="0" bIns="0" rtlCol="0" anchor="ctr" anchorCtr="1"/>
            <a:lstStyle/>
            <a:p>
              <a:pPr algn="ctr"/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その他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3" name="object 131">
              <a:extLst>
                <a:ext uri="{FF2B5EF4-FFF2-40B4-BE49-F238E27FC236}">
                  <a16:creationId xmlns:a16="http://schemas.microsoft.com/office/drawing/2014/main" id="{B2041B80-E8B8-4AD1-B704-760DD3AAE426}"/>
                </a:ext>
              </a:extLst>
            </p:cNvPr>
            <p:cNvSpPr txBox="1"/>
            <p:nvPr/>
          </p:nvSpPr>
          <p:spPr>
            <a:xfrm>
              <a:off x="3580939" y="4458123"/>
              <a:ext cx="1095798" cy="12352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（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　　　）</a:t>
              </a:r>
              <a:endParaRPr sz="8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04" name="object 119">
              <a:extLst>
                <a:ext uri="{FF2B5EF4-FFF2-40B4-BE49-F238E27FC236}">
                  <a16:creationId xmlns:a16="http://schemas.microsoft.com/office/drawing/2014/main" id="{D8538DA6-95FF-4A82-86AA-9976B0A80CBC}"/>
                </a:ext>
              </a:extLst>
            </p:cNvPr>
            <p:cNvSpPr/>
            <p:nvPr/>
          </p:nvSpPr>
          <p:spPr>
            <a:xfrm>
              <a:off x="6411831" y="4166087"/>
              <a:ext cx="324485" cy="108585"/>
            </a:xfrm>
            <a:custGeom>
              <a:avLst/>
              <a:gdLst/>
              <a:ahLst/>
              <a:cxnLst/>
              <a:rect l="l" t="t" r="r" b="b"/>
              <a:pathLst>
                <a:path w="324485" h="108585">
                  <a:moveTo>
                    <a:pt x="324015" y="54000"/>
                  </a:moveTo>
                  <a:lnTo>
                    <a:pt x="319754" y="74964"/>
                  </a:lnTo>
                  <a:lnTo>
                    <a:pt x="308154" y="92135"/>
                  </a:lnTo>
                  <a:lnTo>
                    <a:pt x="290984" y="103738"/>
                  </a:lnTo>
                  <a:lnTo>
                    <a:pt x="270014" y="108000"/>
                  </a:lnTo>
                  <a:lnTo>
                    <a:pt x="54000" y="108000"/>
                  </a:lnTo>
                  <a:lnTo>
                    <a:pt x="33030" y="103738"/>
                  </a:lnTo>
                  <a:lnTo>
                    <a:pt x="15860" y="92135"/>
                  </a:lnTo>
                  <a:lnTo>
                    <a:pt x="4260" y="74964"/>
                  </a:lnTo>
                  <a:lnTo>
                    <a:pt x="0" y="54000"/>
                  </a:lnTo>
                  <a:lnTo>
                    <a:pt x="4260" y="33036"/>
                  </a:lnTo>
                  <a:lnTo>
                    <a:pt x="15860" y="15865"/>
                  </a:lnTo>
                  <a:lnTo>
                    <a:pt x="33030" y="4262"/>
                  </a:lnTo>
                  <a:lnTo>
                    <a:pt x="54000" y="0"/>
                  </a:lnTo>
                  <a:lnTo>
                    <a:pt x="270014" y="0"/>
                  </a:lnTo>
                  <a:lnTo>
                    <a:pt x="290984" y="4262"/>
                  </a:lnTo>
                  <a:lnTo>
                    <a:pt x="308154" y="15865"/>
                  </a:lnTo>
                  <a:lnTo>
                    <a:pt x="319754" y="33036"/>
                  </a:lnTo>
                  <a:lnTo>
                    <a:pt x="324015" y="54000"/>
                  </a:lnTo>
                  <a:close/>
                </a:path>
              </a:pathLst>
            </a:custGeom>
            <a:ln w="5397">
              <a:solidFill>
                <a:srgbClr val="A7A9AC"/>
              </a:solidFill>
              <a:prstDash val="dash"/>
            </a:ln>
          </p:spPr>
          <p:txBody>
            <a:bodyPr wrap="square" lIns="0" tIns="0" rIns="0" bIns="0" rtlCol="0" anchor="ctr" anchorCtr="1"/>
            <a:lstStyle/>
            <a:p>
              <a:pPr algn="ctr"/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本店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5" name="object 119">
              <a:extLst>
                <a:ext uri="{FF2B5EF4-FFF2-40B4-BE49-F238E27FC236}">
                  <a16:creationId xmlns:a16="http://schemas.microsoft.com/office/drawing/2014/main" id="{16208AAB-9852-44DB-96B4-C7A5737559C9}"/>
                </a:ext>
              </a:extLst>
            </p:cNvPr>
            <p:cNvSpPr/>
            <p:nvPr/>
          </p:nvSpPr>
          <p:spPr>
            <a:xfrm>
              <a:off x="6766133" y="4166086"/>
              <a:ext cx="324485" cy="108585"/>
            </a:xfrm>
            <a:custGeom>
              <a:avLst/>
              <a:gdLst/>
              <a:ahLst/>
              <a:cxnLst/>
              <a:rect l="l" t="t" r="r" b="b"/>
              <a:pathLst>
                <a:path w="324485" h="108585">
                  <a:moveTo>
                    <a:pt x="324015" y="54000"/>
                  </a:moveTo>
                  <a:lnTo>
                    <a:pt x="319754" y="74964"/>
                  </a:lnTo>
                  <a:lnTo>
                    <a:pt x="308154" y="92135"/>
                  </a:lnTo>
                  <a:lnTo>
                    <a:pt x="290984" y="103738"/>
                  </a:lnTo>
                  <a:lnTo>
                    <a:pt x="270014" y="108000"/>
                  </a:lnTo>
                  <a:lnTo>
                    <a:pt x="54000" y="108000"/>
                  </a:lnTo>
                  <a:lnTo>
                    <a:pt x="33030" y="103738"/>
                  </a:lnTo>
                  <a:lnTo>
                    <a:pt x="15860" y="92135"/>
                  </a:lnTo>
                  <a:lnTo>
                    <a:pt x="4260" y="74964"/>
                  </a:lnTo>
                  <a:lnTo>
                    <a:pt x="0" y="54000"/>
                  </a:lnTo>
                  <a:lnTo>
                    <a:pt x="4260" y="33036"/>
                  </a:lnTo>
                  <a:lnTo>
                    <a:pt x="15860" y="15865"/>
                  </a:lnTo>
                  <a:lnTo>
                    <a:pt x="33030" y="4262"/>
                  </a:lnTo>
                  <a:lnTo>
                    <a:pt x="54000" y="0"/>
                  </a:lnTo>
                  <a:lnTo>
                    <a:pt x="270014" y="0"/>
                  </a:lnTo>
                  <a:lnTo>
                    <a:pt x="290984" y="4262"/>
                  </a:lnTo>
                  <a:lnTo>
                    <a:pt x="308154" y="15865"/>
                  </a:lnTo>
                  <a:lnTo>
                    <a:pt x="319754" y="33036"/>
                  </a:lnTo>
                  <a:lnTo>
                    <a:pt x="324015" y="54000"/>
                  </a:lnTo>
                  <a:close/>
                </a:path>
              </a:pathLst>
            </a:custGeom>
            <a:ln w="5397">
              <a:solidFill>
                <a:srgbClr val="A7A9AC"/>
              </a:solidFill>
              <a:prstDash val="dash"/>
            </a:ln>
          </p:spPr>
          <p:txBody>
            <a:bodyPr wrap="square" lIns="0" tIns="0" rIns="0" bIns="0" rtlCol="0" anchor="ctr" anchorCtr="1"/>
            <a:lstStyle/>
            <a:p>
              <a:pPr algn="ctr"/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支店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6" name="object 119">
              <a:extLst>
                <a:ext uri="{FF2B5EF4-FFF2-40B4-BE49-F238E27FC236}">
                  <a16:creationId xmlns:a16="http://schemas.microsoft.com/office/drawing/2014/main" id="{86F2A57A-42E2-4E45-BE86-21C664C8AAB8}"/>
                </a:ext>
              </a:extLst>
            </p:cNvPr>
            <p:cNvSpPr/>
            <p:nvPr/>
          </p:nvSpPr>
          <p:spPr>
            <a:xfrm>
              <a:off x="6415146" y="4477511"/>
              <a:ext cx="324485" cy="108585"/>
            </a:xfrm>
            <a:custGeom>
              <a:avLst/>
              <a:gdLst/>
              <a:ahLst/>
              <a:cxnLst/>
              <a:rect l="l" t="t" r="r" b="b"/>
              <a:pathLst>
                <a:path w="324485" h="108585">
                  <a:moveTo>
                    <a:pt x="324015" y="54000"/>
                  </a:moveTo>
                  <a:lnTo>
                    <a:pt x="319754" y="74964"/>
                  </a:lnTo>
                  <a:lnTo>
                    <a:pt x="308154" y="92135"/>
                  </a:lnTo>
                  <a:lnTo>
                    <a:pt x="290984" y="103738"/>
                  </a:lnTo>
                  <a:lnTo>
                    <a:pt x="270014" y="108000"/>
                  </a:lnTo>
                  <a:lnTo>
                    <a:pt x="54000" y="108000"/>
                  </a:lnTo>
                  <a:lnTo>
                    <a:pt x="33030" y="103738"/>
                  </a:lnTo>
                  <a:lnTo>
                    <a:pt x="15860" y="92135"/>
                  </a:lnTo>
                  <a:lnTo>
                    <a:pt x="4260" y="74964"/>
                  </a:lnTo>
                  <a:lnTo>
                    <a:pt x="0" y="54000"/>
                  </a:lnTo>
                  <a:lnTo>
                    <a:pt x="4260" y="33036"/>
                  </a:lnTo>
                  <a:lnTo>
                    <a:pt x="15860" y="15865"/>
                  </a:lnTo>
                  <a:lnTo>
                    <a:pt x="33030" y="4262"/>
                  </a:lnTo>
                  <a:lnTo>
                    <a:pt x="54000" y="0"/>
                  </a:lnTo>
                  <a:lnTo>
                    <a:pt x="270014" y="0"/>
                  </a:lnTo>
                  <a:lnTo>
                    <a:pt x="290984" y="4262"/>
                  </a:lnTo>
                  <a:lnTo>
                    <a:pt x="308154" y="15865"/>
                  </a:lnTo>
                  <a:lnTo>
                    <a:pt x="319754" y="33036"/>
                  </a:lnTo>
                  <a:lnTo>
                    <a:pt x="324015" y="54000"/>
                  </a:lnTo>
                  <a:close/>
                </a:path>
              </a:pathLst>
            </a:custGeom>
            <a:ln w="5397">
              <a:solidFill>
                <a:srgbClr val="A7A9AC"/>
              </a:solidFill>
              <a:prstDash val="dash"/>
            </a:ln>
          </p:spPr>
          <p:txBody>
            <a:bodyPr wrap="square" lIns="0" tIns="0" rIns="0" bIns="0" rtlCol="0" anchor="ctr" anchorCtr="1"/>
            <a:lstStyle/>
            <a:p>
              <a:pPr algn="ctr"/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本所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7" name="object 119">
              <a:extLst>
                <a:ext uri="{FF2B5EF4-FFF2-40B4-BE49-F238E27FC236}">
                  <a16:creationId xmlns:a16="http://schemas.microsoft.com/office/drawing/2014/main" id="{EBD70CB1-3CA9-4C8C-8EBA-4FDE2177D68A}"/>
                </a:ext>
              </a:extLst>
            </p:cNvPr>
            <p:cNvSpPr/>
            <p:nvPr/>
          </p:nvSpPr>
          <p:spPr>
            <a:xfrm>
              <a:off x="6769448" y="4477510"/>
              <a:ext cx="324485" cy="108585"/>
            </a:xfrm>
            <a:custGeom>
              <a:avLst/>
              <a:gdLst/>
              <a:ahLst/>
              <a:cxnLst/>
              <a:rect l="l" t="t" r="r" b="b"/>
              <a:pathLst>
                <a:path w="324485" h="108585">
                  <a:moveTo>
                    <a:pt x="324015" y="54000"/>
                  </a:moveTo>
                  <a:lnTo>
                    <a:pt x="319754" y="74964"/>
                  </a:lnTo>
                  <a:lnTo>
                    <a:pt x="308154" y="92135"/>
                  </a:lnTo>
                  <a:lnTo>
                    <a:pt x="290984" y="103738"/>
                  </a:lnTo>
                  <a:lnTo>
                    <a:pt x="270014" y="108000"/>
                  </a:lnTo>
                  <a:lnTo>
                    <a:pt x="54000" y="108000"/>
                  </a:lnTo>
                  <a:lnTo>
                    <a:pt x="33030" y="103738"/>
                  </a:lnTo>
                  <a:lnTo>
                    <a:pt x="15860" y="92135"/>
                  </a:lnTo>
                  <a:lnTo>
                    <a:pt x="4260" y="74964"/>
                  </a:lnTo>
                  <a:lnTo>
                    <a:pt x="0" y="54000"/>
                  </a:lnTo>
                  <a:lnTo>
                    <a:pt x="4260" y="33036"/>
                  </a:lnTo>
                  <a:lnTo>
                    <a:pt x="15860" y="15865"/>
                  </a:lnTo>
                  <a:lnTo>
                    <a:pt x="33030" y="4262"/>
                  </a:lnTo>
                  <a:lnTo>
                    <a:pt x="54000" y="0"/>
                  </a:lnTo>
                  <a:lnTo>
                    <a:pt x="270014" y="0"/>
                  </a:lnTo>
                  <a:lnTo>
                    <a:pt x="290984" y="4262"/>
                  </a:lnTo>
                  <a:lnTo>
                    <a:pt x="308154" y="15865"/>
                  </a:lnTo>
                  <a:lnTo>
                    <a:pt x="319754" y="33036"/>
                  </a:lnTo>
                  <a:lnTo>
                    <a:pt x="324015" y="54000"/>
                  </a:lnTo>
                  <a:close/>
                </a:path>
              </a:pathLst>
            </a:custGeom>
            <a:ln w="5397">
              <a:solidFill>
                <a:srgbClr val="A7A9AC"/>
              </a:solidFill>
              <a:prstDash val="dash"/>
            </a:ln>
          </p:spPr>
          <p:txBody>
            <a:bodyPr wrap="square" lIns="0" tIns="0" rIns="0" bIns="0" rtlCol="0" anchor="ctr" anchorCtr="1"/>
            <a:lstStyle/>
            <a:p>
              <a:pPr algn="ctr"/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支所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8" name="object 119">
              <a:extLst>
                <a:ext uri="{FF2B5EF4-FFF2-40B4-BE49-F238E27FC236}">
                  <a16:creationId xmlns:a16="http://schemas.microsoft.com/office/drawing/2014/main" id="{F15FABD4-A3F2-4CD8-BBA0-D7EDE1D972D0}"/>
                </a:ext>
              </a:extLst>
            </p:cNvPr>
            <p:cNvSpPr/>
            <p:nvPr/>
          </p:nvSpPr>
          <p:spPr>
            <a:xfrm>
              <a:off x="6568923" y="4330798"/>
              <a:ext cx="392627" cy="108585"/>
            </a:xfrm>
            <a:custGeom>
              <a:avLst/>
              <a:gdLst/>
              <a:ahLst/>
              <a:cxnLst/>
              <a:rect l="l" t="t" r="r" b="b"/>
              <a:pathLst>
                <a:path w="324485" h="108585">
                  <a:moveTo>
                    <a:pt x="324015" y="54000"/>
                  </a:moveTo>
                  <a:lnTo>
                    <a:pt x="319754" y="74964"/>
                  </a:lnTo>
                  <a:lnTo>
                    <a:pt x="308154" y="92135"/>
                  </a:lnTo>
                  <a:lnTo>
                    <a:pt x="290984" y="103738"/>
                  </a:lnTo>
                  <a:lnTo>
                    <a:pt x="270014" y="108000"/>
                  </a:lnTo>
                  <a:lnTo>
                    <a:pt x="54000" y="108000"/>
                  </a:lnTo>
                  <a:lnTo>
                    <a:pt x="33030" y="103738"/>
                  </a:lnTo>
                  <a:lnTo>
                    <a:pt x="15860" y="92135"/>
                  </a:lnTo>
                  <a:lnTo>
                    <a:pt x="4260" y="74964"/>
                  </a:lnTo>
                  <a:lnTo>
                    <a:pt x="0" y="54000"/>
                  </a:lnTo>
                  <a:lnTo>
                    <a:pt x="4260" y="33036"/>
                  </a:lnTo>
                  <a:lnTo>
                    <a:pt x="15860" y="15865"/>
                  </a:lnTo>
                  <a:lnTo>
                    <a:pt x="33030" y="4262"/>
                  </a:lnTo>
                  <a:lnTo>
                    <a:pt x="54000" y="0"/>
                  </a:lnTo>
                  <a:lnTo>
                    <a:pt x="270014" y="0"/>
                  </a:lnTo>
                  <a:lnTo>
                    <a:pt x="290984" y="4262"/>
                  </a:lnTo>
                  <a:lnTo>
                    <a:pt x="308154" y="15865"/>
                  </a:lnTo>
                  <a:lnTo>
                    <a:pt x="319754" y="33036"/>
                  </a:lnTo>
                  <a:lnTo>
                    <a:pt x="324015" y="54000"/>
                  </a:lnTo>
                  <a:close/>
                </a:path>
              </a:pathLst>
            </a:custGeom>
            <a:ln w="5397">
              <a:solidFill>
                <a:srgbClr val="A7A9AC"/>
              </a:solidFill>
              <a:prstDash val="dash"/>
            </a:ln>
          </p:spPr>
          <p:txBody>
            <a:bodyPr wrap="square" lIns="0" tIns="0" rIns="0" bIns="0" rtlCol="0" anchor="ctr" anchorCtr="1"/>
            <a:lstStyle/>
            <a:p>
              <a:pPr algn="ctr"/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出張所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9" name="object 65">
              <a:extLst>
                <a:ext uri="{FF2B5EF4-FFF2-40B4-BE49-F238E27FC236}">
                  <a16:creationId xmlns:a16="http://schemas.microsoft.com/office/drawing/2014/main" id="{61486889-FC08-46EC-842C-54E6EEB97907}"/>
                </a:ext>
              </a:extLst>
            </p:cNvPr>
            <p:cNvSpPr txBox="1"/>
            <p:nvPr/>
          </p:nvSpPr>
          <p:spPr>
            <a:xfrm>
              <a:off x="1496912" y="4811607"/>
              <a:ext cx="433744" cy="184666"/>
            </a:xfrm>
            <a:prstGeom prst="rect">
              <a:avLst/>
            </a:prstGeom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lang="ja-JP" altLang="en-US" sz="12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普通</a:t>
              </a:r>
              <a:endParaRPr sz="12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pic>
          <p:nvPicPr>
            <p:cNvPr id="110" name="Picture 8">
              <a:extLst>
                <a:ext uri="{FF2B5EF4-FFF2-40B4-BE49-F238E27FC236}">
                  <a16:creationId xmlns:a16="http://schemas.microsoft.com/office/drawing/2014/main" id="{0289CB62-D148-4360-B0FC-E9334390C1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5961" y="4759924"/>
              <a:ext cx="1542893" cy="307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1" name="object 34">
              <a:extLst>
                <a:ext uri="{FF2B5EF4-FFF2-40B4-BE49-F238E27FC236}">
                  <a16:creationId xmlns:a16="http://schemas.microsoft.com/office/drawing/2014/main" id="{73D64BCF-4104-40EB-BB8C-6E8C2720D1E5}"/>
                </a:ext>
              </a:extLst>
            </p:cNvPr>
            <p:cNvSpPr/>
            <p:nvPr/>
          </p:nvSpPr>
          <p:spPr>
            <a:xfrm>
              <a:off x="539508" y="4688636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6011" y="0"/>
                  </a:lnTo>
                </a:path>
              </a:pathLst>
            </a:custGeom>
            <a:ln w="16205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34">
              <a:extLst>
                <a:ext uri="{FF2B5EF4-FFF2-40B4-BE49-F238E27FC236}">
                  <a16:creationId xmlns:a16="http://schemas.microsoft.com/office/drawing/2014/main" id="{F3BFCD74-E944-4715-B9A1-0335C42910C1}"/>
                </a:ext>
              </a:extLst>
            </p:cNvPr>
            <p:cNvSpPr/>
            <p:nvPr/>
          </p:nvSpPr>
          <p:spPr>
            <a:xfrm>
              <a:off x="539508" y="5120741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6011" y="0"/>
                  </a:lnTo>
                </a:path>
              </a:pathLst>
            </a:custGeom>
            <a:ln w="16205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3" name="グループ化 112">
            <a:extLst>
              <a:ext uri="{FF2B5EF4-FFF2-40B4-BE49-F238E27FC236}">
                <a16:creationId xmlns:a16="http://schemas.microsoft.com/office/drawing/2014/main" id="{60025C7B-7EF1-4B9E-93B7-C1B59BF34059}"/>
              </a:ext>
            </a:extLst>
          </p:cNvPr>
          <p:cNvGrpSpPr/>
          <p:nvPr/>
        </p:nvGrpSpPr>
        <p:grpSpPr>
          <a:xfrm>
            <a:off x="345497" y="2504875"/>
            <a:ext cx="6912609" cy="2113775"/>
            <a:chOff x="323989" y="1450224"/>
            <a:chExt cx="6912609" cy="2113775"/>
          </a:xfrm>
        </p:grpSpPr>
        <p:sp>
          <p:nvSpPr>
            <p:cNvPr id="114" name="object 6">
              <a:extLst>
                <a:ext uri="{FF2B5EF4-FFF2-40B4-BE49-F238E27FC236}">
                  <a16:creationId xmlns:a16="http://schemas.microsoft.com/office/drawing/2014/main" id="{BDF8290C-200A-4607-BFF0-B874BF67ACD9}"/>
                </a:ext>
              </a:extLst>
            </p:cNvPr>
            <p:cNvSpPr/>
            <p:nvPr/>
          </p:nvSpPr>
          <p:spPr>
            <a:xfrm>
              <a:off x="4499874" y="2220992"/>
              <a:ext cx="590378" cy="601693"/>
            </a:xfrm>
            <a:custGeom>
              <a:avLst/>
              <a:gdLst/>
              <a:ahLst/>
              <a:cxnLst/>
              <a:rect l="l" t="t" r="r" b="b"/>
              <a:pathLst>
                <a:path w="1008380" h="2088514">
                  <a:moveTo>
                    <a:pt x="1007986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2052002"/>
                  </a:lnTo>
                  <a:lnTo>
                    <a:pt x="2839" y="2065979"/>
                  </a:lnTo>
                  <a:lnTo>
                    <a:pt x="10571" y="2077423"/>
                  </a:lnTo>
                  <a:lnTo>
                    <a:pt x="22015" y="2085154"/>
                  </a:lnTo>
                  <a:lnTo>
                    <a:pt x="35991" y="2087994"/>
                  </a:lnTo>
                  <a:lnTo>
                    <a:pt x="1007986" y="2087994"/>
                  </a:lnTo>
                  <a:lnTo>
                    <a:pt x="100798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/>
            <a:lstStyle/>
            <a:p>
              <a:pPr algn="ctr"/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生年月日</a:t>
              </a:r>
              <a:endPara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15" name="object 5">
              <a:extLst>
                <a:ext uri="{FF2B5EF4-FFF2-40B4-BE49-F238E27FC236}">
                  <a16:creationId xmlns:a16="http://schemas.microsoft.com/office/drawing/2014/main" id="{0A5DDF27-7A81-4E66-BFB3-F5BAB41AA2F4}"/>
                </a:ext>
              </a:extLst>
            </p:cNvPr>
            <p:cNvSpPr/>
            <p:nvPr/>
          </p:nvSpPr>
          <p:spPr>
            <a:xfrm>
              <a:off x="4499873" y="1470564"/>
              <a:ext cx="2724839" cy="204324"/>
            </a:xfrm>
            <a:custGeom>
              <a:avLst/>
              <a:gdLst/>
              <a:ahLst/>
              <a:cxnLst/>
              <a:rect l="l" t="t" r="r" b="b"/>
              <a:pathLst>
                <a:path w="6912609" h="216535">
                  <a:moveTo>
                    <a:pt x="6875995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216001"/>
                  </a:lnTo>
                  <a:lnTo>
                    <a:pt x="6912000" y="216001"/>
                  </a:lnTo>
                  <a:lnTo>
                    <a:pt x="6912000" y="36004"/>
                  </a:lnTo>
                  <a:lnTo>
                    <a:pt x="6909160" y="22025"/>
                  </a:lnTo>
                  <a:lnTo>
                    <a:pt x="6901427" y="10577"/>
                  </a:lnTo>
                  <a:lnTo>
                    <a:pt x="6889979" y="2841"/>
                  </a:lnTo>
                  <a:lnTo>
                    <a:pt x="6875995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72000" tIns="0" rIns="0" bIns="0" rtlCol="0" anchor="ctr" anchorCtr="0"/>
            <a:lstStyle/>
            <a:p>
              <a:pPr marL="12700">
                <a:lnSpc>
                  <a:spcPct val="100000"/>
                </a:lnSpc>
              </a:pPr>
              <a:r>
                <a:rPr lang="ja-JP" altLang="en-US" sz="7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記号番号が分からない場合はマイナンバーを記入してください</a:t>
              </a:r>
              <a:endParaRPr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grpSp>
          <p:nvGrpSpPr>
            <p:cNvPr id="118" name="グループ化 117">
              <a:extLst>
                <a:ext uri="{FF2B5EF4-FFF2-40B4-BE49-F238E27FC236}">
                  <a16:creationId xmlns:a16="http://schemas.microsoft.com/office/drawing/2014/main" id="{9F27FA1D-4D34-488F-8291-05B7AC49B313}"/>
                </a:ext>
              </a:extLst>
            </p:cNvPr>
            <p:cNvGrpSpPr/>
            <p:nvPr/>
          </p:nvGrpSpPr>
          <p:grpSpPr>
            <a:xfrm>
              <a:off x="323989" y="1450224"/>
              <a:ext cx="6912609" cy="2113775"/>
              <a:chOff x="323989" y="1609710"/>
              <a:chExt cx="6912609" cy="2113775"/>
            </a:xfrm>
          </p:grpSpPr>
          <p:sp>
            <p:nvSpPr>
              <p:cNvPr id="124" name="object 6">
                <a:extLst>
                  <a:ext uri="{FF2B5EF4-FFF2-40B4-BE49-F238E27FC236}">
                    <a16:creationId xmlns:a16="http://schemas.microsoft.com/office/drawing/2014/main" id="{8A723153-339A-4A89-A4F5-D9C5B1E0A25C}"/>
                  </a:ext>
                </a:extLst>
              </p:cNvPr>
              <p:cNvSpPr/>
              <p:nvPr/>
            </p:nvSpPr>
            <p:spPr>
              <a:xfrm>
                <a:off x="539509" y="3347972"/>
                <a:ext cx="814950" cy="360527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2088514">
                    <a:moveTo>
                      <a:pt x="1007986" y="0"/>
                    </a:moveTo>
                    <a:lnTo>
                      <a:pt x="35991" y="0"/>
                    </a:lnTo>
                    <a:lnTo>
                      <a:pt x="22015" y="2839"/>
                    </a:lnTo>
                    <a:lnTo>
                      <a:pt x="10571" y="10571"/>
                    </a:lnTo>
                    <a:lnTo>
                      <a:pt x="2839" y="22015"/>
                    </a:lnTo>
                    <a:lnTo>
                      <a:pt x="0" y="35991"/>
                    </a:lnTo>
                    <a:lnTo>
                      <a:pt x="0" y="2052002"/>
                    </a:lnTo>
                    <a:lnTo>
                      <a:pt x="2839" y="2065979"/>
                    </a:lnTo>
                    <a:lnTo>
                      <a:pt x="10571" y="2077423"/>
                    </a:lnTo>
                    <a:lnTo>
                      <a:pt x="22015" y="2085154"/>
                    </a:lnTo>
                    <a:lnTo>
                      <a:pt x="35991" y="2087994"/>
                    </a:lnTo>
                    <a:lnTo>
                      <a:pt x="1007986" y="2087994"/>
                    </a:lnTo>
                    <a:lnTo>
                      <a:pt x="1007986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/>
              <a:lstStyle/>
              <a:p>
                <a:pPr algn="ctr"/>
                <a:r>
                  <a:rPr lang="ja-JP" altLang="en-US" sz="9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電話番号</a:t>
                </a:r>
                <a:endPara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  <a:p>
                <a:pPr algn="ctr"/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（日中の連絡先）</a:t>
                </a:r>
              </a:p>
            </p:txBody>
          </p:sp>
          <p:sp>
            <p:nvSpPr>
              <p:cNvPr id="125" name="object 6">
                <a:extLst>
                  <a:ext uri="{FF2B5EF4-FFF2-40B4-BE49-F238E27FC236}">
                    <a16:creationId xmlns:a16="http://schemas.microsoft.com/office/drawing/2014/main" id="{4E323078-9552-4D76-BC07-B3C687E08B37}"/>
                  </a:ext>
                </a:extLst>
              </p:cNvPr>
              <p:cNvSpPr/>
              <p:nvPr/>
            </p:nvSpPr>
            <p:spPr>
              <a:xfrm>
                <a:off x="544053" y="2988132"/>
                <a:ext cx="810405" cy="359841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2088514">
                    <a:moveTo>
                      <a:pt x="1007986" y="0"/>
                    </a:moveTo>
                    <a:lnTo>
                      <a:pt x="35991" y="0"/>
                    </a:lnTo>
                    <a:lnTo>
                      <a:pt x="22015" y="2839"/>
                    </a:lnTo>
                    <a:lnTo>
                      <a:pt x="10571" y="10571"/>
                    </a:lnTo>
                    <a:lnTo>
                      <a:pt x="2839" y="22015"/>
                    </a:lnTo>
                    <a:lnTo>
                      <a:pt x="0" y="35991"/>
                    </a:lnTo>
                    <a:lnTo>
                      <a:pt x="0" y="2052002"/>
                    </a:lnTo>
                    <a:lnTo>
                      <a:pt x="2839" y="2065979"/>
                    </a:lnTo>
                    <a:lnTo>
                      <a:pt x="10571" y="2077423"/>
                    </a:lnTo>
                    <a:lnTo>
                      <a:pt x="22015" y="2085154"/>
                    </a:lnTo>
                    <a:lnTo>
                      <a:pt x="35991" y="2087994"/>
                    </a:lnTo>
                    <a:lnTo>
                      <a:pt x="1007986" y="2087994"/>
                    </a:lnTo>
                    <a:lnTo>
                      <a:pt x="1007986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/>
              <a:lstStyle/>
              <a:p>
                <a:pPr algn="ctr"/>
                <a:r>
                  <a:rPr lang="ja-JP" altLang="en-US" sz="9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住所</a:t>
                </a:r>
                <a:endPara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</p:txBody>
          </p:sp>
          <p:sp>
            <p:nvSpPr>
              <p:cNvPr id="127" name="object 6">
                <a:extLst>
                  <a:ext uri="{FF2B5EF4-FFF2-40B4-BE49-F238E27FC236}">
                    <a16:creationId xmlns:a16="http://schemas.microsoft.com/office/drawing/2014/main" id="{54399CFF-A3C4-42D2-9B35-AE1BA67317F8}"/>
                  </a:ext>
                </a:extLst>
              </p:cNvPr>
              <p:cNvSpPr/>
              <p:nvPr/>
            </p:nvSpPr>
            <p:spPr>
              <a:xfrm>
                <a:off x="544966" y="2372915"/>
                <a:ext cx="810405" cy="615077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2088514">
                    <a:moveTo>
                      <a:pt x="1007986" y="0"/>
                    </a:moveTo>
                    <a:lnTo>
                      <a:pt x="35991" y="0"/>
                    </a:lnTo>
                    <a:lnTo>
                      <a:pt x="22015" y="2839"/>
                    </a:lnTo>
                    <a:lnTo>
                      <a:pt x="10571" y="10571"/>
                    </a:lnTo>
                    <a:lnTo>
                      <a:pt x="2839" y="22015"/>
                    </a:lnTo>
                    <a:lnTo>
                      <a:pt x="0" y="35991"/>
                    </a:lnTo>
                    <a:lnTo>
                      <a:pt x="0" y="2052002"/>
                    </a:lnTo>
                    <a:lnTo>
                      <a:pt x="2839" y="2065979"/>
                    </a:lnTo>
                    <a:lnTo>
                      <a:pt x="10571" y="2077423"/>
                    </a:lnTo>
                    <a:lnTo>
                      <a:pt x="22015" y="2085154"/>
                    </a:lnTo>
                    <a:lnTo>
                      <a:pt x="35991" y="2087994"/>
                    </a:lnTo>
                    <a:lnTo>
                      <a:pt x="1007986" y="2087994"/>
                    </a:lnTo>
                    <a:lnTo>
                      <a:pt x="1007986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/>
              <a:lstStyle/>
              <a:p>
                <a:pPr algn="ctr"/>
                <a:r>
                  <a:rPr lang="ja-JP" altLang="en-US" sz="90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氏</a:t>
                </a:r>
                <a:r>
                  <a:rPr lang="ja-JP" altLang="en-US" sz="900" spc="-225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名</a:t>
                </a:r>
                <a:endPara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</p:txBody>
          </p:sp>
          <p:sp>
            <p:nvSpPr>
              <p:cNvPr id="128" name="object 6">
                <a:extLst>
                  <a:ext uri="{FF2B5EF4-FFF2-40B4-BE49-F238E27FC236}">
                    <a16:creationId xmlns:a16="http://schemas.microsoft.com/office/drawing/2014/main" id="{768FAC86-33BF-4C02-8394-18E14C9407E9}"/>
                  </a:ext>
                </a:extLst>
              </p:cNvPr>
              <p:cNvSpPr/>
              <p:nvPr/>
            </p:nvSpPr>
            <p:spPr>
              <a:xfrm>
                <a:off x="544966" y="1632197"/>
                <a:ext cx="810405" cy="743795"/>
              </a:xfrm>
              <a:custGeom>
                <a:avLst/>
                <a:gdLst/>
                <a:ahLst/>
                <a:cxnLst/>
                <a:rect l="l" t="t" r="r" b="b"/>
                <a:pathLst>
                  <a:path w="1008380" h="2088514">
                    <a:moveTo>
                      <a:pt x="1007986" y="0"/>
                    </a:moveTo>
                    <a:lnTo>
                      <a:pt x="35991" y="0"/>
                    </a:lnTo>
                    <a:lnTo>
                      <a:pt x="22015" y="2839"/>
                    </a:lnTo>
                    <a:lnTo>
                      <a:pt x="10571" y="10571"/>
                    </a:lnTo>
                    <a:lnTo>
                      <a:pt x="2839" y="22015"/>
                    </a:lnTo>
                    <a:lnTo>
                      <a:pt x="0" y="35991"/>
                    </a:lnTo>
                    <a:lnTo>
                      <a:pt x="0" y="2052002"/>
                    </a:lnTo>
                    <a:lnTo>
                      <a:pt x="2839" y="2065979"/>
                    </a:lnTo>
                    <a:lnTo>
                      <a:pt x="10571" y="2077423"/>
                    </a:lnTo>
                    <a:lnTo>
                      <a:pt x="22015" y="2085154"/>
                    </a:lnTo>
                    <a:lnTo>
                      <a:pt x="35991" y="2087994"/>
                    </a:lnTo>
                    <a:lnTo>
                      <a:pt x="1007986" y="2087994"/>
                    </a:lnTo>
                    <a:lnTo>
                      <a:pt x="1007986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ja-JP" altLang="en-US" sz="9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被保険者</a:t>
                </a:r>
                <a:r>
                  <a:rPr lang="ja-JP" altLang="en-US" sz="900" spc="-1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等</a:t>
                </a:r>
                <a:endParaRPr lang="en-US" altLang="ja-JP" sz="900" spc="-1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lang="ja-JP" altLang="en-US" sz="900" spc="-1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記号・番号</a:t>
                </a:r>
                <a:endPara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  <a:p>
                <a:pPr algn="ctr">
                  <a:lnSpc>
                    <a:spcPct val="100000"/>
                  </a:lnSpc>
                  <a:spcBef>
                    <a:spcPts val="240"/>
                  </a:spcBef>
                </a:pPr>
                <a:r>
                  <a:rPr lang="ja-JP" altLang="en-US" sz="700" spc="35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（左</a:t>
                </a:r>
                <a:r>
                  <a:rPr lang="ja-JP" altLang="en-US" sz="700" spc="35" dirty="0" err="1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づめ</a:t>
                </a:r>
                <a:r>
                  <a:rPr lang="ja-JP" altLang="en-US" sz="700" spc="35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）</a:t>
                </a:r>
                <a:endPara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sp>
            <p:nvSpPr>
              <p:cNvPr id="129" name="object 5">
                <a:extLst>
                  <a:ext uri="{FF2B5EF4-FFF2-40B4-BE49-F238E27FC236}">
                    <a16:creationId xmlns:a16="http://schemas.microsoft.com/office/drawing/2014/main" id="{1F8CDFCF-8288-4D29-B97F-10E3B8C8182A}"/>
                  </a:ext>
                </a:extLst>
              </p:cNvPr>
              <p:cNvSpPr/>
              <p:nvPr/>
            </p:nvSpPr>
            <p:spPr>
              <a:xfrm>
                <a:off x="1331976" y="1619986"/>
                <a:ext cx="1227074" cy="212891"/>
              </a:xfrm>
              <a:custGeom>
                <a:avLst/>
                <a:gdLst/>
                <a:ahLst/>
                <a:cxnLst/>
                <a:rect l="l" t="t" r="r" b="b"/>
                <a:pathLst>
                  <a:path w="6912609" h="216535">
                    <a:moveTo>
                      <a:pt x="6875995" y="0"/>
                    </a:moveTo>
                    <a:lnTo>
                      <a:pt x="35991" y="0"/>
                    </a:lnTo>
                    <a:lnTo>
                      <a:pt x="22015" y="2841"/>
                    </a:lnTo>
                    <a:lnTo>
                      <a:pt x="10571" y="10577"/>
                    </a:lnTo>
                    <a:lnTo>
                      <a:pt x="2839" y="22025"/>
                    </a:lnTo>
                    <a:lnTo>
                      <a:pt x="0" y="36004"/>
                    </a:lnTo>
                    <a:lnTo>
                      <a:pt x="0" y="216001"/>
                    </a:lnTo>
                    <a:lnTo>
                      <a:pt x="6912000" y="216001"/>
                    </a:lnTo>
                    <a:lnTo>
                      <a:pt x="6912000" y="36004"/>
                    </a:lnTo>
                    <a:lnTo>
                      <a:pt x="6909160" y="22025"/>
                    </a:lnTo>
                    <a:lnTo>
                      <a:pt x="6901427" y="10577"/>
                    </a:lnTo>
                    <a:lnTo>
                      <a:pt x="6889979" y="2841"/>
                    </a:lnTo>
                    <a:lnTo>
                      <a:pt x="6875995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180000" tIns="0" rIns="0" bIns="0" rtlCol="0" anchor="ctr" anchorCtr="0"/>
              <a:lstStyle/>
              <a:p>
                <a:r>
                  <a:rPr lang="ja-JP" altLang="en-US" sz="9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記号</a:t>
                </a:r>
                <a:endPara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</p:txBody>
          </p:sp>
          <p:sp>
            <p:nvSpPr>
              <p:cNvPr id="131" name="object 17">
                <a:extLst>
                  <a:ext uri="{FF2B5EF4-FFF2-40B4-BE49-F238E27FC236}">
                    <a16:creationId xmlns:a16="http://schemas.microsoft.com/office/drawing/2014/main" id="{D8B5B573-5999-463A-9BDE-953312C4C19C}"/>
                  </a:ext>
                </a:extLst>
              </p:cNvPr>
              <p:cNvSpPr/>
              <p:nvPr/>
            </p:nvSpPr>
            <p:spPr>
              <a:xfrm>
                <a:off x="323989" y="1619999"/>
                <a:ext cx="231778" cy="2103486"/>
              </a:xfrm>
              <a:custGeom>
                <a:avLst/>
                <a:gdLst/>
                <a:ahLst/>
                <a:cxnLst/>
                <a:rect l="l" t="t" r="r" b="b"/>
                <a:pathLst>
                  <a:path w="216534" h="2088514">
                    <a:moveTo>
                      <a:pt x="216001" y="0"/>
                    </a:moveTo>
                    <a:lnTo>
                      <a:pt x="36004" y="0"/>
                    </a:lnTo>
                    <a:lnTo>
                      <a:pt x="22025" y="2839"/>
                    </a:lnTo>
                    <a:lnTo>
                      <a:pt x="10577" y="10571"/>
                    </a:lnTo>
                    <a:lnTo>
                      <a:pt x="2841" y="22015"/>
                    </a:lnTo>
                    <a:lnTo>
                      <a:pt x="0" y="35991"/>
                    </a:lnTo>
                    <a:lnTo>
                      <a:pt x="0" y="2052002"/>
                    </a:lnTo>
                    <a:lnTo>
                      <a:pt x="2841" y="2065979"/>
                    </a:lnTo>
                    <a:lnTo>
                      <a:pt x="10577" y="2077423"/>
                    </a:lnTo>
                    <a:lnTo>
                      <a:pt x="22025" y="2085154"/>
                    </a:lnTo>
                    <a:lnTo>
                      <a:pt x="36004" y="2087994"/>
                    </a:lnTo>
                    <a:lnTo>
                      <a:pt x="216001" y="2087994"/>
                    </a:lnTo>
                    <a:lnTo>
                      <a:pt x="216001" y="0"/>
                    </a:lnTo>
                    <a:close/>
                  </a:path>
                </a:pathLst>
              </a:custGeom>
              <a:solidFill>
                <a:srgbClr val="6D6E71"/>
              </a:solidFill>
            </p:spPr>
            <p:txBody>
              <a:bodyPr vert="eaVert" wrap="square" lIns="0" tIns="72000" rIns="0" bIns="0" rtlCol="0" anchor="ctr" anchorCtr="0"/>
              <a:lstStyle/>
              <a:p>
                <a:r>
                  <a:rPr lang="ja-JP" altLang="en-US" sz="1000" b="1" dirty="0">
                    <a:solidFill>
                      <a:schemeClr val="bg1"/>
                    </a:solidFill>
                  </a:rPr>
                  <a:t>被保険者（申請者）情報</a:t>
                </a:r>
              </a:p>
            </p:txBody>
          </p:sp>
          <p:sp>
            <p:nvSpPr>
              <p:cNvPr id="132" name="object 22">
                <a:extLst>
                  <a:ext uri="{FF2B5EF4-FFF2-40B4-BE49-F238E27FC236}">
                    <a16:creationId xmlns:a16="http://schemas.microsoft.com/office/drawing/2014/main" id="{3A5BD11F-E7D9-4C29-89B8-0DEC54D8B1A5}"/>
                  </a:ext>
                </a:extLst>
              </p:cNvPr>
              <p:cNvSpPr/>
              <p:nvPr/>
            </p:nvSpPr>
            <p:spPr>
              <a:xfrm>
                <a:off x="539991" y="2375992"/>
                <a:ext cx="669607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696075">
                    <a:moveTo>
                      <a:pt x="0" y="0"/>
                    </a:moveTo>
                    <a:lnTo>
                      <a:pt x="6695998" y="0"/>
                    </a:lnTo>
                  </a:path>
                </a:pathLst>
              </a:custGeom>
              <a:ln w="16205">
                <a:solidFill>
                  <a:srgbClr val="231F20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33" name="object 23">
                <a:extLst>
                  <a:ext uri="{FF2B5EF4-FFF2-40B4-BE49-F238E27FC236}">
                    <a16:creationId xmlns:a16="http://schemas.microsoft.com/office/drawing/2014/main" id="{90E8FA8E-5213-4CFF-8D4B-CF32401D9066}"/>
                  </a:ext>
                </a:extLst>
              </p:cNvPr>
              <p:cNvSpPr/>
              <p:nvPr/>
            </p:nvSpPr>
            <p:spPr>
              <a:xfrm>
                <a:off x="539991" y="2987992"/>
                <a:ext cx="6696075" cy="0"/>
              </a:xfrm>
              <a:custGeom>
                <a:avLst/>
                <a:gdLst/>
                <a:ahLst/>
                <a:cxnLst/>
                <a:rect l="l" t="t" r="r" b="b"/>
                <a:pathLst>
                  <a:path w="6696075">
                    <a:moveTo>
                      <a:pt x="0" y="0"/>
                    </a:moveTo>
                    <a:lnTo>
                      <a:pt x="6695998" y="0"/>
                    </a:lnTo>
                  </a:path>
                </a:pathLst>
              </a:custGeom>
              <a:ln w="16205">
                <a:solidFill>
                  <a:srgbClr val="231F20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34" name="object 25">
                <a:extLst>
                  <a:ext uri="{FF2B5EF4-FFF2-40B4-BE49-F238E27FC236}">
                    <a16:creationId xmlns:a16="http://schemas.microsoft.com/office/drawing/2014/main" id="{232CE4F0-570C-43B5-87AC-7CB528C31811}"/>
                  </a:ext>
                </a:extLst>
              </p:cNvPr>
              <p:cNvSpPr/>
              <p:nvPr/>
            </p:nvSpPr>
            <p:spPr>
              <a:xfrm flipV="1">
                <a:off x="1399551" y="2510269"/>
                <a:ext cx="2974430" cy="54351"/>
              </a:xfrm>
              <a:custGeom>
                <a:avLst/>
                <a:gdLst/>
                <a:ahLst/>
                <a:cxnLst/>
                <a:rect l="l" t="t" r="r" b="b"/>
                <a:pathLst>
                  <a:path w="3221990">
                    <a:moveTo>
                      <a:pt x="0" y="0"/>
                    </a:moveTo>
                    <a:lnTo>
                      <a:pt x="3221964" y="0"/>
                    </a:lnTo>
                  </a:path>
                </a:pathLst>
              </a:custGeom>
              <a:ln w="5397">
                <a:solidFill>
                  <a:srgbClr val="231F20"/>
                </a:solidFill>
                <a:prstDash val="dash"/>
              </a:ln>
            </p:spPr>
            <p:txBody>
              <a:bodyPr wrap="square" lIns="0" tIns="0" rIns="0" bIns="0" rtlCol="0"/>
              <a:lstStyle/>
              <a:p>
                <a:endParaRPr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35" name="object 66">
                <a:extLst>
                  <a:ext uri="{FF2B5EF4-FFF2-40B4-BE49-F238E27FC236}">
                    <a16:creationId xmlns:a16="http://schemas.microsoft.com/office/drawing/2014/main" id="{73D4C250-73EA-4203-A1EC-595239A4DE48}"/>
                  </a:ext>
                </a:extLst>
              </p:cNvPr>
              <p:cNvSpPr txBox="1"/>
              <p:nvPr/>
            </p:nvSpPr>
            <p:spPr>
              <a:xfrm>
                <a:off x="1349729" y="2428443"/>
                <a:ext cx="666318" cy="107722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</a:pPr>
                <a:r>
                  <a:rPr sz="700" spc="-5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（</a:t>
                </a:r>
                <a:r>
                  <a:rPr sz="700" spc="12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フ</a:t>
                </a:r>
                <a:r>
                  <a:rPr sz="700" spc="65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リ</a:t>
                </a:r>
                <a:r>
                  <a:rPr sz="700" spc="215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ガ</a:t>
                </a:r>
                <a:r>
                  <a:rPr sz="700" spc="1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ナ</a:t>
                </a:r>
                <a:r>
                  <a:rPr sz="7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）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sp>
            <p:nvSpPr>
              <p:cNvPr id="136" name="object 131">
                <a:extLst>
                  <a:ext uri="{FF2B5EF4-FFF2-40B4-BE49-F238E27FC236}">
                    <a16:creationId xmlns:a16="http://schemas.microsoft.com/office/drawing/2014/main" id="{BFA6EAEF-9627-46F8-BF4B-1061433E44B8}"/>
                  </a:ext>
                </a:extLst>
              </p:cNvPr>
              <p:cNvSpPr txBox="1"/>
              <p:nvPr/>
            </p:nvSpPr>
            <p:spPr>
              <a:xfrm>
                <a:off x="1399551" y="3460254"/>
                <a:ext cx="2134269" cy="123111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/>
                <a:r>
                  <a:rPr lang="en-US" altLang="ja-JP" sz="800" dirty="0">
                    <a:solidFill>
                      <a:srgbClr val="231F20"/>
                    </a:solidFill>
                    <a:latin typeface="Meiryo UI"/>
                    <a:cs typeface="Meiryo UI"/>
                  </a:rPr>
                  <a:t>TEL</a:t>
                </a:r>
                <a:r>
                  <a:rPr lang="ja-JP" altLang="en-US" sz="800" dirty="0">
                    <a:solidFill>
                      <a:srgbClr val="231F20"/>
                    </a:solidFill>
                    <a:latin typeface="Meiryo UI"/>
                    <a:cs typeface="Meiryo UI"/>
                  </a:rPr>
                  <a:t>　　　　　　</a:t>
                </a:r>
                <a:r>
                  <a:rPr sz="8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（</a:t>
                </a:r>
                <a:r>
                  <a:rPr lang="ja-JP" altLang="en-US" sz="8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　　　　　）</a:t>
                </a:r>
                <a:endParaRPr sz="8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sp>
            <p:nvSpPr>
              <p:cNvPr id="138" name="object 133">
                <a:extLst>
                  <a:ext uri="{FF2B5EF4-FFF2-40B4-BE49-F238E27FC236}">
                    <a16:creationId xmlns:a16="http://schemas.microsoft.com/office/drawing/2014/main" id="{02061095-D826-458C-8C03-C97FC3E5DBE6}"/>
                  </a:ext>
                </a:extLst>
              </p:cNvPr>
              <p:cNvSpPr txBox="1"/>
              <p:nvPr/>
            </p:nvSpPr>
            <p:spPr>
              <a:xfrm>
                <a:off x="1363983" y="3015062"/>
                <a:ext cx="2134269" cy="123111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/>
                <a:r>
                  <a:rPr sz="800" spc="-75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（</a:t>
                </a:r>
                <a:r>
                  <a:rPr sz="8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〒</a:t>
                </a:r>
                <a:r>
                  <a:rPr lang="ja-JP" altLang="en-US" sz="8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　　　　　　－　　　　　　　　　　）</a:t>
                </a:r>
                <a:endParaRPr lang="ja-JP" altLang="en-US" sz="8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sp>
            <p:nvSpPr>
              <p:cNvPr id="139" name="object 141">
                <a:extLst>
                  <a:ext uri="{FF2B5EF4-FFF2-40B4-BE49-F238E27FC236}">
                    <a16:creationId xmlns:a16="http://schemas.microsoft.com/office/drawing/2014/main" id="{B1B4FB16-3B61-4328-AC6F-A0E6ED048223}"/>
                  </a:ext>
                </a:extLst>
              </p:cNvPr>
              <p:cNvSpPr/>
              <p:nvPr/>
            </p:nvSpPr>
            <p:spPr>
              <a:xfrm>
                <a:off x="1349730" y="3373132"/>
                <a:ext cx="2232686" cy="337427"/>
              </a:xfrm>
              <a:custGeom>
                <a:avLst/>
                <a:gdLst/>
                <a:ahLst/>
                <a:cxnLst/>
                <a:rect l="l" t="t" r="r" b="b"/>
                <a:pathLst>
                  <a:path w="2250440" h="362585">
                    <a:moveTo>
                      <a:pt x="0" y="0"/>
                    </a:moveTo>
                    <a:lnTo>
                      <a:pt x="2250008" y="0"/>
                    </a:lnTo>
                    <a:lnTo>
                      <a:pt x="2250008" y="362534"/>
                    </a:lnTo>
                  </a:path>
                </a:pathLst>
              </a:custGeom>
              <a:ln w="5397">
                <a:solidFill>
                  <a:srgbClr val="231F20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40" name="object 142">
                <a:extLst>
                  <a:ext uri="{FF2B5EF4-FFF2-40B4-BE49-F238E27FC236}">
                    <a16:creationId xmlns:a16="http://schemas.microsoft.com/office/drawing/2014/main" id="{A1205510-0471-4501-A866-C9A366345ACE}"/>
                  </a:ext>
                </a:extLst>
              </p:cNvPr>
              <p:cNvSpPr/>
              <p:nvPr/>
            </p:nvSpPr>
            <p:spPr>
              <a:xfrm>
                <a:off x="4373981" y="3046742"/>
                <a:ext cx="126364" cy="126364"/>
              </a:xfrm>
              <a:custGeom>
                <a:avLst/>
                <a:gdLst/>
                <a:ahLst/>
                <a:cxnLst/>
                <a:rect l="l" t="t" r="r" b="b"/>
                <a:pathLst>
                  <a:path w="126364" h="126364">
                    <a:moveTo>
                      <a:pt x="126009" y="63004"/>
                    </a:moveTo>
                    <a:lnTo>
                      <a:pt x="121058" y="87522"/>
                    </a:lnTo>
                    <a:lnTo>
                      <a:pt x="107556" y="107545"/>
                    </a:lnTo>
                    <a:lnTo>
                      <a:pt x="87529" y="121045"/>
                    </a:lnTo>
                    <a:lnTo>
                      <a:pt x="63004" y="125996"/>
                    </a:lnTo>
                    <a:lnTo>
                      <a:pt x="38479" y="121045"/>
                    </a:lnTo>
                    <a:lnTo>
                      <a:pt x="18453" y="107545"/>
                    </a:lnTo>
                    <a:lnTo>
                      <a:pt x="4951" y="87522"/>
                    </a:lnTo>
                    <a:lnTo>
                      <a:pt x="0" y="63004"/>
                    </a:lnTo>
                    <a:lnTo>
                      <a:pt x="4951" y="38479"/>
                    </a:lnTo>
                    <a:lnTo>
                      <a:pt x="18453" y="18453"/>
                    </a:lnTo>
                    <a:lnTo>
                      <a:pt x="38479" y="4951"/>
                    </a:lnTo>
                    <a:lnTo>
                      <a:pt x="63004" y="0"/>
                    </a:lnTo>
                    <a:lnTo>
                      <a:pt x="87529" y="4951"/>
                    </a:lnTo>
                    <a:lnTo>
                      <a:pt x="107556" y="18453"/>
                    </a:lnTo>
                    <a:lnTo>
                      <a:pt x="121058" y="38479"/>
                    </a:lnTo>
                    <a:lnTo>
                      <a:pt x="126009" y="63004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都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41" name="object 143">
                <a:extLst>
                  <a:ext uri="{FF2B5EF4-FFF2-40B4-BE49-F238E27FC236}">
                    <a16:creationId xmlns:a16="http://schemas.microsoft.com/office/drawing/2014/main" id="{2CD7254A-DC12-4322-BC19-E550544B3D32}"/>
                  </a:ext>
                </a:extLst>
              </p:cNvPr>
              <p:cNvSpPr/>
              <p:nvPr/>
            </p:nvSpPr>
            <p:spPr>
              <a:xfrm>
                <a:off x="4535982" y="3046742"/>
                <a:ext cx="126364" cy="126364"/>
              </a:xfrm>
              <a:custGeom>
                <a:avLst/>
                <a:gdLst/>
                <a:ahLst/>
                <a:cxnLst/>
                <a:rect l="l" t="t" r="r" b="b"/>
                <a:pathLst>
                  <a:path w="126364" h="126364">
                    <a:moveTo>
                      <a:pt x="126009" y="63004"/>
                    </a:moveTo>
                    <a:lnTo>
                      <a:pt x="121058" y="87522"/>
                    </a:lnTo>
                    <a:lnTo>
                      <a:pt x="107556" y="107545"/>
                    </a:lnTo>
                    <a:lnTo>
                      <a:pt x="87529" y="121045"/>
                    </a:lnTo>
                    <a:lnTo>
                      <a:pt x="63004" y="125996"/>
                    </a:lnTo>
                    <a:lnTo>
                      <a:pt x="38479" y="121045"/>
                    </a:lnTo>
                    <a:lnTo>
                      <a:pt x="18453" y="107545"/>
                    </a:lnTo>
                    <a:lnTo>
                      <a:pt x="4951" y="87522"/>
                    </a:lnTo>
                    <a:lnTo>
                      <a:pt x="0" y="63004"/>
                    </a:lnTo>
                    <a:lnTo>
                      <a:pt x="4951" y="38479"/>
                    </a:lnTo>
                    <a:lnTo>
                      <a:pt x="18453" y="18453"/>
                    </a:lnTo>
                    <a:lnTo>
                      <a:pt x="38479" y="4951"/>
                    </a:lnTo>
                    <a:lnTo>
                      <a:pt x="63004" y="0"/>
                    </a:lnTo>
                    <a:lnTo>
                      <a:pt x="87529" y="4951"/>
                    </a:lnTo>
                    <a:lnTo>
                      <a:pt x="107556" y="18453"/>
                    </a:lnTo>
                    <a:lnTo>
                      <a:pt x="121058" y="38479"/>
                    </a:lnTo>
                    <a:lnTo>
                      <a:pt x="126009" y="63004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道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42" name="object 144">
                <a:extLst>
                  <a:ext uri="{FF2B5EF4-FFF2-40B4-BE49-F238E27FC236}">
                    <a16:creationId xmlns:a16="http://schemas.microsoft.com/office/drawing/2014/main" id="{E5877AB0-A3ED-42CB-8844-21FD7C00D007}"/>
                  </a:ext>
                </a:extLst>
              </p:cNvPr>
              <p:cNvSpPr/>
              <p:nvPr/>
            </p:nvSpPr>
            <p:spPr>
              <a:xfrm>
                <a:off x="4373981" y="3208743"/>
                <a:ext cx="126364" cy="126364"/>
              </a:xfrm>
              <a:custGeom>
                <a:avLst/>
                <a:gdLst/>
                <a:ahLst/>
                <a:cxnLst/>
                <a:rect l="l" t="t" r="r" b="b"/>
                <a:pathLst>
                  <a:path w="126364" h="126364">
                    <a:moveTo>
                      <a:pt x="126009" y="63004"/>
                    </a:moveTo>
                    <a:lnTo>
                      <a:pt x="121058" y="87522"/>
                    </a:lnTo>
                    <a:lnTo>
                      <a:pt x="107556" y="107545"/>
                    </a:lnTo>
                    <a:lnTo>
                      <a:pt x="87529" y="121045"/>
                    </a:lnTo>
                    <a:lnTo>
                      <a:pt x="63004" y="125996"/>
                    </a:lnTo>
                    <a:lnTo>
                      <a:pt x="38479" y="121045"/>
                    </a:lnTo>
                    <a:lnTo>
                      <a:pt x="18453" y="107545"/>
                    </a:lnTo>
                    <a:lnTo>
                      <a:pt x="4951" y="87522"/>
                    </a:lnTo>
                    <a:lnTo>
                      <a:pt x="0" y="63004"/>
                    </a:lnTo>
                    <a:lnTo>
                      <a:pt x="4951" y="38479"/>
                    </a:lnTo>
                    <a:lnTo>
                      <a:pt x="18453" y="18453"/>
                    </a:lnTo>
                    <a:lnTo>
                      <a:pt x="38479" y="4951"/>
                    </a:lnTo>
                    <a:lnTo>
                      <a:pt x="63004" y="0"/>
                    </a:lnTo>
                    <a:lnTo>
                      <a:pt x="87529" y="4951"/>
                    </a:lnTo>
                    <a:lnTo>
                      <a:pt x="107556" y="18453"/>
                    </a:lnTo>
                    <a:lnTo>
                      <a:pt x="121058" y="38479"/>
                    </a:lnTo>
                    <a:lnTo>
                      <a:pt x="126009" y="63004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府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43" name="object 145">
                <a:extLst>
                  <a:ext uri="{FF2B5EF4-FFF2-40B4-BE49-F238E27FC236}">
                    <a16:creationId xmlns:a16="http://schemas.microsoft.com/office/drawing/2014/main" id="{1538534C-3583-4315-9DCC-71E59D42459C}"/>
                  </a:ext>
                </a:extLst>
              </p:cNvPr>
              <p:cNvSpPr/>
              <p:nvPr/>
            </p:nvSpPr>
            <p:spPr>
              <a:xfrm>
                <a:off x="4535982" y="3208743"/>
                <a:ext cx="126364" cy="126364"/>
              </a:xfrm>
              <a:custGeom>
                <a:avLst/>
                <a:gdLst/>
                <a:ahLst/>
                <a:cxnLst/>
                <a:rect l="l" t="t" r="r" b="b"/>
                <a:pathLst>
                  <a:path w="126364" h="126364">
                    <a:moveTo>
                      <a:pt x="126009" y="63004"/>
                    </a:moveTo>
                    <a:lnTo>
                      <a:pt x="121058" y="87522"/>
                    </a:lnTo>
                    <a:lnTo>
                      <a:pt x="107556" y="107545"/>
                    </a:lnTo>
                    <a:lnTo>
                      <a:pt x="87529" y="121045"/>
                    </a:lnTo>
                    <a:lnTo>
                      <a:pt x="63004" y="125996"/>
                    </a:lnTo>
                    <a:lnTo>
                      <a:pt x="38479" y="121045"/>
                    </a:lnTo>
                    <a:lnTo>
                      <a:pt x="18453" y="107545"/>
                    </a:lnTo>
                    <a:lnTo>
                      <a:pt x="4951" y="87522"/>
                    </a:lnTo>
                    <a:lnTo>
                      <a:pt x="0" y="63004"/>
                    </a:lnTo>
                    <a:lnTo>
                      <a:pt x="4951" y="38479"/>
                    </a:lnTo>
                    <a:lnTo>
                      <a:pt x="18453" y="18453"/>
                    </a:lnTo>
                    <a:lnTo>
                      <a:pt x="38479" y="4951"/>
                    </a:lnTo>
                    <a:lnTo>
                      <a:pt x="63004" y="0"/>
                    </a:lnTo>
                    <a:lnTo>
                      <a:pt x="87529" y="4951"/>
                    </a:lnTo>
                    <a:lnTo>
                      <a:pt x="107556" y="18453"/>
                    </a:lnTo>
                    <a:lnTo>
                      <a:pt x="121058" y="38479"/>
                    </a:lnTo>
                    <a:lnTo>
                      <a:pt x="126009" y="63004"/>
                    </a:lnTo>
                    <a:close/>
                  </a:path>
                </a:pathLst>
              </a:custGeom>
              <a:ln w="5397">
                <a:solidFill>
                  <a:srgbClr val="A7A9AC"/>
                </a:solidFill>
                <a:prstDash val="dash"/>
              </a:ln>
            </p:spPr>
            <p:txBody>
              <a:bodyPr wrap="square" lIns="0" tIns="0" rIns="0" bIns="0" rtlCol="0" anchor="ctr" anchorCtr="1"/>
              <a:lstStyle/>
              <a:p>
                <a:r>
                  <a:rPr lang="ja-JP" altLang="en-US" sz="7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県</a:t>
                </a:r>
                <a:endParaRPr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pic>
            <p:nvPicPr>
              <p:cNvPr id="144" name="Picture 5">
                <a:extLst>
                  <a:ext uri="{FF2B5EF4-FFF2-40B4-BE49-F238E27FC236}">
                    <a16:creationId xmlns:a16="http://schemas.microsoft.com/office/drawing/2014/main" id="{E4659D18-5726-4BFB-AB2F-C8C7DEC7C96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59108" y="1935549"/>
                <a:ext cx="905268" cy="3227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5" name="Picture 7">
                <a:extLst>
                  <a:ext uri="{FF2B5EF4-FFF2-40B4-BE49-F238E27FC236}">
                    <a16:creationId xmlns:a16="http://schemas.microsoft.com/office/drawing/2014/main" id="{4D8A3089-E3AC-48DF-96E7-E7DDF18E937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29227" y="2570985"/>
                <a:ext cx="1314607" cy="3148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6" name="Picture 8">
                <a:extLst>
                  <a:ext uri="{FF2B5EF4-FFF2-40B4-BE49-F238E27FC236}">
                    <a16:creationId xmlns:a16="http://schemas.microsoft.com/office/drawing/2014/main" id="{53328836-643A-4886-B240-9AE54E9763D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86714" y="1947663"/>
                <a:ext cx="1542893" cy="307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7" name="object 5">
                <a:extLst>
                  <a:ext uri="{FF2B5EF4-FFF2-40B4-BE49-F238E27FC236}">
                    <a16:creationId xmlns:a16="http://schemas.microsoft.com/office/drawing/2014/main" id="{D41F3E1A-ECA1-4ADF-BA21-221D9E626825}"/>
                  </a:ext>
                </a:extLst>
              </p:cNvPr>
              <p:cNvSpPr/>
              <p:nvPr/>
            </p:nvSpPr>
            <p:spPr>
              <a:xfrm>
                <a:off x="2546367" y="1630646"/>
                <a:ext cx="1953506" cy="204324"/>
              </a:xfrm>
              <a:custGeom>
                <a:avLst/>
                <a:gdLst/>
                <a:ahLst/>
                <a:cxnLst/>
                <a:rect l="l" t="t" r="r" b="b"/>
                <a:pathLst>
                  <a:path w="6912609" h="216535">
                    <a:moveTo>
                      <a:pt x="6875995" y="0"/>
                    </a:moveTo>
                    <a:lnTo>
                      <a:pt x="35991" y="0"/>
                    </a:lnTo>
                    <a:lnTo>
                      <a:pt x="22015" y="2841"/>
                    </a:lnTo>
                    <a:lnTo>
                      <a:pt x="10571" y="10577"/>
                    </a:lnTo>
                    <a:lnTo>
                      <a:pt x="2839" y="22025"/>
                    </a:lnTo>
                    <a:lnTo>
                      <a:pt x="0" y="36004"/>
                    </a:lnTo>
                    <a:lnTo>
                      <a:pt x="0" y="216001"/>
                    </a:lnTo>
                    <a:lnTo>
                      <a:pt x="6912000" y="216001"/>
                    </a:lnTo>
                    <a:lnTo>
                      <a:pt x="6912000" y="36004"/>
                    </a:lnTo>
                    <a:lnTo>
                      <a:pt x="6909160" y="22025"/>
                    </a:lnTo>
                    <a:lnTo>
                      <a:pt x="6901427" y="10577"/>
                    </a:lnTo>
                    <a:lnTo>
                      <a:pt x="6889979" y="2841"/>
                    </a:lnTo>
                    <a:lnTo>
                      <a:pt x="6875995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</p:spPr>
            <p:txBody>
              <a:bodyPr wrap="square" lIns="180000" tIns="0" rIns="0" bIns="0" rtlCol="0" anchor="ctr" anchorCtr="0"/>
              <a:lstStyle/>
              <a:p>
                <a:pPr marL="12700">
                  <a:lnSpc>
                    <a:spcPct val="100000"/>
                  </a:lnSpc>
                </a:pPr>
                <a:r>
                  <a:rPr lang="ja-JP" altLang="en-US" sz="9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PMingLiU"/>
                  </a:rPr>
                  <a:t>番号</a:t>
                </a:r>
                <a:endPara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endParaRPr>
              </a:p>
            </p:txBody>
          </p:sp>
          <p:sp>
            <p:nvSpPr>
              <p:cNvPr id="148" name="object 5">
                <a:extLst>
                  <a:ext uri="{FF2B5EF4-FFF2-40B4-BE49-F238E27FC236}">
                    <a16:creationId xmlns:a16="http://schemas.microsoft.com/office/drawing/2014/main" id="{B8D410FC-1978-4F12-854E-8DF123D3E418}"/>
                  </a:ext>
                </a:extLst>
              </p:cNvPr>
              <p:cNvSpPr/>
              <p:nvPr/>
            </p:nvSpPr>
            <p:spPr>
              <a:xfrm>
                <a:off x="5998174" y="2428694"/>
                <a:ext cx="1215180" cy="210430"/>
              </a:xfrm>
              <a:custGeom>
                <a:avLst/>
                <a:gdLst/>
                <a:ahLst/>
                <a:cxnLst/>
                <a:rect l="l" t="t" r="r" b="b"/>
                <a:pathLst>
                  <a:path w="6912609" h="216535">
                    <a:moveTo>
                      <a:pt x="6875995" y="0"/>
                    </a:moveTo>
                    <a:lnTo>
                      <a:pt x="35991" y="0"/>
                    </a:lnTo>
                    <a:lnTo>
                      <a:pt x="22015" y="2841"/>
                    </a:lnTo>
                    <a:lnTo>
                      <a:pt x="10571" y="10577"/>
                    </a:lnTo>
                    <a:lnTo>
                      <a:pt x="2839" y="22025"/>
                    </a:lnTo>
                    <a:lnTo>
                      <a:pt x="0" y="36004"/>
                    </a:lnTo>
                    <a:lnTo>
                      <a:pt x="0" y="216001"/>
                    </a:lnTo>
                    <a:lnTo>
                      <a:pt x="6912000" y="216001"/>
                    </a:lnTo>
                    <a:lnTo>
                      <a:pt x="6912000" y="36004"/>
                    </a:lnTo>
                    <a:lnTo>
                      <a:pt x="6909160" y="22025"/>
                    </a:lnTo>
                    <a:lnTo>
                      <a:pt x="6901427" y="10577"/>
                    </a:lnTo>
                    <a:lnTo>
                      <a:pt x="6889979" y="2841"/>
                    </a:lnTo>
                    <a:lnTo>
                      <a:pt x="6875995" y="0"/>
                    </a:lnTo>
                    <a:close/>
                  </a:path>
                </a:pathLst>
              </a:custGeom>
              <a:noFill/>
            </p:spPr>
            <p:txBody>
              <a:bodyPr wrap="square" lIns="72000" tIns="0" rIns="0" bIns="0" rtlCol="0" anchor="ctr" anchorCtr="0"/>
              <a:lstStyle/>
              <a:p>
                <a:pPr marL="12700"/>
                <a:r>
                  <a:rPr lang="ja-JP" altLang="en-US" sz="800" dirty="0">
                    <a:solidFill>
                      <a:srgbClr val="231F20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Meiryo UI"/>
                  </a:rPr>
                  <a:t>年　　　月　　　 日</a:t>
                </a:r>
                <a:endParaRPr lang="ja-JP" altLang="en-US" sz="8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endParaRPr>
              </a:p>
            </p:txBody>
          </p:sp>
          <p:sp>
            <p:nvSpPr>
              <p:cNvPr id="149" name="object 18">
                <a:extLst>
                  <a:ext uri="{FF2B5EF4-FFF2-40B4-BE49-F238E27FC236}">
                    <a16:creationId xmlns:a16="http://schemas.microsoft.com/office/drawing/2014/main" id="{30A19F14-8CCD-47C8-AB65-0F85901C4834}"/>
                  </a:ext>
                </a:extLst>
              </p:cNvPr>
              <p:cNvSpPr/>
              <p:nvPr/>
            </p:nvSpPr>
            <p:spPr>
              <a:xfrm>
                <a:off x="323989" y="1619986"/>
                <a:ext cx="6912609" cy="2101004"/>
              </a:xfrm>
              <a:custGeom>
                <a:avLst/>
                <a:gdLst/>
                <a:ahLst/>
                <a:cxnLst/>
                <a:rect l="l" t="t" r="r" b="b"/>
                <a:pathLst>
                  <a:path w="6912609" h="2088514">
                    <a:moveTo>
                      <a:pt x="6912000" y="2052002"/>
                    </a:moveTo>
                    <a:lnTo>
                      <a:pt x="6909160" y="2065979"/>
                    </a:lnTo>
                    <a:lnTo>
                      <a:pt x="6901427" y="2077423"/>
                    </a:lnTo>
                    <a:lnTo>
                      <a:pt x="6889979" y="2085154"/>
                    </a:lnTo>
                    <a:lnTo>
                      <a:pt x="6875995" y="2087994"/>
                    </a:lnTo>
                    <a:lnTo>
                      <a:pt x="36004" y="2087994"/>
                    </a:lnTo>
                    <a:lnTo>
                      <a:pt x="22020" y="2085154"/>
                    </a:lnTo>
                    <a:lnTo>
                      <a:pt x="10572" y="2077423"/>
                    </a:lnTo>
                    <a:lnTo>
                      <a:pt x="2839" y="2065979"/>
                    </a:lnTo>
                    <a:lnTo>
                      <a:pt x="0" y="2052002"/>
                    </a:lnTo>
                    <a:lnTo>
                      <a:pt x="0" y="36004"/>
                    </a:lnTo>
                    <a:lnTo>
                      <a:pt x="2839" y="22025"/>
                    </a:lnTo>
                    <a:lnTo>
                      <a:pt x="10572" y="10577"/>
                    </a:lnTo>
                    <a:lnTo>
                      <a:pt x="22020" y="2841"/>
                    </a:lnTo>
                    <a:lnTo>
                      <a:pt x="36004" y="0"/>
                    </a:lnTo>
                    <a:lnTo>
                      <a:pt x="6875995" y="0"/>
                    </a:lnTo>
                    <a:lnTo>
                      <a:pt x="6889979" y="2841"/>
                    </a:lnTo>
                    <a:lnTo>
                      <a:pt x="6901427" y="10577"/>
                    </a:lnTo>
                    <a:lnTo>
                      <a:pt x="6909160" y="22025"/>
                    </a:lnTo>
                    <a:lnTo>
                      <a:pt x="6912000" y="36004"/>
                    </a:lnTo>
                    <a:lnTo>
                      <a:pt x="6912000" y="2052002"/>
                    </a:lnTo>
                    <a:close/>
                  </a:path>
                </a:pathLst>
              </a:custGeom>
              <a:ln w="28803">
                <a:solidFill>
                  <a:srgbClr val="231F20"/>
                </a:solidFill>
              </a:ln>
            </p:spPr>
            <p:txBody>
              <a:bodyPr wrap="square" lIns="0" tIns="0" rIns="0" bIns="0" rtlCol="0"/>
              <a:lstStyle/>
              <a:p>
                <a:endParaRPr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50" name="object 27">
                <a:extLst>
                  <a:ext uri="{FF2B5EF4-FFF2-40B4-BE49-F238E27FC236}">
                    <a16:creationId xmlns:a16="http://schemas.microsoft.com/office/drawing/2014/main" id="{FC167790-EAEB-49FE-900B-622D1CACD820}"/>
                  </a:ext>
                </a:extLst>
              </p:cNvPr>
              <p:cNvSpPr/>
              <p:nvPr/>
            </p:nvSpPr>
            <p:spPr>
              <a:xfrm>
                <a:off x="4492090" y="1609710"/>
                <a:ext cx="0" cy="1368000"/>
              </a:xfrm>
              <a:custGeom>
                <a:avLst/>
                <a:gdLst/>
                <a:ahLst/>
                <a:cxnLst/>
                <a:rect l="l" t="t" r="r" b="b"/>
                <a:pathLst>
                  <a:path h="756285">
                    <a:moveTo>
                      <a:pt x="0" y="0"/>
                    </a:moveTo>
                    <a:lnTo>
                      <a:pt x="0" y="756005"/>
                    </a:lnTo>
                  </a:path>
                </a:pathLst>
              </a:custGeom>
              <a:ln w="16205">
                <a:solidFill>
                  <a:srgbClr val="231F20"/>
                </a:solidFill>
              </a:ln>
            </p:spPr>
            <p:txBody>
              <a:bodyPr wrap="square" lIns="0" tIns="0" rIns="0" bIns="0" rtlCol="0"/>
              <a:lstStyle/>
              <a:p>
                <a:endParaRPr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sp>
          <p:nvSpPr>
            <p:cNvPr id="119" name="object 72">
              <a:extLst>
                <a:ext uri="{FF2B5EF4-FFF2-40B4-BE49-F238E27FC236}">
                  <a16:creationId xmlns:a16="http://schemas.microsoft.com/office/drawing/2014/main" id="{F58212F7-FE95-4AE9-A0D9-06C03A1F5AB2}"/>
                </a:ext>
              </a:extLst>
            </p:cNvPr>
            <p:cNvSpPr txBox="1"/>
            <p:nvPr/>
          </p:nvSpPr>
          <p:spPr>
            <a:xfrm>
              <a:off x="5184443" y="2272011"/>
              <a:ext cx="389255" cy="525144"/>
            </a:xfrm>
            <a:prstGeom prst="rect">
              <a:avLst/>
            </a:prstGeom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marL="12700">
                <a:lnSpc>
                  <a:spcPct val="150000"/>
                </a:lnSpc>
              </a:pPr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□</a:t>
              </a:r>
              <a:r>
                <a:rPr sz="8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lang="ja-JP" altLang="en-US" sz="8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昭和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□</a:t>
              </a:r>
              <a:r>
                <a:rPr lang="ja-JP" altLang="en-US" sz="8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平成</a:t>
              </a:r>
              <a:endParaRPr lang="en-US" altLang="ja-JP" sz="800" spc="-135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>
                <a:lnSpc>
                  <a:spcPct val="150000"/>
                </a:lnSpc>
              </a:pPr>
              <a:r>
                <a:rPr lang="ja-JP" altLang="en-US" sz="8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□</a:t>
              </a:r>
              <a:r>
                <a:rPr lang="ja-JP" altLang="en-US" sz="5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lang="ja-JP" altLang="en-US" sz="800" spc="-15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令和</a:t>
              </a:r>
            </a:p>
          </p:txBody>
        </p:sp>
        <p:grpSp>
          <p:nvGrpSpPr>
            <p:cNvPr id="120" name="グループ化 119">
              <a:extLst>
                <a:ext uri="{FF2B5EF4-FFF2-40B4-BE49-F238E27FC236}">
                  <a16:creationId xmlns:a16="http://schemas.microsoft.com/office/drawing/2014/main" id="{D363D646-1B22-46FB-B7D7-B1F930561E16}"/>
                </a:ext>
              </a:extLst>
            </p:cNvPr>
            <p:cNvGrpSpPr/>
            <p:nvPr/>
          </p:nvGrpSpPr>
          <p:grpSpPr>
            <a:xfrm>
              <a:off x="4689080" y="1786801"/>
              <a:ext cx="2281522" cy="326671"/>
              <a:chOff x="4564557" y="1786914"/>
              <a:chExt cx="2281522" cy="326671"/>
            </a:xfrm>
          </p:grpSpPr>
          <p:pic>
            <p:nvPicPr>
              <p:cNvPr id="121" name="Picture 5">
                <a:extLst>
                  <a:ext uri="{FF2B5EF4-FFF2-40B4-BE49-F238E27FC236}">
                    <a16:creationId xmlns:a16="http://schemas.microsoft.com/office/drawing/2014/main" id="{FDEEEC41-9606-4ACE-BEB3-D657AE98AD0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64557" y="1786914"/>
                <a:ext cx="752657" cy="3227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2" name="Picture 5">
                <a:extLst>
                  <a:ext uri="{FF2B5EF4-FFF2-40B4-BE49-F238E27FC236}">
                    <a16:creationId xmlns:a16="http://schemas.microsoft.com/office/drawing/2014/main" id="{7F692A11-7976-434F-90B3-9DC736EA016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28396" y="1790837"/>
                <a:ext cx="752657" cy="3227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" name="Picture 5">
                <a:extLst>
                  <a:ext uri="{FF2B5EF4-FFF2-40B4-BE49-F238E27FC236}">
                    <a16:creationId xmlns:a16="http://schemas.microsoft.com/office/drawing/2014/main" id="{078F28DD-FEFB-4140-BAA4-476FA7804D1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93422" y="1790659"/>
                <a:ext cx="752657" cy="3227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52" name="object 6">
            <a:extLst>
              <a:ext uri="{FF2B5EF4-FFF2-40B4-BE49-F238E27FC236}">
                <a16:creationId xmlns:a16="http://schemas.microsoft.com/office/drawing/2014/main" id="{D70C2724-24DA-45EE-BA26-AFED11D5F53C}"/>
              </a:ext>
            </a:extLst>
          </p:cNvPr>
          <p:cNvSpPr/>
          <p:nvPr/>
        </p:nvSpPr>
        <p:spPr>
          <a:xfrm>
            <a:off x="411645" y="8946498"/>
            <a:ext cx="4745611" cy="605050"/>
          </a:xfrm>
          <a:custGeom>
            <a:avLst/>
            <a:gdLst/>
            <a:ahLst/>
            <a:cxnLst/>
            <a:rect l="l" t="t" r="r" b="b"/>
            <a:pathLst>
              <a:path w="1008380" h="2088514">
                <a:moveTo>
                  <a:pt x="1007986" y="0"/>
                </a:moveTo>
                <a:lnTo>
                  <a:pt x="35991" y="0"/>
                </a:lnTo>
                <a:lnTo>
                  <a:pt x="22015" y="2839"/>
                </a:lnTo>
                <a:lnTo>
                  <a:pt x="10571" y="10571"/>
                </a:lnTo>
                <a:lnTo>
                  <a:pt x="2839" y="22015"/>
                </a:lnTo>
                <a:lnTo>
                  <a:pt x="0" y="35991"/>
                </a:lnTo>
                <a:lnTo>
                  <a:pt x="0" y="2052002"/>
                </a:lnTo>
                <a:lnTo>
                  <a:pt x="2839" y="2065979"/>
                </a:lnTo>
                <a:lnTo>
                  <a:pt x="10571" y="2077423"/>
                </a:lnTo>
                <a:lnTo>
                  <a:pt x="22015" y="2085154"/>
                </a:lnTo>
                <a:lnTo>
                  <a:pt x="35991" y="2087994"/>
                </a:lnTo>
                <a:lnTo>
                  <a:pt x="1007986" y="2087994"/>
                </a:lnTo>
                <a:lnTo>
                  <a:pt x="1007986" y="0"/>
                </a:lnTo>
                <a:close/>
              </a:path>
            </a:pathLst>
          </a:custGeom>
          <a:noFill/>
        </p:spPr>
        <p:txBody>
          <a:bodyPr wrap="square" lIns="0" tIns="0" rIns="0" bIns="0" rtlCol="0" anchor="ctr"/>
          <a:lstStyle/>
          <a:p>
            <a:r>
              <a:rPr lang="ja-JP" altLang="en-US"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rPr>
              <a:t>　□ マイナポータル等で事前登録した公金受取口座を利用します。（利用する場合は☑）</a:t>
            </a:r>
            <a:endParaRPr lang="en-US" altLang="ja-JP" sz="900" dirty="0">
              <a:solidFill>
                <a:srgbClr val="231F2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PMingLiU"/>
            </a:endParaRPr>
          </a:p>
          <a:p>
            <a:r>
              <a:rPr lang="ja-JP" altLang="en-US" sz="7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rPr>
              <a:t>　注）口座情報の反映には登録から数日を要します。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42F4044-909B-43FF-9BE0-842CA3D4B1DA}"/>
              </a:ext>
            </a:extLst>
          </p:cNvPr>
          <p:cNvSpPr/>
          <p:nvPr/>
        </p:nvSpPr>
        <p:spPr>
          <a:xfrm>
            <a:off x="373045" y="6803864"/>
            <a:ext cx="55554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altLang="ja-JP" sz="1200" spc="5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【</a:t>
            </a:r>
            <a:r>
              <a:rPr lang="ja-JP" altLang="en-US" sz="1200" spc="5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被保険者が亡くなられた場合の申請</a:t>
            </a:r>
            <a:r>
              <a:rPr lang="en-US" altLang="ja-JP" sz="1200" spc="5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】</a:t>
            </a:r>
            <a:endParaRPr lang="ja-JP" altLang="en-US" sz="1200" spc="50" dirty="0">
              <a:solidFill>
                <a:srgbClr val="231F2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>
              <a:lnSpc>
                <a:spcPct val="100000"/>
              </a:lnSpc>
            </a:pPr>
            <a:r>
              <a:rPr lang="ja-JP" altLang="en-US" sz="1200" spc="5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「被保険者証の記号・番号」は被保険者の情報をご記入ください。</a:t>
            </a:r>
          </a:p>
          <a:p>
            <a:pPr marL="12700">
              <a:lnSpc>
                <a:spcPct val="100000"/>
              </a:lnSpc>
            </a:pPr>
            <a:r>
              <a:rPr lang="ja-JP" altLang="en-US" sz="1200" spc="5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その他の項目は、実際に申請される方の情報をご記入ください。</a:t>
            </a:r>
            <a:endParaRPr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  <p:pic>
        <p:nvPicPr>
          <p:cNvPr id="155" name="図 154">
            <a:extLst>
              <a:ext uri="{FF2B5EF4-FFF2-40B4-BE49-F238E27FC236}">
                <a16:creationId xmlns:a16="http://schemas.microsoft.com/office/drawing/2014/main" id="{F0AFCF46-CCCA-4019-A348-A451E3B1D43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4093" y="266114"/>
            <a:ext cx="6486525" cy="81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090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object 171"/>
          <p:cNvSpPr/>
          <p:nvPr/>
        </p:nvSpPr>
        <p:spPr>
          <a:xfrm>
            <a:off x="6191503" y="10134562"/>
            <a:ext cx="504190" cy="180340"/>
          </a:xfrm>
          <a:custGeom>
            <a:avLst/>
            <a:gdLst/>
            <a:ahLst/>
            <a:cxnLst/>
            <a:rect l="l" t="t" r="r" b="b"/>
            <a:pathLst>
              <a:path w="504190" h="180340">
                <a:moveTo>
                  <a:pt x="504012" y="89992"/>
                </a:moveTo>
                <a:lnTo>
                  <a:pt x="496910" y="124940"/>
                </a:lnTo>
                <a:lnTo>
                  <a:pt x="477575" y="153558"/>
                </a:lnTo>
                <a:lnTo>
                  <a:pt x="448960" y="172895"/>
                </a:lnTo>
                <a:lnTo>
                  <a:pt x="414019" y="179997"/>
                </a:lnTo>
                <a:lnTo>
                  <a:pt x="90017" y="179997"/>
                </a:lnTo>
                <a:lnTo>
                  <a:pt x="55067" y="172895"/>
                </a:lnTo>
                <a:lnTo>
                  <a:pt x="26444" y="153558"/>
                </a:lnTo>
                <a:lnTo>
                  <a:pt x="7103" y="124940"/>
                </a:lnTo>
                <a:lnTo>
                  <a:pt x="0" y="89992"/>
                </a:lnTo>
                <a:lnTo>
                  <a:pt x="7103" y="55051"/>
                </a:lnTo>
                <a:lnTo>
                  <a:pt x="26444" y="26436"/>
                </a:lnTo>
                <a:lnTo>
                  <a:pt x="55067" y="7101"/>
                </a:lnTo>
                <a:lnTo>
                  <a:pt x="90017" y="0"/>
                </a:lnTo>
                <a:lnTo>
                  <a:pt x="414019" y="0"/>
                </a:lnTo>
                <a:lnTo>
                  <a:pt x="448960" y="7101"/>
                </a:lnTo>
                <a:lnTo>
                  <a:pt x="477575" y="26436"/>
                </a:lnTo>
                <a:lnTo>
                  <a:pt x="496910" y="55051"/>
                </a:lnTo>
                <a:lnTo>
                  <a:pt x="504012" y="89992"/>
                </a:lnTo>
                <a:close/>
              </a:path>
            </a:pathLst>
          </a:custGeom>
          <a:ln w="5397">
            <a:solidFill>
              <a:srgbClr val="221915"/>
            </a:solidFill>
          </a:ln>
        </p:spPr>
        <p:txBody>
          <a:bodyPr wrap="square" lIns="0" tIns="0" rIns="0" bIns="0" rtlCol="0" anchor="ctr" anchorCtr="1"/>
          <a:lstStyle/>
          <a:p>
            <a:pPr algn="ctr"/>
            <a:r>
              <a:rPr lang="en-US" altLang="ja-JP" sz="1050" dirty="0"/>
              <a:t>2/2</a:t>
            </a:r>
            <a:endParaRPr sz="1050" dirty="0"/>
          </a:p>
        </p:txBody>
      </p:sp>
      <p:sp>
        <p:nvSpPr>
          <p:cNvPr id="159" name="正方形/長方形 158"/>
          <p:cNvSpPr/>
          <p:nvPr/>
        </p:nvSpPr>
        <p:spPr>
          <a:xfrm>
            <a:off x="2271800" y="10074251"/>
            <a:ext cx="2821711" cy="301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北海道コンピュータ関連産業健康保険組合</a:t>
            </a:r>
          </a:p>
        </p:txBody>
      </p:sp>
      <p:grpSp>
        <p:nvGrpSpPr>
          <p:cNvPr id="170" name="グループ化 169"/>
          <p:cNvGrpSpPr/>
          <p:nvPr/>
        </p:nvGrpSpPr>
        <p:grpSpPr>
          <a:xfrm>
            <a:off x="844953" y="396938"/>
            <a:ext cx="6001615" cy="648982"/>
            <a:chOff x="826095" y="1098228"/>
            <a:chExt cx="6001615" cy="648982"/>
          </a:xfrm>
        </p:grpSpPr>
        <p:sp>
          <p:nvSpPr>
            <p:cNvPr id="172" name="object 11"/>
            <p:cNvSpPr/>
            <p:nvPr/>
          </p:nvSpPr>
          <p:spPr>
            <a:xfrm>
              <a:off x="5742442" y="1105184"/>
              <a:ext cx="701155" cy="262800"/>
            </a:xfrm>
            <a:custGeom>
              <a:avLst/>
              <a:gdLst/>
              <a:ahLst/>
              <a:cxnLst/>
              <a:rect l="l" t="t" r="r" b="b"/>
              <a:pathLst>
                <a:path w="387350" h="252095">
                  <a:moveTo>
                    <a:pt x="387032" y="0"/>
                  </a:moveTo>
                  <a:lnTo>
                    <a:pt x="0" y="0"/>
                  </a:lnTo>
                  <a:lnTo>
                    <a:pt x="62115" y="217385"/>
                  </a:lnTo>
                  <a:lnTo>
                    <a:pt x="68807" y="230824"/>
                  </a:lnTo>
                  <a:lnTo>
                    <a:pt x="79689" y="241828"/>
                  </a:lnTo>
                  <a:lnTo>
                    <a:pt x="93262" y="249263"/>
                  </a:lnTo>
                  <a:lnTo>
                    <a:pt x="108026" y="251993"/>
                  </a:lnTo>
                  <a:lnTo>
                    <a:pt x="279006" y="251993"/>
                  </a:lnTo>
                  <a:lnTo>
                    <a:pt x="318227" y="230824"/>
                  </a:lnTo>
                  <a:lnTo>
                    <a:pt x="387032" y="0"/>
                  </a:lnTo>
                  <a:close/>
                </a:path>
              </a:pathLst>
            </a:custGeom>
            <a:solidFill>
              <a:schemeClr val="tx1"/>
            </a:solidFill>
            <a:ln w="12700">
              <a:noFill/>
            </a:ln>
          </p:spPr>
          <p:txBody>
            <a:bodyPr wrap="square" lIns="0" tIns="0" rIns="0" bIns="0" rtlCol="0"/>
            <a:lstStyle/>
            <a:p>
              <a:pPr algn="ctr"/>
              <a:r>
                <a:rPr lang="ja-JP" altLang="en-US" sz="1400" dirty="0">
                  <a:solidFill>
                    <a:schemeClr val="bg1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２</a:t>
              </a:r>
            </a:p>
          </p:txBody>
        </p:sp>
        <p:sp>
          <p:nvSpPr>
            <p:cNvPr id="173" name="object 15"/>
            <p:cNvSpPr/>
            <p:nvPr/>
          </p:nvSpPr>
          <p:spPr>
            <a:xfrm>
              <a:off x="5112447" y="1105185"/>
              <a:ext cx="649248" cy="252095"/>
            </a:xfrm>
            <a:custGeom>
              <a:avLst/>
              <a:gdLst/>
              <a:ahLst/>
              <a:cxnLst/>
              <a:rect l="l" t="t" r="r" b="b"/>
              <a:pathLst>
                <a:path w="387350" h="252095">
                  <a:moveTo>
                    <a:pt x="387007" y="0"/>
                  </a:moveTo>
                  <a:lnTo>
                    <a:pt x="0" y="0"/>
                  </a:lnTo>
                  <a:lnTo>
                    <a:pt x="62115" y="217385"/>
                  </a:lnTo>
                  <a:lnTo>
                    <a:pt x="68796" y="230824"/>
                  </a:lnTo>
                  <a:lnTo>
                    <a:pt x="79678" y="241828"/>
                  </a:lnTo>
                  <a:lnTo>
                    <a:pt x="93253" y="249263"/>
                  </a:lnTo>
                  <a:lnTo>
                    <a:pt x="108013" y="251993"/>
                  </a:lnTo>
                  <a:lnTo>
                    <a:pt x="279006" y="251993"/>
                  </a:lnTo>
                  <a:lnTo>
                    <a:pt x="318218" y="230824"/>
                  </a:lnTo>
                  <a:lnTo>
                    <a:pt x="387007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pPr algn="ctr"/>
              <a:r>
                <a:rPr lang="en-US" altLang="ja-JP" sz="1400" b="1" dirty="0">
                  <a:solidFill>
                    <a:schemeClr val="bg1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1</a:t>
              </a:r>
              <a:endParaRPr sz="1400" b="1" dirty="0">
                <a:solidFill>
                  <a:schemeClr val="bg1"/>
                </a:solidFill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175" name="object 45"/>
            <p:cNvSpPr/>
            <p:nvPr/>
          </p:nvSpPr>
          <p:spPr>
            <a:xfrm>
              <a:off x="828000" y="1747210"/>
              <a:ext cx="5832475" cy="0"/>
            </a:xfrm>
            <a:custGeom>
              <a:avLst/>
              <a:gdLst/>
              <a:ahLst/>
              <a:cxnLst/>
              <a:rect l="l" t="t" r="r" b="b"/>
              <a:pathLst>
                <a:path w="5832475">
                  <a:moveTo>
                    <a:pt x="0" y="0"/>
                  </a:moveTo>
                  <a:lnTo>
                    <a:pt x="5832005" y="0"/>
                  </a:lnTo>
                </a:path>
              </a:pathLst>
            </a:custGeom>
            <a:ln w="21602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92" name="object 46"/>
            <p:cNvSpPr/>
            <p:nvPr/>
          </p:nvSpPr>
          <p:spPr>
            <a:xfrm>
              <a:off x="826095" y="1098228"/>
              <a:ext cx="5832475" cy="0"/>
            </a:xfrm>
            <a:custGeom>
              <a:avLst/>
              <a:gdLst/>
              <a:ahLst/>
              <a:cxnLst/>
              <a:rect l="l" t="t" r="r" b="b"/>
              <a:pathLst>
                <a:path w="5832475">
                  <a:moveTo>
                    <a:pt x="0" y="0"/>
                  </a:moveTo>
                  <a:lnTo>
                    <a:pt x="5832005" y="0"/>
                  </a:lnTo>
                </a:path>
              </a:pathLst>
            </a:custGeom>
            <a:ln w="21602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97" name="object 62"/>
            <p:cNvSpPr txBox="1"/>
            <p:nvPr/>
          </p:nvSpPr>
          <p:spPr>
            <a:xfrm>
              <a:off x="833904" y="1292208"/>
              <a:ext cx="943764" cy="23083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5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健康保険</a:t>
              </a:r>
              <a:endParaRPr sz="15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00" name="object 62"/>
            <p:cNvSpPr txBox="1"/>
            <p:nvPr/>
          </p:nvSpPr>
          <p:spPr>
            <a:xfrm>
              <a:off x="3759392" y="1274275"/>
              <a:ext cx="2141340" cy="21544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14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支給申請書</a:t>
              </a:r>
              <a:endParaRPr sz="14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01" name="object 62"/>
            <p:cNvSpPr txBox="1"/>
            <p:nvPr/>
          </p:nvSpPr>
          <p:spPr>
            <a:xfrm>
              <a:off x="2339643" y="1214162"/>
              <a:ext cx="1563765" cy="33855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22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埋葬料</a:t>
              </a:r>
              <a:r>
                <a:rPr lang="en-US" altLang="ja-JP" sz="22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(</a:t>
              </a:r>
              <a:r>
                <a:rPr lang="ja-JP" altLang="en-US" sz="22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費</a:t>
              </a:r>
              <a:r>
                <a:rPr lang="en-US" altLang="ja-JP" sz="22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)</a:t>
              </a:r>
              <a:endParaRPr sz="22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202" name="object 17"/>
            <p:cNvSpPr/>
            <p:nvPr/>
          </p:nvSpPr>
          <p:spPr>
            <a:xfrm>
              <a:off x="4714989" y="1443217"/>
              <a:ext cx="2112721" cy="190732"/>
            </a:xfrm>
            <a:custGeom>
              <a:avLst/>
              <a:gdLst/>
              <a:ahLst/>
              <a:cxnLst/>
              <a:rect l="l" t="t" r="r" b="b"/>
              <a:pathLst>
                <a:path w="1562734" h="230505">
                  <a:moveTo>
                    <a:pt x="1447177" y="0"/>
                  </a:moveTo>
                  <a:lnTo>
                    <a:pt x="115188" y="0"/>
                  </a:lnTo>
                  <a:lnTo>
                    <a:pt x="70385" y="9067"/>
                  </a:lnTo>
                  <a:lnTo>
                    <a:pt x="33767" y="33778"/>
                  </a:lnTo>
                  <a:lnTo>
                    <a:pt x="9063" y="70401"/>
                  </a:lnTo>
                  <a:lnTo>
                    <a:pt x="0" y="115201"/>
                  </a:lnTo>
                  <a:lnTo>
                    <a:pt x="9063" y="159994"/>
                  </a:lnTo>
                  <a:lnTo>
                    <a:pt x="33767" y="196613"/>
                  </a:lnTo>
                  <a:lnTo>
                    <a:pt x="70385" y="221323"/>
                  </a:lnTo>
                  <a:lnTo>
                    <a:pt x="115188" y="230390"/>
                  </a:lnTo>
                  <a:lnTo>
                    <a:pt x="1447177" y="230390"/>
                  </a:lnTo>
                  <a:lnTo>
                    <a:pt x="1491981" y="221323"/>
                  </a:lnTo>
                  <a:lnTo>
                    <a:pt x="1528598" y="196613"/>
                  </a:lnTo>
                  <a:lnTo>
                    <a:pt x="1553303" y="159994"/>
                  </a:lnTo>
                  <a:lnTo>
                    <a:pt x="1562366" y="115201"/>
                  </a:lnTo>
                  <a:lnTo>
                    <a:pt x="1553303" y="70401"/>
                  </a:lnTo>
                  <a:lnTo>
                    <a:pt x="1528598" y="33778"/>
                  </a:lnTo>
                  <a:lnTo>
                    <a:pt x="1491981" y="9067"/>
                  </a:lnTo>
                  <a:lnTo>
                    <a:pt x="1447177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28575">
              <a:solidFill>
                <a:srgbClr val="221915"/>
              </a:solidFill>
            </a:ln>
          </p:spPr>
          <p:txBody>
            <a:bodyPr wrap="square" lIns="0" tIns="0" rIns="0" bIns="0" rtlCol="0" anchor="ctr" anchorCtr="1"/>
            <a:lstStyle/>
            <a:p>
              <a:r>
                <a:rPr lang="ja-JP" altLang="en-US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被保険者</a:t>
              </a:r>
              <a:r>
                <a:rPr lang="en-US" altLang="ja-JP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(</a:t>
              </a:r>
              <a:r>
                <a:rPr lang="ja-JP" altLang="en-US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申請者</a:t>
              </a:r>
              <a:r>
                <a:rPr lang="en-US" altLang="ja-JP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)</a:t>
              </a:r>
              <a:r>
                <a:rPr lang="ja-JP" altLang="en-US" sz="1000" b="1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・事業主記入用</a:t>
              </a:r>
              <a:endParaRPr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204" name="object 62"/>
          <p:cNvSpPr txBox="1"/>
          <p:nvPr/>
        </p:nvSpPr>
        <p:spPr>
          <a:xfrm>
            <a:off x="1926453" y="522164"/>
            <a:ext cx="156376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endParaRPr sz="24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PMingLiU"/>
            </a:endParaRPr>
          </a:p>
        </p:txBody>
      </p:sp>
      <p:sp>
        <p:nvSpPr>
          <p:cNvPr id="206" name="object 62"/>
          <p:cNvSpPr txBox="1"/>
          <p:nvPr/>
        </p:nvSpPr>
        <p:spPr>
          <a:xfrm>
            <a:off x="1618010" y="732604"/>
            <a:ext cx="943764" cy="200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ja-JP" altLang="en-US" sz="13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rPr>
              <a:t>家　  族</a:t>
            </a:r>
            <a:endParaRPr sz="13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PMingLiU"/>
            </a:endParaRPr>
          </a:p>
        </p:txBody>
      </p:sp>
      <p:sp>
        <p:nvSpPr>
          <p:cNvPr id="207" name="object 62"/>
          <p:cNvSpPr txBox="1"/>
          <p:nvPr/>
        </p:nvSpPr>
        <p:spPr>
          <a:xfrm>
            <a:off x="1618010" y="531894"/>
            <a:ext cx="943764" cy="200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ja-JP" altLang="en-US" sz="13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rPr>
              <a:t>被保険者</a:t>
            </a:r>
            <a:endParaRPr sz="13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PMingLiU"/>
            </a:endParaRPr>
          </a:p>
        </p:txBody>
      </p:sp>
      <p:grpSp>
        <p:nvGrpSpPr>
          <p:cNvPr id="257" name="グループ化 256"/>
          <p:cNvGrpSpPr/>
          <p:nvPr/>
        </p:nvGrpSpPr>
        <p:grpSpPr>
          <a:xfrm>
            <a:off x="321866" y="1170236"/>
            <a:ext cx="3788695" cy="360040"/>
            <a:chOff x="371878" y="738188"/>
            <a:chExt cx="3788695" cy="360040"/>
          </a:xfrm>
        </p:grpSpPr>
        <p:sp>
          <p:nvSpPr>
            <p:cNvPr id="258" name="object 19"/>
            <p:cNvSpPr/>
            <p:nvPr/>
          </p:nvSpPr>
          <p:spPr>
            <a:xfrm>
              <a:off x="371878" y="738188"/>
              <a:ext cx="1202893" cy="360040"/>
            </a:xfrm>
            <a:custGeom>
              <a:avLst/>
              <a:gdLst/>
              <a:ahLst/>
              <a:cxnLst/>
              <a:rect l="l" t="t" r="r" b="b"/>
              <a:pathLst>
                <a:path w="1008380" h="432434">
                  <a:moveTo>
                    <a:pt x="1007999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395998"/>
                  </a:lnTo>
                  <a:lnTo>
                    <a:pt x="2839" y="409982"/>
                  </a:lnTo>
                  <a:lnTo>
                    <a:pt x="10571" y="421430"/>
                  </a:lnTo>
                  <a:lnTo>
                    <a:pt x="22015" y="429163"/>
                  </a:lnTo>
                  <a:lnTo>
                    <a:pt x="35991" y="432003"/>
                  </a:lnTo>
                  <a:lnTo>
                    <a:pt x="1007999" y="432003"/>
                  </a:lnTo>
                  <a:lnTo>
                    <a:pt x="1007999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wrap="square" lIns="0" tIns="0" rIns="0" bIns="0" rtlCol="0" anchor="ctr" anchorCtr="1"/>
            <a:lstStyle/>
            <a:p>
              <a:r>
                <a:rPr lang="ja-JP" altLang="en-US" sz="1000" b="1" dirty="0">
                  <a:solidFill>
                    <a:prstClr val="white"/>
                  </a:solidFill>
                </a:rPr>
                <a:t>被保険者氏名</a:t>
              </a:r>
              <a:endParaRPr sz="1000" b="1" dirty="0">
                <a:solidFill>
                  <a:prstClr val="white"/>
                </a:solidFill>
              </a:endParaRPr>
            </a:p>
          </p:txBody>
        </p:sp>
        <p:sp>
          <p:nvSpPr>
            <p:cNvPr id="259" name="object 57"/>
            <p:cNvSpPr/>
            <p:nvPr/>
          </p:nvSpPr>
          <p:spPr>
            <a:xfrm>
              <a:off x="371878" y="738188"/>
              <a:ext cx="3788695" cy="360040"/>
            </a:xfrm>
            <a:custGeom>
              <a:avLst/>
              <a:gdLst/>
              <a:ahLst/>
              <a:cxnLst/>
              <a:rect l="l" t="t" r="r" b="b"/>
              <a:pathLst>
                <a:path w="5580380" h="432434">
                  <a:moveTo>
                    <a:pt x="5580011" y="395998"/>
                  </a:moveTo>
                  <a:lnTo>
                    <a:pt x="5577172" y="409982"/>
                  </a:lnTo>
                  <a:lnTo>
                    <a:pt x="5569440" y="421430"/>
                  </a:lnTo>
                  <a:lnTo>
                    <a:pt x="5557996" y="429163"/>
                  </a:lnTo>
                  <a:lnTo>
                    <a:pt x="5544019" y="432003"/>
                  </a:lnTo>
                  <a:lnTo>
                    <a:pt x="36004" y="432003"/>
                  </a:lnTo>
                  <a:lnTo>
                    <a:pt x="22025" y="429163"/>
                  </a:lnTo>
                  <a:lnTo>
                    <a:pt x="10577" y="421430"/>
                  </a:lnTo>
                  <a:lnTo>
                    <a:pt x="2841" y="409982"/>
                  </a:lnTo>
                  <a:lnTo>
                    <a:pt x="0" y="395998"/>
                  </a:lnTo>
                  <a:lnTo>
                    <a:pt x="0" y="36004"/>
                  </a:lnTo>
                  <a:lnTo>
                    <a:pt x="2841" y="22025"/>
                  </a:lnTo>
                  <a:lnTo>
                    <a:pt x="10577" y="10577"/>
                  </a:lnTo>
                  <a:lnTo>
                    <a:pt x="22025" y="2841"/>
                  </a:lnTo>
                  <a:lnTo>
                    <a:pt x="36004" y="0"/>
                  </a:lnTo>
                  <a:lnTo>
                    <a:pt x="5544019" y="0"/>
                  </a:lnTo>
                  <a:lnTo>
                    <a:pt x="5557996" y="2841"/>
                  </a:lnTo>
                  <a:lnTo>
                    <a:pt x="5569440" y="10577"/>
                  </a:lnTo>
                  <a:lnTo>
                    <a:pt x="5577172" y="22025"/>
                  </a:lnTo>
                  <a:lnTo>
                    <a:pt x="5580011" y="36004"/>
                  </a:lnTo>
                  <a:lnTo>
                    <a:pt x="5580011" y="395998"/>
                  </a:lnTo>
                  <a:close/>
                </a:path>
              </a:pathLst>
            </a:custGeom>
            <a:ln w="16205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grpSp>
        <p:nvGrpSpPr>
          <p:cNvPr id="122" name="グループ化 121"/>
          <p:cNvGrpSpPr/>
          <p:nvPr/>
        </p:nvGrpSpPr>
        <p:grpSpPr>
          <a:xfrm>
            <a:off x="321866" y="1772335"/>
            <a:ext cx="6930195" cy="4711475"/>
            <a:chOff x="323987" y="1602283"/>
            <a:chExt cx="6930195" cy="4711475"/>
          </a:xfrm>
        </p:grpSpPr>
        <p:sp>
          <p:nvSpPr>
            <p:cNvPr id="138" name="object 72"/>
            <p:cNvSpPr txBox="1"/>
            <p:nvPr/>
          </p:nvSpPr>
          <p:spPr>
            <a:xfrm>
              <a:off x="535740" y="5682357"/>
              <a:ext cx="3684292" cy="61949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36000" rIns="0" bIns="0" rtlCol="0" anchor="ctr" anchorCtr="0">
              <a:noAutofit/>
            </a:bodyPr>
            <a:lstStyle/>
            <a:p>
              <a:pPr marL="12700"/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｢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はい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｣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の場合、資格喪失後に家族の被扶養者として加入していた健康保険の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/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保険者名と記号･番号をご記入ください。</a:t>
              </a:r>
            </a:p>
          </p:txBody>
        </p:sp>
        <p:sp>
          <p:nvSpPr>
            <p:cNvPr id="140" name="object 72"/>
            <p:cNvSpPr txBox="1"/>
            <p:nvPr/>
          </p:nvSpPr>
          <p:spPr>
            <a:xfrm>
              <a:off x="535740" y="4997593"/>
              <a:ext cx="3684292" cy="68476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36000" rIns="0" bIns="0" rtlCol="0" anchor="ctr" anchorCtr="0">
              <a:noAutofit/>
            </a:bodyPr>
            <a:lstStyle/>
            <a:p>
              <a:pPr marL="12700"/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亡くなられた方は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､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退職等により当健康保険組合の被保険者資格の喪失後に家 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/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族の被扶養者となった方で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､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今回の請求は次に該当することによる請求ですか。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/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①資格喪失後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､3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か月以内に亡くなられたとき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/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②資格喪失後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､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傷病手当金や出産手当金を引き続き受給中に亡くなられたとき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/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③資格喪失後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､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②の受給終了後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､3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か月以内に亡くなられたとき</a:t>
              </a:r>
            </a:p>
          </p:txBody>
        </p:sp>
        <p:sp>
          <p:nvSpPr>
            <p:cNvPr id="142" name="object 72"/>
            <p:cNvSpPr txBox="1"/>
            <p:nvPr/>
          </p:nvSpPr>
          <p:spPr>
            <a:xfrm>
              <a:off x="3179876" y="4640671"/>
              <a:ext cx="1877073" cy="34598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marL="12700" algn="ctr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法第</a:t>
              </a:r>
              <a:r>
                <a:rPr lang="en-US" altLang="ja-JP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3</a:t>
              </a:r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条第</a:t>
              </a:r>
              <a:r>
                <a:rPr lang="en-US" altLang="ja-JP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2</a:t>
              </a:r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項被保険者として支給を</a:t>
              </a:r>
              <a:endParaRPr lang="en-US" altLang="ja-JP"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 algn="ctr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受けた時はその金額（調整減額）</a:t>
              </a:r>
            </a:p>
          </p:txBody>
        </p:sp>
        <p:sp>
          <p:nvSpPr>
            <p:cNvPr id="146" name="object 72"/>
            <p:cNvSpPr txBox="1"/>
            <p:nvPr/>
          </p:nvSpPr>
          <p:spPr>
            <a:xfrm>
              <a:off x="537889" y="4639562"/>
              <a:ext cx="747723" cy="34598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marL="12700" algn="ctr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埋葬に要した</a:t>
              </a:r>
              <a:endParaRPr lang="en-US" altLang="ja-JP"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 algn="ctr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費用の額</a:t>
              </a:r>
            </a:p>
          </p:txBody>
        </p:sp>
        <p:sp>
          <p:nvSpPr>
            <p:cNvPr id="158" name="object 72"/>
            <p:cNvSpPr txBox="1"/>
            <p:nvPr/>
          </p:nvSpPr>
          <p:spPr>
            <a:xfrm>
              <a:off x="4966893" y="4321888"/>
              <a:ext cx="747723" cy="31267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marL="12700" algn="ctr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埋葬した</a:t>
              </a:r>
              <a:endParaRPr lang="en-US" altLang="ja-JP"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 algn="ctr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年月日</a:t>
              </a:r>
            </a:p>
          </p:txBody>
        </p:sp>
        <p:sp>
          <p:nvSpPr>
            <p:cNvPr id="160" name="bk object 23"/>
            <p:cNvSpPr/>
            <p:nvPr/>
          </p:nvSpPr>
          <p:spPr>
            <a:xfrm>
              <a:off x="3173348" y="4310074"/>
              <a:ext cx="1046092" cy="324485"/>
            </a:xfrm>
            <a:custGeom>
              <a:avLst/>
              <a:gdLst/>
              <a:ahLst/>
              <a:cxnLst/>
              <a:rect l="l" t="t" r="r" b="b"/>
              <a:pathLst>
                <a:path w="648335" h="324485">
                  <a:moveTo>
                    <a:pt x="647992" y="324002"/>
                  </a:moveTo>
                  <a:lnTo>
                    <a:pt x="0" y="324002"/>
                  </a:lnTo>
                  <a:lnTo>
                    <a:pt x="0" y="0"/>
                  </a:lnTo>
                  <a:lnTo>
                    <a:pt x="647992" y="0"/>
                  </a:lnTo>
                  <a:lnTo>
                    <a:pt x="647992" y="32400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 anchorCtr="0"/>
            <a:lstStyle/>
            <a:p>
              <a:pPr algn="ctr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被保険者からみた</a:t>
              </a:r>
              <a:endParaRPr lang="en-US" altLang="ja-JP"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algn="ctr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申請者との身分関係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61" name="object 7"/>
            <p:cNvSpPr/>
            <p:nvPr/>
          </p:nvSpPr>
          <p:spPr>
            <a:xfrm>
              <a:off x="3176268" y="4317148"/>
              <a:ext cx="45719" cy="333855"/>
            </a:xfrm>
            <a:custGeom>
              <a:avLst/>
              <a:gdLst/>
              <a:ahLst/>
              <a:cxnLst/>
              <a:rect l="l" t="t" r="r" b="b"/>
              <a:pathLst>
                <a:path h="535940">
                  <a:moveTo>
                    <a:pt x="0" y="0"/>
                  </a:moveTo>
                  <a:lnTo>
                    <a:pt x="0" y="535317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64" name="object 72"/>
            <p:cNvSpPr txBox="1"/>
            <p:nvPr/>
          </p:nvSpPr>
          <p:spPr>
            <a:xfrm>
              <a:off x="537890" y="4302290"/>
              <a:ext cx="747723" cy="33385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marL="12700" algn="ctr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被保険者</a:t>
              </a:r>
              <a:endParaRPr lang="en-US" altLang="ja-JP"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 algn="ctr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の氏名</a:t>
              </a:r>
            </a:p>
          </p:txBody>
        </p:sp>
        <p:sp>
          <p:nvSpPr>
            <p:cNvPr id="165" name="object 78"/>
            <p:cNvSpPr txBox="1"/>
            <p:nvPr/>
          </p:nvSpPr>
          <p:spPr>
            <a:xfrm>
              <a:off x="535978" y="4114180"/>
              <a:ext cx="6702641" cy="20770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●被保険者が死亡したための申請であるとき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69" name="object 72"/>
            <p:cNvSpPr txBox="1"/>
            <p:nvPr/>
          </p:nvSpPr>
          <p:spPr>
            <a:xfrm>
              <a:off x="535978" y="2817069"/>
              <a:ext cx="3684054" cy="66648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36000" rIns="0" bIns="0" rtlCol="0" anchor="ctr" anchorCtr="0">
              <a:noAutofit/>
            </a:bodyPr>
            <a:lstStyle/>
            <a:p>
              <a:pPr marL="12700"/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亡くなられた家族は、退職等により健康保険の資格喪失後に被扶養者の認定 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/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を受けた方で、今回の請求は次に該当することによる請求ですか。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/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①資格喪失後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､3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か月以内に亡くなられたとき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/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②資格喪失後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､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傷病手当金や出産手当金を引き続き受給中に亡くなられたとき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/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③資格喪失後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､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②の受給終了後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､3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か月以内に亡くなられたとき</a:t>
              </a:r>
            </a:p>
          </p:txBody>
        </p:sp>
        <p:sp>
          <p:nvSpPr>
            <p:cNvPr id="174" name="object 72"/>
            <p:cNvSpPr txBox="1"/>
            <p:nvPr/>
          </p:nvSpPr>
          <p:spPr>
            <a:xfrm>
              <a:off x="535740" y="3483557"/>
              <a:ext cx="3684292" cy="6306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36000" tIns="36000" rIns="0" bIns="0" rtlCol="0" anchor="ctr" anchorCtr="0">
              <a:noAutofit/>
            </a:bodyPr>
            <a:lstStyle/>
            <a:p>
              <a:pPr marL="12700"/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｢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はい</a:t>
              </a:r>
              <a:r>
                <a:rPr lang="en-US" altLang="ja-JP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｣</a:t>
              </a: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の場合、家族が被扶養者認定前に加入していた健康保険の保険者名と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/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記号･番号をご記入ください。</a:t>
              </a:r>
            </a:p>
          </p:txBody>
        </p:sp>
        <p:sp>
          <p:nvSpPr>
            <p:cNvPr id="176" name="bk object 23"/>
            <p:cNvSpPr/>
            <p:nvPr/>
          </p:nvSpPr>
          <p:spPr>
            <a:xfrm>
              <a:off x="5722466" y="2490366"/>
              <a:ext cx="648335" cy="324485"/>
            </a:xfrm>
            <a:custGeom>
              <a:avLst/>
              <a:gdLst/>
              <a:ahLst/>
              <a:cxnLst/>
              <a:rect l="l" t="t" r="r" b="b"/>
              <a:pathLst>
                <a:path w="648335" h="324485">
                  <a:moveTo>
                    <a:pt x="647992" y="324002"/>
                  </a:moveTo>
                  <a:lnTo>
                    <a:pt x="0" y="324002"/>
                  </a:lnTo>
                  <a:lnTo>
                    <a:pt x="0" y="0"/>
                  </a:lnTo>
                  <a:lnTo>
                    <a:pt x="647992" y="0"/>
                  </a:lnTo>
                  <a:lnTo>
                    <a:pt x="647992" y="32400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10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被保険者</a:t>
              </a:r>
              <a:endParaRPr lang="en-US" altLang="ja-JP"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algn="ctr"/>
              <a:r>
                <a:rPr lang="ja-JP" altLang="en-US" sz="10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との続柄</a:t>
              </a:r>
              <a:endParaRPr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77" name="object 78"/>
            <p:cNvSpPr txBox="1"/>
            <p:nvPr/>
          </p:nvSpPr>
          <p:spPr>
            <a:xfrm>
              <a:off x="535740" y="2254781"/>
              <a:ext cx="6694357" cy="22866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marL="12700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●家族</a:t>
              </a:r>
              <a:r>
                <a:rPr lang="en-US" altLang="ja-JP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(</a:t>
              </a:r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被扶養者）が死亡したための申請であるとき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88" name="object 12"/>
            <p:cNvSpPr/>
            <p:nvPr/>
          </p:nvSpPr>
          <p:spPr>
            <a:xfrm>
              <a:off x="5487201" y="1613869"/>
              <a:ext cx="1749780" cy="172450"/>
            </a:xfrm>
            <a:custGeom>
              <a:avLst/>
              <a:gdLst/>
              <a:ahLst/>
              <a:cxnLst/>
              <a:rect l="l" t="t" r="r" b="b"/>
              <a:pathLst>
                <a:path w="792480" h="252094">
                  <a:moveTo>
                    <a:pt x="0" y="0"/>
                  </a:moveTo>
                  <a:lnTo>
                    <a:pt x="791997" y="0"/>
                  </a:lnTo>
                  <a:lnTo>
                    <a:pt x="791997" y="252006"/>
                  </a:lnTo>
                  <a:lnTo>
                    <a:pt x="0" y="2520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第三者の行為によるものですか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89" name="object 12"/>
            <p:cNvSpPr/>
            <p:nvPr/>
          </p:nvSpPr>
          <p:spPr>
            <a:xfrm>
              <a:off x="2781235" y="1611809"/>
              <a:ext cx="2725207" cy="174510"/>
            </a:xfrm>
            <a:custGeom>
              <a:avLst/>
              <a:gdLst/>
              <a:ahLst/>
              <a:cxnLst/>
              <a:rect l="l" t="t" r="r" b="b"/>
              <a:pathLst>
                <a:path w="792480" h="252094">
                  <a:moveTo>
                    <a:pt x="0" y="0"/>
                  </a:moveTo>
                  <a:lnTo>
                    <a:pt x="791997" y="0"/>
                  </a:lnTo>
                  <a:lnTo>
                    <a:pt x="791997" y="252006"/>
                  </a:lnTo>
                  <a:lnTo>
                    <a:pt x="0" y="2520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死亡原因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90" name="bk object 23"/>
            <p:cNvSpPr/>
            <p:nvPr/>
          </p:nvSpPr>
          <p:spPr>
            <a:xfrm>
              <a:off x="3168307" y="2483447"/>
              <a:ext cx="648335" cy="324485"/>
            </a:xfrm>
            <a:custGeom>
              <a:avLst/>
              <a:gdLst/>
              <a:ahLst/>
              <a:cxnLst/>
              <a:rect l="l" t="t" r="r" b="b"/>
              <a:pathLst>
                <a:path w="648335" h="324485">
                  <a:moveTo>
                    <a:pt x="647992" y="324002"/>
                  </a:moveTo>
                  <a:lnTo>
                    <a:pt x="0" y="324002"/>
                  </a:lnTo>
                  <a:lnTo>
                    <a:pt x="0" y="0"/>
                  </a:lnTo>
                  <a:lnTo>
                    <a:pt x="647992" y="0"/>
                  </a:lnTo>
                  <a:lnTo>
                    <a:pt x="647992" y="32400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10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生年月日</a:t>
              </a:r>
              <a:endParaRPr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03" name="bk object 25"/>
            <p:cNvSpPr/>
            <p:nvPr/>
          </p:nvSpPr>
          <p:spPr>
            <a:xfrm>
              <a:off x="535978" y="1619986"/>
              <a:ext cx="756498" cy="648449"/>
            </a:xfrm>
            <a:custGeom>
              <a:avLst/>
              <a:gdLst/>
              <a:ahLst/>
              <a:cxnLst/>
              <a:rect l="l" t="t" r="r" b="b"/>
              <a:pathLst>
                <a:path w="648335" h="457835">
                  <a:moveTo>
                    <a:pt x="647992" y="457403"/>
                  </a:moveTo>
                  <a:lnTo>
                    <a:pt x="0" y="457403"/>
                  </a:lnTo>
                  <a:lnTo>
                    <a:pt x="0" y="0"/>
                  </a:lnTo>
                  <a:lnTo>
                    <a:pt x="647992" y="0"/>
                  </a:lnTo>
                  <a:lnTo>
                    <a:pt x="647992" y="45740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endParaRPr lang="en-US" altLang="ja-JP"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死亡した方の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05" name="bk object 29"/>
            <p:cNvSpPr/>
            <p:nvPr/>
          </p:nvSpPr>
          <p:spPr>
            <a:xfrm>
              <a:off x="4244205" y="3824363"/>
              <a:ext cx="558718" cy="252095"/>
            </a:xfrm>
            <a:custGeom>
              <a:avLst/>
              <a:gdLst/>
              <a:ahLst/>
              <a:cxnLst/>
              <a:rect l="l" t="t" r="r" b="b"/>
              <a:pathLst>
                <a:path w="432435" h="252095">
                  <a:moveTo>
                    <a:pt x="431990" y="252006"/>
                  </a:moveTo>
                  <a:lnTo>
                    <a:pt x="0" y="252006"/>
                  </a:lnTo>
                  <a:lnTo>
                    <a:pt x="0" y="0"/>
                  </a:lnTo>
                  <a:lnTo>
                    <a:pt x="431990" y="0"/>
                  </a:lnTo>
                  <a:lnTo>
                    <a:pt x="431990" y="25200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記号･番号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08" name="bk object 32"/>
            <p:cNvSpPr/>
            <p:nvPr/>
          </p:nvSpPr>
          <p:spPr>
            <a:xfrm>
              <a:off x="323988" y="1619986"/>
              <a:ext cx="216535" cy="4681867"/>
            </a:xfrm>
            <a:custGeom>
              <a:avLst/>
              <a:gdLst/>
              <a:ahLst/>
              <a:cxnLst/>
              <a:rect l="l" t="t" r="r" b="b"/>
              <a:pathLst>
                <a:path w="216534" h="5215890">
                  <a:moveTo>
                    <a:pt x="216001" y="0"/>
                  </a:moveTo>
                  <a:lnTo>
                    <a:pt x="36004" y="0"/>
                  </a:lnTo>
                  <a:lnTo>
                    <a:pt x="22025" y="2839"/>
                  </a:lnTo>
                  <a:lnTo>
                    <a:pt x="10577" y="10571"/>
                  </a:lnTo>
                  <a:lnTo>
                    <a:pt x="2841" y="22015"/>
                  </a:lnTo>
                  <a:lnTo>
                    <a:pt x="0" y="35991"/>
                  </a:lnTo>
                  <a:lnTo>
                    <a:pt x="0" y="5179555"/>
                  </a:lnTo>
                  <a:lnTo>
                    <a:pt x="2841" y="5193539"/>
                  </a:lnTo>
                  <a:lnTo>
                    <a:pt x="10577" y="5204987"/>
                  </a:lnTo>
                  <a:lnTo>
                    <a:pt x="22025" y="5212720"/>
                  </a:lnTo>
                  <a:lnTo>
                    <a:pt x="36004" y="5215559"/>
                  </a:lnTo>
                  <a:lnTo>
                    <a:pt x="216001" y="5215559"/>
                  </a:lnTo>
                  <a:lnTo>
                    <a:pt x="216001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vert="eaVert" wrap="square" lIns="0" tIns="72000" rIns="0" bIns="0" rtlCol="0" anchor="ctr" anchorCtr="0"/>
            <a:lstStyle/>
            <a:p>
              <a:r>
                <a:rPr lang="ja-JP" altLang="en-US" sz="100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申請内容</a:t>
              </a:r>
              <a:endParaRPr sz="1000" b="1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09" name="object 93"/>
            <p:cNvSpPr/>
            <p:nvPr/>
          </p:nvSpPr>
          <p:spPr>
            <a:xfrm>
              <a:off x="5184292" y="3098647"/>
              <a:ext cx="24765" cy="67945"/>
            </a:xfrm>
            <a:custGeom>
              <a:avLst/>
              <a:gdLst/>
              <a:ahLst/>
              <a:cxnLst/>
              <a:rect l="l" t="t" r="r" b="b"/>
              <a:pathLst>
                <a:path w="24764" h="67944">
                  <a:moveTo>
                    <a:pt x="24282" y="9080"/>
                  </a:moveTo>
                  <a:lnTo>
                    <a:pt x="16725" y="9080"/>
                  </a:lnTo>
                  <a:lnTo>
                    <a:pt x="16725" y="67602"/>
                  </a:lnTo>
                  <a:lnTo>
                    <a:pt x="24282" y="67602"/>
                  </a:lnTo>
                  <a:lnTo>
                    <a:pt x="24282" y="9080"/>
                  </a:lnTo>
                  <a:close/>
                </a:path>
                <a:path w="24764" h="67944">
                  <a:moveTo>
                    <a:pt x="24282" y="0"/>
                  </a:moveTo>
                  <a:lnTo>
                    <a:pt x="16992" y="0"/>
                  </a:lnTo>
                  <a:lnTo>
                    <a:pt x="0" y="12636"/>
                  </a:lnTo>
                  <a:lnTo>
                    <a:pt x="4444" y="18681"/>
                  </a:lnTo>
                  <a:lnTo>
                    <a:pt x="16725" y="9080"/>
                  </a:lnTo>
                  <a:lnTo>
                    <a:pt x="24282" y="9080"/>
                  </a:lnTo>
                  <a:lnTo>
                    <a:pt x="2428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10" name="object 94"/>
            <p:cNvSpPr/>
            <p:nvPr/>
          </p:nvSpPr>
          <p:spPr>
            <a:xfrm>
              <a:off x="5241290" y="3160693"/>
              <a:ext cx="12065" cy="0"/>
            </a:xfrm>
            <a:custGeom>
              <a:avLst/>
              <a:gdLst/>
              <a:ahLst/>
              <a:cxnLst/>
              <a:rect l="l" t="t" r="r" b="b"/>
              <a:pathLst>
                <a:path w="12064">
                  <a:moveTo>
                    <a:pt x="0" y="0"/>
                  </a:moveTo>
                  <a:lnTo>
                    <a:pt x="11912" y="0"/>
                  </a:lnTo>
                </a:path>
              </a:pathLst>
            </a:custGeom>
            <a:ln w="111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11" name="object 95"/>
            <p:cNvSpPr/>
            <p:nvPr/>
          </p:nvSpPr>
          <p:spPr>
            <a:xfrm>
              <a:off x="5301195" y="3094558"/>
              <a:ext cx="71755" cy="74295"/>
            </a:xfrm>
            <a:custGeom>
              <a:avLst/>
              <a:gdLst/>
              <a:ahLst/>
              <a:cxnLst/>
              <a:rect l="l" t="t" r="r" b="b"/>
              <a:pathLst>
                <a:path w="71754" h="74294">
                  <a:moveTo>
                    <a:pt x="40297" y="46697"/>
                  </a:moveTo>
                  <a:lnTo>
                    <a:pt x="24371" y="46697"/>
                  </a:lnTo>
                  <a:lnTo>
                    <a:pt x="17970" y="51498"/>
                  </a:lnTo>
                  <a:lnTo>
                    <a:pt x="17970" y="68935"/>
                  </a:lnTo>
                  <a:lnTo>
                    <a:pt x="24015" y="73469"/>
                  </a:lnTo>
                  <a:lnTo>
                    <a:pt x="42430" y="73469"/>
                  </a:lnTo>
                  <a:lnTo>
                    <a:pt x="47142" y="72047"/>
                  </a:lnTo>
                  <a:lnTo>
                    <a:pt x="50165" y="69202"/>
                  </a:lnTo>
                  <a:lnTo>
                    <a:pt x="52583" y="66878"/>
                  </a:lnTo>
                  <a:lnTo>
                    <a:pt x="28917" y="66878"/>
                  </a:lnTo>
                  <a:lnTo>
                    <a:pt x="24993" y="64401"/>
                  </a:lnTo>
                  <a:lnTo>
                    <a:pt x="24993" y="55498"/>
                  </a:lnTo>
                  <a:lnTo>
                    <a:pt x="28460" y="53276"/>
                  </a:lnTo>
                  <a:lnTo>
                    <a:pt x="59601" y="53276"/>
                  </a:lnTo>
                  <a:lnTo>
                    <a:pt x="53822" y="50965"/>
                  </a:lnTo>
                  <a:lnTo>
                    <a:pt x="53822" y="48386"/>
                  </a:lnTo>
                  <a:lnTo>
                    <a:pt x="46697" y="48386"/>
                  </a:lnTo>
                  <a:lnTo>
                    <a:pt x="43497" y="47231"/>
                  </a:lnTo>
                  <a:lnTo>
                    <a:pt x="40297" y="46697"/>
                  </a:lnTo>
                  <a:close/>
                </a:path>
                <a:path w="71754" h="74294">
                  <a:moveTo>
                    <a:pt x="67341" y="58254"/>
                  </a:moveTo>
                  <a:lnTo>
                    <a:pt x="53822" y="58254"/>
                  </a:lnTo>
                  <a:lnTo>
                    <a:pt x="58356" y="60566"/>
                  </a:lnTo>
                  <a:lnTo>
                    <a:pt x="62445" y="63601"/>
                  </a:lnTo>
                  <a:lnTo>
                    <a:pt x="67779" y="68668"/>
                  </a:lnTo>
                  <a:lnTo>
                    <a:pt x="71704" y="61734"/>
                  </a:lnTo>
                  <a:lnTo>
                    <a:pt x="67341" y="58254"/>
                  </a:lnTo>
                  <a:close/>
                </a:path>
                <a:path w="71754" h="74294">
                  <a:moveTo>
                    <a:pt x="59601" y="53276"/>
                  </a:moveTo>
                  <a:lnTo>
                    <a:pt x="39497" y="53276"/>
                  </a:lnTo>
                  <a:lnTo>
                    <a:pt x="42341" y="53898"/>
                  </a:lnTo>
                  <a:lnTo>
                    <a:pt x="46697" y="55765"/>
                  </a:lnTo>
                  <a:lnTo>
                    <a:pt x="46609" y="64935"/>
                  </a:lnTo>
                  <a:lnTo>
                    <a:pt x="44564" y="66878"/>
                  </a:lnTo>
                  <a:lnTo>
                    <a:pt x="52583" y="66878"/>
                  </a:lnTo>
                  <a:lnTo>
                    <a:pt x="52755" y="66713"/>
                  </a:lnTo>
                  <a:lnTo>
                    <a:pt x="53552" y="64401"/>
                  </a:lnTo>
                  <a:lnTo>
                    <a:pt x="53660" y="63601"/>
                  </a:lnTo>
                  <a:lnTo>
                    <a:pt x="53822" y="58254"/>
                  </a:lnTo>
                  <a:lnTo>
                    <a:pt x="67341" y="58254"/>
                  </a:lnTo>
                  <a:lnTo>
                    <a:pt x="65112" y="56476"/>
                  </a:lnTo>
                  <a:lnTo>
                    <a:pt x="60045" y="53454"/>
                  </a:lnTo>
                  <a:lnTo>
                    <a:pt x="59601" y="53276"/>
                  </a:lnTo>
                  <a:close/>
                </a:path>
                <a:path w="71754" h="74294">
                  <a:moveTo>
                    <a:pt x="18059" y="17691"/>
                  </a:moveTo>
                  <a:lnTo>
                    <a:pt x="18059" y="24371"/>
                  </a:lnTo>
                  <a:lnTo>
                    <a:pt x="40830" y="24460"/>
                  </a:lnTo>
                  <a:lnTo>
                    <a:pt x="46697" y="24460"/>
                  </a:lnTo>
                  <a:lnTo>
                    <a:pt x="46697" y="48386"/>
                  </a:lnTo>
                  <a:lnTo>
                    <a:pt x="53822" y="48386"/>
                  </a:lnTo>
                  <a:lnTo>
                    <a:pt x="53822" y="24460"/>
                  </a:lnTo>
                  <a:lnTo>
                    <a:pt x="69291" y="24371"/>
                  </a:lnTo>
                  <a:lnTo>
                    <a:pt x="69291" y="17957"/>
                  </a:lnTo>
                  <a:lnTo>
                    <a:pt x="30429" y="17957"/>
                  </a:lnTo>
                  <a:lnTo>
                    <a:pt x="18059" y="17691"/>
                  </a:lnTo>
                  <a:close/>
                </a:path>
                <a:path w="71754" h="74294">
                  <a:moveTo>
                    <a:pt x="53822" y="0"/>
                  </a:moveTo>
                  <a:lnTo>
                    <a:pt x="46697" y="0"/>
                  </a:lnTo>
                  <a:lnTo>
                    <a:pt x="46697" y="17957"/>
                  </a:lnTo>
                  <a:lnTo>
                    <a:pt x="53822" y="17957"/>
                  </a:lnTo>
                  <a:lnTo>
                    <a:pt x="53822" y="0"/>
                  </a:lnTo>
                  <a:close/>
                </a:path>
                <a:path w="71754" h="74294">
                  <a:moveTo>
                    <a:pt x="69291" y="17691"/>
                  </a:moveTo>
                  <a:lnTo>
                    <a:pt x="60744" y="17957"/>
                  </a:lnTo>
                  <a:lnTo>
                    <a:pt x="69291" y="17957"/>
                  </a:lnTo>
                  <a:lnTo>
                    <a:pt x="69291" y="17691"/>
                  </a:lnTo>
                  <a:close/>
                </a:path>
                <a:path w="71754" h="74294">
                  <a:moveTo>
                    <a:pt x="4889" y="355"/>
                  </a:moveTo>
                  <a:lnTo>
                    <a:pt x="2606" y="11332"/>
                  </a:lnTo>
                  <a:lnTo>
                    <a:pt x="1116" y="21343"/>
                  </a:lnTo>
                  <a:lnTo>
                    <a:pt x="265" y="31650"/>
                  </a:lnTo>
                  <a:lnTo>
                    <a:pt x="0" y="42875"/>
                  </a:lnTo>
                  <a:lnTo>
                    <a:pt x="137" y="50968"/>
                  </a:lnTo>
                  <a:lnTo>
                    <a:pt x="568" y="58605"/>
                  </a:lnTo>
                  <a:lnTo>
                    <a:pt x="1318" y="66226"/>
                  </a:lnTo>
                  <a:lnTo>
                    <a:pt x="2413" y="74269"/>
                  </a:lnTo>
                  <a:lnTo>
                    <a:pt x="9880" y="72936"/>
                  </a:lnTo>
                  <a:lnTo>
                    <a:pt x="8619" y="65350"/>
                  </a:lnTo>
                  <a:lnTo>
                    <a:pt x="7764" y="58034"/>
                  </a:lnTo>
                  <a:lnTo>
                    <a:pt x="7278" y="50520"/>
                  </a:lnTo>
                  <a:lnTo>
                    <a:pt x="7124" y="42341"/>
                  </a:lnTo>
                  <a:lnTo>
                    <a:pt x="7388" y="31203"/>
                  </a:lnTo>
                  <a:lnTo>
                    <a:pt x="8240" y="21093"/>
                  </a:lnTo>
                  <a:lnTo>
                    <a:pt x="9813" y="11173"/>
                  </a:lnTo>
                  <a:lnTo>
                    <a:pt x="12090" y="1244"/>
                  </a:lnTo>
                  <a:lnTo>
                    <a:pt x="4889" y="355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12" name="object 96"/>
            <p:cNvSpPr/>
            <p:nvPr/>
          </p:nvSpPr>
          <p:spPr>
            <a:xfrm>
              <a:off x="5389549" y="3101060"/>
              <a:ext cx="71755" cy="65405"/>
            </a:xfrm>
            <a:custGeom>
              <a:avLst/>
              <a:gdLst/>
              <a:ahLst/>
              <a:cxnLst/>
              <a:rect l="l" t="t" r="r" b="b"/>
              <a:pathLst>
                <a:path w="71754" h="65405">
                  <a:moveTo>
                    <a:pt x="52565" y="4178"/>
                  </a:moveTo>
                  <a:lnTo>
                    <a:pt x="46520" y="7556"/>
                  </a:lnTo>
                  <a:lnTo>
                    <a:pt x="53525" y="18311"/>
                  </a:lnTo>
                  <a:lnTo>
                    <a:pt x="58683" y="29332"/>
                  </a:lnTo>
                  <a:lnTo>
                    <a:pt x="62207" y="41183"/>
                  </a:lnTo>
                  <a:lnTo>
                    <a:pt x="64312" y="54432"/>
                  </a:lnTo>
                  <a:lnTo>
                    <a:pt x="71602" y="52565"/>
                  </a:lnTo>
                  <a:lnTo>
                    <a:pt x="69404" y="39388"/>
                  </a:lnTo>
                  <a:lnTo>
                    <a:pt x="65689" y="27405"/>
                  </a:lnTo>
                  <a:lnTo>
                    <a:pt x="60170" y="15905"/>
                  </a:lnTo>
                  <a:lnTo>
                    <a:pt x="52565" y="4178"/>
                  </a:lnTo>
                  <a:close/>
                </a:path>
                <a:path w="71754" h="65405">
                  <a:moveTo>
                    <a:pt x="1079" y="0"/>
                  </a:moveTo>
                  <a:lnTo>
                    <a:pt x="266" y="7912"/>
                  </a:lnTo>
                  <a:lnTo>
                    <a:pt x="0" y="13957"/>
                  </a:lnTo>
                  <a:lnTo>
                    <a:pt x="36" y="22593"/>
                  </a:lnTo>
                  <a:lnTo>
                    <a:pt x="9156" y="61899"/>
                  </a:lnTo>
                  <a:lnTo>
                    <a:pt x="13614" y="64846"/>
                  </a:lnTo>
                  <a:lnTo>
                    <a:pt x="22148" y="64846"/>
                  </a:lnTo>
                  <a:lnTo>
                    <a:pt x="25882" y="63233"/>
                  </a:lnTo>
                  <a:lnTo>
                    <a:pt x="28282" y="60655"/>
                  </a:lnTo>
                  <a:lnTo>
                    <a:pt x="30741" y="58077"/>
                  </a:lnTo>
                  <a:lnTo>
                    <a:pt x="16446" y="58077"/>
                  </a:lnTo>
                  <a:lnTo>
                    <a:pt x="14147" y="56299"/>
                  </a:lnTo>
                  <a:lnTo>
                    <a:pt x="6934" y="22593"/>
                  </a:lnTo>
                  <a:lnTo>
                    <a:pt x="6983" y="13957"/>
                  </a:lnTo>
                  <a:lnTo>
                    <a:pt x="7391" y="8801"/>
                  </a:lnTo>
                  <a:lnTo>
                    <a:pt x="8534" y="1066"/>
                  </a:lnTo>
                  <a:lnTo>
                    <a:pt x="1079" y="0"/>
                  </a:lnTo>
                  <a:close/>
                </a:path>
                <a:path w="71754" h="65405">
                  <a:moveTo>
                    <a:pt x="31305" y="40119"/>
                  </a:moveTo>
                  <a:lnTo>
                    <a:pt x="28905" y="47853"/>
                  </a:lnTo>
                  <a:lnTo>
                    <a:pt x="27838" y="50342"/>
                  </a:lnTo>
                  <a:lnTo>
                    <a:pt x="25438" y="53898"/>
                  </a:lnTo>
                  <a:lnTo>
                    <a:pt x="23749" y="56476"/>
                  </a:lnTo>
                  <a:lnTo>
                    <a:pt x="21170" y="58077"/>
                  </a:lnTo>
                  <a:lnTo>
                    <a:pt x="30741" y="58077"/>
                  </a:lnTo>
                  <a:lnTo>
                    <a:pt x="31927" y="56832"/>
                  </a:lnTo>
                  <a:lnTo>
                    <a:pt x="33718" y="53632"/>
                  </a:lnTo>
                  <a:lnTo>
                    <a:pt x="37084" y="44742"/>
                  </a:lnTo>
                  <a:lnTo>
                    <a:pt x="31305" y="4011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13" name="object 97"/>
            <p:cNvSpPr/>
            <p:nvPr/>
          </p:nvSpPr>
          <p:spPr>
            <a:xfrm>
              <a:off x="5829871" y="3097758"/>
              <a:ext cx="45085" cy="68580"/>
            </a:xfrm>
            <a:custGeom>
              <a:avLst/>
              <a:gdLst/>
              <a:ahLst/>
              <a:cxnLst/>
              <a:rect l="l" t="t" r="r" b="b"/>
              <a:pathLst>
                <a:path w="45085" h="68580">
                  <a:moveTo>
                    <a:pt x="40742" y="7023"/>
                  </a:moveTo>
                  <a:lnTo>
                    <a:pt x="31940" y="7023"/>
                  </a:lnTo>
                  <a:lnTo>
                    <a:pt x="37007" y="11214"/>
                  </a:lnTo>
                  <a:lnTo>
                    <a:pt x="36939" y="24015"/>
                  </a:lnTo>
                  <a:lnTo>
                    <a:pt x="34340" y="27393"/>
                  </a:lnTo>
                  <a:lnTo>
                    <a:pt x="11658" y="40830"/>
                  </a:lnTo>
                  <a:lnTo>
                    <a:pt x="6222" y="46697"/>
                  </a:lnTo>
                  <a:lnTo>
                    <a:pt x="2679" y="50787"/>
                  </a:lnTo>
                  <a:lnTo>
                    <a:pt x="0" y="57721"/>
                  </a:lnTo>
                  <a:lnTo>
                    <a:pt x="0" y="68491"/>
                  </a:lnTo>
                  <a:lnTo>
                    <a:pt x="44030" y="68491"/>
                  </a:lnTo>
                  <a:lnTo>
                    <a:pt x="44030" y="61468"/>
                  </a:lnTo>
                  <a:lnTo>
                    <a:pt x="8102" y="61468"/>
                  </a:lnTo>
                  <a:lnTo>
                    <a:pt x="8902" y="53365"/>
                  </a:lnTo>
                  <a:lnTo>
                    <a:pt x="12458" y="48653"/>
                  </a:lnTo>
                  <a:lnTo>
                    <a:pt x="22237" y="42697"/>
                  </a:lnTo>
                  <a:lnTo>
                    <a:pt x="35407" y="34950"/>
                  </a:lnTo>
                  <a:lnTo>
                    <a:pt x="38976" y="31927"/>
                  </a:lnTo>
                  <a:lnTo>
                    <a:pt x="42875" y="28460"/>
                  </a:lnTo>
                  <a:lnTo>
                    <a:pt x="44830" y="24015"/>
                  </a:lnTo>
                  <a:lnTo>
                    <a:pt x="44830" y="18503"/>
                  </a:lnTo>
                  <a:lnTo>
                    <a:pt x="43380" y="10656"/>
                  </a:lnTo>
                  <a:lnTo>
                    <a:pt x="40742" y="7023"/>
                  </a:lnTo>
                  <a:close/>
                </a:path>
                <a:path w="45085" h="68580">
                  <a:moveTo>
                    <a:pt x="23215" y="0"/>
                  </a:moveTo>
                  <a:lnTo>
                    <a:pt x="15214" y="0"/>
                  </a:lnTo>
                  <a:lnTo>
                    <a:pt x="9524" y="1778"/>
                  </a:lnTo>
                  <a:lnTo>
                    <a:pt x="1168" y="6756"/>
                  </a:lnTo>
                  <a:lnTo>
                    <a:pt x="4622" y="13690"/>
                  </a:lnTo>
                  <a:lnTo>
                    <a:pt x="11747" y="8801"/>
                  </a:lnTo>
                  <a:lnTo>
                    <a:pt x="16649" y="7023"/>
                  </a:lnTo>
                  <a:lnTo>
                    <a:pt x="40742" y="7023"/>
                  </a:lnTo>
                  <a:lnTo>
                    <a:pt x="39162" y="4846"/>
                  </a:lnTo>
                  <a:lnTo>
                    <a:pt x="32374" y="1239"/>
                  </a:lnTo>
                  <a:lnTo>
                    <a:pt x="2321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14" name="object 98"/>
            <p:cNvSpPr/>
            <p:nvPr/>
          </p:nvSpPr>
          <p:spPr>
            <a:xfrm>
              <a:off x="5892914" y="3160693"/>
              <a:ext cx="12065" cy="0"/>
            </a:xfrm>
            <a:custGeom>
              <a:avLst/>
              <a:gdLst/>
              <a:ahLst/>
              <a:cxnLst/>
              <a:rect l="l" t="t" r="r" b="b"/>
              <a:pathLst>
                <a:path w="12064">
                  <a:moveTo>
                    <a:pt x="0" y="0"/>
                  </a:moveTo>
                  <a:lnTo>
                    <a:pt x="11912" y="0"/>
                  </a:lnTo>
                </a:path>
              </a:pathLst>
            </a:custGeom>
            <a:ln w="111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15" name="object 99"/>
            <p:cNvSpPr/>
            <p:nvPr/>
          </p:nvSpPr>
          <p:spPr>
            <a:xfrm>
              <a:off x="5953988" y="3101060"/>
              <a:ext cx="71755" cy="65405"/>
            </a:xfrm>
            <a:custGeom>
              <a:avLst/>
              <a:gdLst/>
              <a:ahLst/>
              <a:cxnLst/>
              <a:rect l="l" t="t" r="r" b="b"/>
              <a:pathLst>
                <a:path w="71754" h="65405">
                  <a:moveTo>
                    <a:pt x="52565" y="4178"/>
                  </a:moveTo>
                  <a:lnTo>
                    <a:pt x="46520" y="7556"/>
                  </a:lnTo>
                  <a:lnTo>
                    <a:pt x="53525" y="18311"/>
                  </a:lnTo>
                  <a:lnTo>
                    <a:pt x="58683" y="29332"/>
                  </a:lnTo>
                  <a:lnTo>
                    <a:pt x="62207" y="41183"/>
                  </a:lnTo>
                  <a:lnTo>
                    <a:pt x="64312" y="54432"/>
                  </a:lnTo>
                  <a:lnTo>
                    <a:pt x="71602" y="52565"/>
                  </a:lnTo>
                  <a:lnTo>
                    <a:pt x="69404" y="39388"/>
                  </a:lnTo>
                  <a:lnTo>
                    <a:pt x="65689" y="27405"/>
                  </a:lnTo>
                  <a:lnTo>
                    <a:pt x="60170" y="15905"/>
                  </a:lnTo>
                  <a:lnTo>
                    <a:pt x="52565" y="4178"/>
                  </a:lnTo>
                  <a:close/>
                </a:path>
                <a:path w="71754" h="65405">
                  <a:moveTo>
                    <a:pt x="1079" y="0"/>
                  </a:moveTo>
                  <a:lnTo>
                    <a:pt x="266" y="7912"/>
                  </a:lnTo>
                  <a:lnTo>
                    <a:pt x="0" y="13957"/>
                  </a:lnTo>
                  <a:lnTo>
                    <a:pt x="36" y="22593"/>
                  </a:lnTo>
                  <a:lnTo>
                    <a:pt x="9156" y="61899"/>
                  </a:lnTo>
                  <a:lnTo>
                    <a:pt x="13614" y="64846"/>
                  </a:lnTo>
                  <a:lnTo>
                    <a:pt x="22148" y="64846"/>
                  </a:lnTo>
                  <a:lnTo>
                    <a:pt x="25882" y="63233"/>
                  </a:lnTo>
                  <a:lnTo>
                    <a:pt x="28282" y="60655"/>
                  </a:lnTo>
                  <a:lnTo>
                    <a:pt x="30741" y="58077"/>
                  </a:lnTo>
                  <a:lnTo>
                    <a:pt x="16446" y="58077"/>
                  </a:lnTo>
                  <a:lnTo>
                    <a:pt x="14147" y="56299"/>
                  </a:lnTo>
                  <a:lnTo>
                    <a:pt x="6934" y="22593"/>
                  </a:lnTo>
                  <a:lnTo>
                    <a:pt x="6983" y="13957"/>
                  </a:lnTo>
                  <a:lnTo>
                    <a:pt x="7391" y="8801"/>
                  </a:lnTo>
                  <a:lnTo>
                    <a:pt x="8534" y="1066"/>
                  </a:lnTo>
                  <a:lnTo>
                    <a:pt x="1079" y="0"/>
                  </a:lnTo>
                  <a:close/>
                </a:path>
                <a:path w="71754" h="65405">
                  <a:moveTo>
                    <a:pt x="31305" y="40119"/>
                  </a:moveTo>
                  <a:lnTo>
                    <a:pt x="28905" y="47853"/>
                  </a:lnTo>
                  <a:lnTo>
                    <a:pt x="27838" y="50342"/>
                  </a:lnTo>
                  <a:lnTo>
                    <a:pt x="25438" y="53898"/>
                  </a:lnTo>
                  <a:lnTo>
                    <a:pt x="23749" y="56476"/>
                  </a:lnTo>
                  <a:lnTo>
                    <a:pt x="21170" y="58077"/>
                  </a:lnTo>
                  <a:lnTo>
                    <a:pt x="30741" y="58077"/>
                  </a:lnTo>
                  <a:lnTo>
                    <a:pt x="31927" y="56832"/>
                  </a:lnTo>
                  <a:lnTo>
                    <a:pt x="33718" y="53632"/>
                  </a:lnTo>
                  <a:lnTo>
                    <a:pt x="37084" y="44742"/>
                  </a:lnTo>
                  <a:lnTo>
                    <a:pt x="31305" y="4011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16" name="object 100"/>
            <p:cNvSpPr/>
            <p:nvPr/>
          </p:nvSpPr>
          <p:spPr>
            <a:xfrm>
              <a:off x="6042888" y="3101060"/>
              <a:ext cx="71755" cy="65405"/>
            </a:xfrm>
            <a:custGeom>
              <a:avLst/>
              <a:gdLst/>
              <a:ahLst/>
              <a:cxnLst/>
              <a:rect l="l" t="t" r="r" b="b"/>
              <a:pathLst>
                <a:path w="71754" h="65405">
                  <a:moveTo>
                    <a:pt x="52565" y="4178"/>
                  </a:moveTo>
                  <a:lnTo>
                    <a:pt x="46520" y="7556"/>
                  </a:lnTo>
                  <a:lnTo>
                    <a:pt x="53525" y="18311"/>
                  </a:lnTo>
                  <a:lnTo>
                    <a:pt x="58683" y="29332"/>
                  </a:lnTo>
                  <a:lnTo>
                    <a:pt x="62207" y="41183"/>
                  </a:lnTo>
                  <a:lnTo>
                    <a:pt x="64312" y="54432"/>
                  </a:lnTo>
                  <a:lnTo>
                    <a:pt x="71602" y="52565"/>
                  </a:lnTo>
                  <a:lnTo>
                    <a:pt x="69404" y="39388"/>
                  </a:lnTo>
                  <a:lnTo>
                    <a:pt x="65689" y="27405"/>
                  </a:lnTo>
                  <a:lnTo>
                    <a:pt x="60170" y="15905"/>
                  </a:lnTo>
                  <a:lnTo>
                    <a:pt x="52565" y="4178"/>
                  </a:lnTo>
                  <a:close/>
                </a:path>
                <a:path w="71754" h="65405">
                  <a:moveTo>
                    <a:pt x="1079" y="0"/>
                  </a:moveTo>
                  <a:lnTo>
                    <a:pt x="266" y="7912"/>
                  </a:lnTo>
                  <a:lnTo>
                    <a:pt x="0" y="13957"/>
                  </a:lnTo>
                  <a:lnTo>
                    <a:pt x="36" y="22593"/>
                  </a:lnTo>
                  <a:lnTo>
                    <a:pt x="9156" y="61899"/>
                  </a:lnTo>
                  <a:lnTo>
                    <a:pt x="13614" y="64846"/>
                  </a:lnTo>
                  <a:lnTo>
                    <a:pt x="22148" y="64846"/>
                  </a:lnTo>
                  <a:lnTo>
                    <a:pt x="25882" y="63233"/>
                  </a:lnTo>
                  <a:lnTo>
                    <a:pt x="28282" y="60655"/>
                  </a:lnTo>
                  <a:lnTo>
                    <a:pt x="30741" y="58077"/>
                  </a:lnTo>
                  <a:lnTo>
                    <a:pt x="16446" y="58077"/>
                  </a:lnTo>
                  <a:lnTo>
                    <a:pt x="14147" y="56299"/>
                  </a:lnTo>
                  <a:lnTo>
                    <a:pt x="6934" y="22593"/>
                  </a:lnTo>
                  <a:lnTo>
                    <a:pt x="6983" y="13957"/>
                  </a:lnTo>
                  <a:lnTo>
                    <a:pt x="7391" y="8801"/>
                  </a:lnTo>
                  <a:lnTo>
                    <a:pt x="8534" y="1066"/>
                  </a:lnTo>
                  <a:lnTo>
                    <a:pt x="1079" y="0"/>
                  </a:lnTo>
                  <a:close/>
                </a:path>
                <a:path w="71754" h="65405">
                  <a:moveTo>
                    <a:pt x="31305" y="40119"/>
                  </a:moveTo>
                  <a:lnTo>
                    <a:pt x="28905" y="47853"/>
                  </a:lnTo>
                  <a:lnTo>
                    <a:pt x="27838" y="50342"/>
                  </a:lnTo>
                  <a:lnTo>
                    <a:pt x="25438" y="53898"/>
                  </a:lnTo>
                  <a:lnTo>
                    <a:pt x="23749" y="56476"/>
                  </a:lnTo>
                  <a:lnTo>
                    <a:pt x="21170" y="58077"/>
                  </a:lnTo>
                  <a:lnTo>
                    <a:pt x="30741" y="58077"/>
                  </a:lnTo>
                  <a:lnTo>
                    <a:pt x="31927" y="56832"/>
                  </a:lnTo>
                  <a:lnTo>
                    <a:pt x="33718" y="53632"/>
                  </a:lnTo>
                  <a:lnTo>
                    <a:pt x="37084" y="44742"/>
                  </a:lnTo>
                  <a:lnTo>
                    <a:pt x="31305" y="4011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17" name="object 101"/>
            <p:cNvSpPr/>
            <p:nvPr/>
          </p:nvSpPr>
          <p:spPr>
            <a:xfrm>
              <a:off x="6125654" y="3094380"/>
              <a:ext cx="73025" cy="73660"/>
            </a:xfrm>
            <a:custGeom>
              <a:avLst/>
              <a:gdLst/>
              <a:ahLst/>
              <a:cxnLst/>
              <a:rect l="l" t="t" r="r" b="b"/>
              <a:pathLst>
                <a:path w="73025" h="73660">
                  <a:moveTo>
                    <a:pt x="20980" y="0"/>
                  </a:moveTo>
                  <a:lnTo>
                    <a:pt x="54343" y="13512"/>
                  </a:lnTo>
                  <a:lnTo>
                    <a:pt x="55587" y="7111"/>
                  </a:lnTo>
                  <a:lnTo>
                    <a:pt x="47214" y="6400"/>
                  </a:lnTo>
                  <a:lnTo>
                    <a:pt x="39184" y="5089"/>
                  </a:lnTo>
                  <a:lnTo>
                    <a:pt x="30704" y="3011"/>
                  </a:lnTo>
                  <a:lnTo>
                    <a:pt x="20980" y="0"/>
                  </a:lnTo>
                  <a:close/>
                </a:path>
                <a:path w="73025" h="73660">
                  <a:moveTo>
                    <a:pt x="54720" y="28727"/>
                  </a:moveTo>
                  <a:lnTo>
                    <a:pt x="44640" y="28727"/>
                  </a:lnTo>
                  <a:lnTo>
                    <a:pt x="34959" y="38375"/>
                  </a:lnTo>
                  <a:lnTo>
                    <a:pt x="24582" y="47826"/>
                  </a:lnTo>
                  <a:lnTo>
                    <a:pt x="13074" y="57447"/>
                  </a:lnTo>
                  <a:lnTo>
                    <a:pt x="0" y="67602"/>
                  </a:lnTo>
                  <a:lnTo>
                    <a:pt x="4800" y="73647"/>
                  </a:lnTo>
                  <a:lnTo>
                    <a:pt x="11023" y="68135"/>
                  </a:lnTo>
                  <a:lnTo>
                    <a:pt x="15024" y="64655"/>
                  </a:lnTo>
                  <a:lnTo>
                    <a:pt x="16890" y="63144"/>
                  </a:lnTo>
                  <a:lnTo>
                    <a:pt x="28638" y="53276"/>
                  </a:lnTo>
                  <a:lnTo>
                    <a:pt x="32283" y="50965"/>
                  </a:lnTo>
                  <a:lnTo>
                    <a:pt x="45713" y="50965"/>
                  </a:lnTo>
                  <a:lnTo>
                    <a:pt x="45542" y="49898"/>
                  </a:lnTo>
                  <a:lnTo>
                    <a:pt x="44907" y="46431"/>
                  </a:lnTo>
                  <a:lnTo>
                    <a:pt x="43369" y="45186"/>
                  </a:lnTo>
                  <a:lnTo>
                    <a:pt x="36372" y="45186"/>
                  </a:lnTo>
                  <a:lnTo>
                    <a:pt x="42430" y="39839"/>
                  </a:lnTo>
                  <a:lnTo>
                    <a:pt x="47307" y="35394"/>
                  </a:lnTo>
                  <a:lnTo>
                    <a:pt x="47675" y="35128"/>
                  </a:lnTo>
                  <a:lnTo>
                    <a:pt x="54720" y="28727"/>
                  </a:lnTo>
                  <a:close/>
                </a:path>
                <a:path w="73025" h="73660">
                  <a:moveTo>
                    <a:pt x="45713" y="50965"/>
                  </a:moveTo>
                  <a:lnTo>
                    <a:pt x="37083" y="50965"/>
                  </a:lnTo>
                  <a:lnTo>
                    <a:pt x="38150" y="51676"/>
                  </a:lnTo>
                  <a:lnTo>
                    <a:pt x="38861" y="53987"/>
                  </a:lnTo>
                  <a:lnTo>
                    <a:pt x="39039" y="71602"/>
                  </a:lnTo>
                  <a:lnTo>
                    <a:pt x="41795" y="73647"/>
                  </a:lnTo>
                  <a:lnTo>
                    <a:pt x="62877" y="73647"/>
                  </a:lnTo>
                  <a:lnTo>
                    <a:pt x="67500" y="73469"/>
                  </a:lnTo>
                  <a:lnTo>
                    <a:pt x="72491" y="73113"/>
                  </a:lnTo>
                  <a:lnTo>
                    <a:pt x="72412" y="66967"/>
                  </a:lnTo>
                  <a:lnTo>
                    <a:pt x="47675" y="66967"/>
                  </a:lnTo>
                  <a:lnTo>
                    <a:pt x="46151" y="65989"/>
                  </a:lnTo>
                  <a:lnTo>
                    <a:pt x="46040" y="53987"/>
                  </a:lnTo>
                  <a:lnTo>
                    <a:pt x="45885" y="52031"/>
                  </a:lnTo>
                  <a:lnTo>
                    <a:pt x="45713" y="50965"/>
                  </a:lnTo>
                  <a:close/>
                </a:path>
                <a:path w="73025" h="73660">
                  <a:moveTo>
                    <a:pt x="72402" y="66166"/>
                  </a:moveTo>
                  <a:lnTo>
                    <a:pt x="67411" y="66789"/>
                  </a:lnTo>
                  <a:lnTo>
                    <a:pt x="63588" y="66967"/>
                  </a:lnTo>
                  <a:lnTo>
                    <a:pt x="72412" y="66967"/>
                  </a:lnTo>
                  <a:lnTo>
                    <a:pt x="72402" y="66166"/>
                  </a:lnTo>
                  <a:close/>
                </a:path>
                <a:path w="73025" h="73660">
                  <a:moveTo>
                    <a:pt x="43040" y="44919"/>
                  </a:moveTo>
                  <a:lnTo>
                    <a:pt x="37972" y="44996"/>
                  </a:lnTo>
                  <a:lnTo>
                    <a:pt x="36372" y="45186"/>
                  </a:lnTo>
                  <a:lnTo>
                    <a:pt x="43369" y="45186"/>
                  </a:lnTo>
                  <a:lnTo>
                    <a:pt x="43040" y="44919"/>
                  </a:lnTo>
                  <a:close/>
                </a:path>
                <a:path w="73025" h="73660">
                  <a:moveTo>
                    <a:pt x="54876" y="21247"/>
                  </a:moveTo>
                  <a:lnTo>
                    <a:pt x="41795" y="22692"/>
                  </a:lnTo>
                  <a:lnTo>
                    <a:pt x="30016" y="23691"/>
                  </a:lnTo>
                  <a:lnTo>
                    <a:pt x="18904" y="24272"/>
                  </a:lnTo>
                  <a:lnTo>
                    <a:pt x="7823" y="24460"/>
                  </a:lnTo>
                  <a:lnTo>
                    <a:pt x="8000" y="31216"/>
                  </a:lnTo>
                  <a:lnTo>
                    <a:pt x="17163" y="30927"/>
                  </a:lnTo>
                  <a:lnTo>
                    <a:pt x="25887" y="30438"/>
                  </a:lnTo>
                  <a:lnTo>
                    <a:pt x="34827" y="29716"/>
                  </a:lnTo>
                  <a:lnTo>
                    <a:pt x="44640" y="28727"/>
                  </a:lnTo>
                  <a:lnTo>
                    <a:pt x="54720" y="28727"/>
                  </a:lnTo>
                  <a:lnTo>
                    <a:pt x="56286" y="27304"/>
                  </a:lnTo>
                  <a:lnTo>
                    <a:pt x="54876" y="21247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18" name="object 103"/>
            <p:cNvSpPr/>
            <p:nvPr/>
          </p:nvSpPr>
          <p:spPr>
            <a:xfrm>
              <a:off x="5184292" y="5293855"/>
              <a:ext cx="24765" cy="67945"/>
            </a:xfrm>
            <a:custGeom>
              <a:avLst/>
              <a:gdLst/>
              <a:ahLst/>
              <a:cxnLst/>
              <a:rect l="l" t="t" r="r" b="b"/>
              <a:pathLst>
                <a:path w="24764" h="67945">
                  <a:moveTo>
                    <a:pt x="24282" y="9080"/>
                  </a:moveTo>
                  <a:lnTo>
                    <a:pt x="16725" y="9080"/>
                  </a:lnTo>
                  <a:lnTo>
                    <a:pt x="16725" y="67602"/>
                  </a:lnTo>
                  <a:lnTo>
                    <a:pt x="24282" y="67602"/>
                  </a:lnTo>
                  <a:lnTo>
                    <a:pt x="24282" y="9080"/>
                  </a:lnTo>
                  <a:close/>
                </a:path>
                <a:path w="24764" h="67945">
                  <a:moveTo>
                    <a:pt x="24282" y="0"/>
                  </a:moveTo>
                  <a:lnTo>
                    <a:pt x="16992" y="0"/>
                  </a:lnTo>
                  <a:lnTo>
                    <a:pt x="0" y="12636"/>
                  </a:lnTo>
                  <a:lnTo>
                    <a:pt x="4444" y="18681"/>
                  </a:lnTo>
                  <a:lnTo>
                    <a:pt x="16725" y="9080"/>
                  </a:lnTo>
                  <a:lnTo>
                    <a:pt x="24282" y="9080"/>
                  </a:lnTo>
                  <a:lnTo>
                    <a:pt x="2428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19" name="object 104"/>
            <p:cNvSpPr/>
            <p:nvPr/>
          </p:nvSpPr>
          <p:spPr>
            <a:xfrm>
              <a:off x="5241290" y="5355901"/>
              <a:ext cx="12065" cy="0"/>
            </a:xfrm>
            <a:custGeom>
              <a:avLst/>
              <a:gdLst/>
              <a:ahLst/>
              <a:cxnLst/>
              <a:rect l="l" t="t" r="r" b="b"/>
              <a:pathLst>
                <a:path w="12064">
                  <a:moveTo>
                    <a:pt x="0" y="0"/>
                  </a:moveTo>
                  <a:lnTo>
                    <a:pt x="11912" y="0"/>
                  </a:lnTo>
                </a:path>
              </a:pathLst>
            </a:custGeom>
            <a:ln w="111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20" name="object 105"/>
            <p:cNvSpPr/>
            <p:nvPr/>
          </p:nvSpPr>
          <p:spPr>
            <a:xfrm>
              <a:off x="5301195" y="5289766"/>
              <a:ext cx="71755" cy="74295"/>
            </a:xfrm>
            <a:custGeom>
              <a:avLst/>
              <a:gdLst/>
              <a:ahLst/>
              <a:cxnLst/>
              <a:rect l="l" t="t" r="r" b="b"/>
              <a:pathLst>
                <a:path w="71754" h="74295">
                  <a:moveTo>
                    <a:pt x="40297" y="46697"/>
                  </a:moveTo>
                  <a:lnTo>
                    <a:pt x="24371" y="46697"/>
                  </a:lnTo>
                  <a:lnTo>
                    <a:pt x="17970" y="51498"/>
                  </a:lnTo>
                  <a:lnTo>
                    <a:pt x="17970" y="68935"/>
                  </a:lnTo>
                  <a:lnTo>
                    <a:pt x="24015" y="73469"/>
                  </a:lnTo>
                  <a:lnTo>
                    <a:pt x="42430" y="73469"/>
                  </a:lnTo>
                  <a:lnTo>
                    <a:pt x="47142" y="72047"/>
                  </a:lnTo>
                  <a:lnTo>
                    <a:pt x="50165" y="69202"/>
                  </a:lnTo>
                  <a:lnTo>
                    <a:pt x="52558" y="66890"/>
                  </a:lnTo>
                  <a:lnTo>
                    <a:pt x="28917" y="66890"/>
                  </a:lnTo>
                  <a:lnTo>
                    <a:pt x="24993" y="64401"/>
                  </a:lnTo>
                  <a:lnTo>
                    <a:pt x="24993" y="55499"/>
                  </a:lnTo>
                  <a:lnTo>
                    <a:pt x="28460" y="53276"/>
                  </a:lnTo>
                  <a:lnTo>
                    <a:pt x="59601" y="53276"/>
                  </a:lnTo>
                  <a:lnTo>
                    <a:pt x="53822" y="50965"/>
                  </a:lnTo>
                  <a:lnTo>
                    <a:pt x="53822" y="48387"/>
                  </a:lnTo>
                  <a:lnTo>
                    <a:pt x="46697" y="48387"/>
                  </a:lnTo>
                  <a:lnTo>
                    <a:pt x="43497" y="47231"/>
                  </a:lnTo>
                  <a:lnTo>
                    <a:pt x="40297" y="46697"/>
                  </a:lnTo>
                  <a:close/>
                </a:path>
                <a:path w="71754" h="74295">
                  <a:moveTo>
                    <a:pt x="67341" y="58254"/>
                  </a:moveTo>
                  <a:lnTo>
                    <a:pt x="53822" y="58254"/>
                  </a:lnTo>
                  <a:lnTo>
                    <a:pt x="58356" y="60566"/>
                  </a:lnTo>
                  <a:lnTo>
                    <a:pt x="62445" y="63588"/>
                  </a:lnTo>
                  <a:lnTo>
                    <a:pt x="67779" y="68668"/>
                  </a:lnTo>
                  <a:lnTo>
                    <a:pt x="71704" y="61734"/>
                  </a:lnTo>
                  <a:lnTo>
                    <a:pt x="67341" y="58254"/>
                  </a:lnTo>
                  <a:close/>
                </a:path>
                <a:path w="71754" h="74295">
                  <a:moveTo>
                    <a:pt x="59601" y="53276"/>
                  </a:moveTo>
                  <a:lnTo>
                    <a:pt x="39497" y="53276"/>
                  </a:lnTo>
                  <a:lnTo>
                    <a:pt x="42341" y="53898"/>
                  </a:lnTo>
                  <a:lnTo>
                    <a:pt x="46697" y="55765"/>
                  </a:lnTo>
                  <a:lnTo>
                    <a:pt x="46609" y="64935"/>
                  </a:lnTo>
                  <a:lnTo>
                    <a:pt x="44564" y="66890"/>
                  </a:lnTo>
                  <a:lnTo>
                    <a:pt x="52558" y="66890"/>
                  </a:lnTo>
                  <a:lnTo>
                    <a:pt x="52755" y="66700"/>
                  </a:lnTo>
                  <a:lnTo>
                    <a:pt x="53548" y="64401"/>
                  </a:lnTo>
                  <a:lnTo>
                    <a:pt x="53660" y="63588"/>
                  </a:lnTo>
                  <a:lnTo>
                    <a:pt x="53822" y="58254"/>
                  </a:lnTo>
                  <a:lnTo>
                    <a:pt x="67341" y="58254"/>
                  </a:lnTo>
                  <a:lnTo>
                    <a:pt x="65112" y="56476"/>
                  </a:lnTo>
                  <a:lnTo>
                    <a:pt x="60045" y="53454"/>
                  </a:lnTo>
                  <a:lnTo>
                    <a:pt x="59601" y="53276"/>
                  </a:lnTo>
                  <a:close/>
                </a:path>
                <a:path w="71754" h="74295">
                  <a:moveTo>
                    <a:pt x="18059" y="17691"/>
                  </a:moveTo>
                  <a:lnTo>
                    <a:pt x="18059" y="24371"/>
                  </a:lnTo>
                  <a:lnTo>
                    <a:pt x="40830" y="24460"/>
                  </a:lnTo>
                  <a:lnTo>
                    <a:pt x="46697" y="24460"/>
                  </a:lnTo>
                  <a:lnTo>
                    <a:pt x="46697" y="48387"/>
                  </a:lnTo>
                  <a:lnTo>
                    <a:pt x="53822" y="48387"/>
                  </a:lnTo>
                  <a:lnTo>
                    <a:pt x="53822" y="24460"/>
                  </a:lnTo>
                  <a:lnTo>
                    <a:pt x="69291" y="24371"/>
                  </a:lnTo>
                  <a:lnTo>
                    <a:pt x="69291" y="17957"/>
                  </a:lnTo>
                  <a:lnTo>
                    <a:pt x="30429" y="17957"/>
                  </a:lnTo>
                  <a:lnTo>
                    <a:pt x="18059" y="17691"/>
                  </a:lnTo>
                  <a:close/>
                </a:path>
                <a:path w="71754" h="74295">
                  <a:moveTo>
                    <a:pt x="53822" y="0"/>
                  </a:moveTo>
                  <a:lnTo>
                    <a:pt x="46697" y="0"/>
                  </a:lnTo>
                  <a:lnTo>
                    <a:pt x="46697" y="17957"/>
                  </a:lnTo>
                  <a:lnTo>
                    <a:pt x="53822" y="17957"/>
                  </a:lnTo>
                  <a:lnTo>
                    <a:pt x="53822" y="0"/>
                  </a:lnTo>
                  <a:close/>
                </a:path>
                <a:path w="71754" h="74295">
                  <a:moveTo>
                    <a:pt x="69291" y="17691"/>
                  </a:moveTo>
                  <a:lnTo>
                    <a:pt x="60744" y="17957"/>
                  </a:lnTo>
                  <a:lnTo>
                    <a:pt x="69291" y="17957"/>
                  </a:lnTo>
                  <a:lnTo>
                    <a:pt x="69291" y="17691"/>
                  </a:lnTo>
                  <a:close/>
                </a:path>
                <a:path w="71754" h="74295">
                  <a:moveTo>
                    <a:pt x="4889" y="355"/>
                  </a:moveTo>
                  <a:lnTo>
                    <a:pt x="2606" y="11332"/>
                  </a:lnTo>
                  <a:lnTo>
                    <a:pt x="1116" y="21343"/>
                  </a:lnTo>
                  <a:lnTo>
                    <a:pt x="265" y="31650"/>
                  </a:lnTo>
                  <a:lnTo>
                    <a:pt x="0" y="42875"/>
                  </a:lnTo>
                  <a:lnTo>
                    <a:pt x="137" y="50968"/>
                  </a:lnTo>
                  <a:lnTo>
                    <a:pt x="568" y="58605"/>
                  </a:lnTo>
                  <a:lnTo>
                    <a:pt x="1318" y="66226"/>
                  </a:lnTo>
                  <a:lnTo>
                    <a:pt x="2413" y="74269"/>
                  </a:lnTo>
                  <a:lnTo>
                    <a:pt x="9880" y="72936"/>
                  </a:lnTo>
                  <a:lnTo>
                    <a:pt x="8619" y="65350"/>
                  </a:lnTo>
                  <a:lnTo>
                    <a:pt x="7764" y="58034"/>
                  </a:lnTo>
                  <a:lnTo>
                    <a:pt x="7278" y="50520"/>
                  </a:lnTo>
                  <a:lnTo>
                    <a:pt x="7124" y="42341"/>
                  </a:lnTo>
                  <a:lnTo>
                    <a:pt x="7388" y="31203"/>
                  </a:lnTo>
                  <a:lnTo>
                    <a:pt x="8240" y="21093"/>
                  </a:lnTo>
                  <a:lnTo>
                    <a:pt x="9813" y="11173"/>
                  </a:lnTo>
                  <a:lnTo>
                    <a:pt x="12090" y="1244"/>
                  </a:lnTo>
                  <a:lnTo>
                    <a:pt x="4889" y="355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21" name="object 106"/>
            <p:cNvSpPr/>
            <p:nvPr/>
          </p:nvSpPr>
          <p:spPr>
            <a:xfrm>
              <a:off x="5389549" y="5296255"/>
              <a:ext cx="71755" cy="65405"/>
            </a:xfrm>
            <a:custGeom>
              <a:avLst/>
              <a:gdLst/>
              <a:ahLst/>
              <a:cxnLst/>
              <a:rect l="l" t="t" r="r" b="b"/>
              <a:pathLst>
                <a:path w="71754" h="65404">
                  <a:moveTo>
                    <a:pt x="52565" y="4178"/>
                  </a:moveTo>
                  <a:lnTo>
                    <a:pt x="46520" y="7556"/>
                  </a:lnTo>
                  <a:lnTo>
                    <a:pt x="53525" y="18311"/>
                  </a:lnTo>
                  <a:lnTo>
                    <a:pt x="58683" y="29332"/>
                  </a:lnTo>
                  <a:lnTo>
                    <a:pt x="62207" y="41183"/>
                  </a:lnTo>
                  <a:lnTo>
                    <a:pt x="64312" y="54432"/>
                  </a:lnTo>
                  <a:lnTo>
                    <a:pt x="71602" y="52565"/>
                  </a:lnTo>
                  <a:lnTo>
                    <a:pt x="69404" y="39388"/>
                  </a:lnTo>
                  <a:lnTo>
                    <a:pt x="65689" y="27405"/>
                  </a:lnTo>
                  <a:lnTo>
                    <a:pt x="60170" y="15905"/>
                  </a:lnTo>
                  <a:lnTo>
                    <a:pt x="52565" y="4178"/>
                  </a:lnTo>
                  <a:close/>
                </a:path>
                <a:path w="71754" h="65404">
                  <a:moveTo>
                    <a:pt x="1079" y="0"/>
                  </a:moveTo>
                  <a:lnTo>
                    <a:pt x="266" y="7912"/>
                  </a:lnTo>
                  <a:lnTo>
                    <a:pt x="0" y="13957"/>
                  </a:lnTo>
                  <a:lnTo>
                    <a:pt x="36" y="22593"/>
                  </a:lnTo>
                  <a:lnTo>
                    <a:pt x="9156" y="61912"/>
                  </a:lnTo>
                  <a:lnTo>
                    <a:pt x="13614" y="64833"/>
                  </a:lnTo>
                  <a:lnTo>
                    <a:pt x="22148" y="64833"/>
                  </a:lnTo>
                  <a:lnTo>
                    <a:pt x="25882" y="63233"/>
                  </a:lnTo>
                  <a:lnTo>
                    <a:pt x="28282" y="60655"/>
                  </a:lnTo>
                  <a:lnTo>
                    <a:pt x="30741" y="58077"/>
                  </a:lnTo>
                  <a:lnTo>
                    <a:pt x="16446" y="58077"/>
                  </a:lnTo>
                  <a:lnTo>
                    <a:pt x="14147" y="56299"/>
                  </a:lnTo>
                  <a:lnTo>
                    <a:pt x="6934" y="22593"/>
                  </a:lnTo>
                  <a:lnTo>
                    <a:pt x="6983" y="13957"/>
                  </a:lnTo>
                  <a:lnTo>
                    <a:pt x="7391" y="8801"/>
                  </a:lnTo>
                  <a:lnTo>
                    <a:pt x="8534" y="1066"/>
                  </a:lnTo>
                  <a:lnTo>
                    <a:pt x="1079" y="0"/>
                  </a:lnTo>
                  <a:close/>
                </a:path>
                <a:path w="71754" h="65404">
                  <a:moveTo>
                    <a:pt x="31305" y="40119"/>
                  </a:moveTo>
                  <a:lnTo>
                    <a:pt x="28905" y="47853"/>
                  </a:lnTo>
                  <a:lnTo>
                    <a:pt x="27838" y="50342"/>
                  </a:lnTo>
                  <a:lnTo>
                    <a:pt x="25438" y="53898"/>
                  </a:lnTo>
                  <a:lnTo>
                    <a:pt x="23749" y="56476"/>
                  </a:lnTo>
                  <a:lnTo>
                    <a:pt x="21170" y="58077"/>
                  </a:lnTo>
                  <a:lnTo>
                    <a:pt x="30741" y="58077"/>
                  </a:lnTo>
                  <a:lnTo>
                    <a:pt x="31927" y="56832"/>
                  </a:lnTo>
                  <a:lnTo>
                    <a:pt x="33718" y="53632"/>
                  </a:lnTo>
                  <a:lnTo>
                    <a:pt x="37084" y="44742"/>
                  </a:lnTo>
                  <a:lnTo>
                    <a:pt x="31305" y="4011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22" name="object 107"/>
            <p:cNvSpPr/>
            <p:nvPr/>
          </p:nvSpPr>
          <p:spPr>
            <a:xfrm>
              <a:off x="5829871" y="5292966"/>
              <a:ext cx="45085" cy="68580"/>
            </a:xfrm>
            <a:custGeom>
              <a:avLst/>
              <a:gdLst/>
              <a:ahLst/>
              <a:cxnLst/>
              <a:rect l="l" t="t" r="r" b="b"/>
              <a:pathLst>
                <a:path w="45085" h="68579">
                  <a:moveTo>
                    <a:pt x="40742" y="7023"/>
                  </a:moveTo>
                  <a:lnTo>
                    <a:pt x="31940" y="7023"/>
                  </a:lnTo>
                  <a:lnTo>
                    <a:pt x="37007" y="11214"/>
                  </a:lnTo>
                  <a:lnTo>
                    <a:pt x="36939" y="24015"/>
                  </a:lnTo>
                  <a:lnTo>
                    <a:pt x="34340" y="27393"/>
                  </a:lnTo>
                  <a:lnTo>
                    <a:pt x="11658" y="40830"/>
                  </a:lnTo>
                  <a:lnTo>
                    <a:pt x="6222" y="46697"/>
                  </a:lnTo>
                  <a:lnTo>
                    <a:pt x="2679" y="50787"/>
                  </a:lnTo>
                  <a:lnTo>
                    <a:pt x="0" y="57721"/>
                  </a:lnTo>
                  <a:lnTo>
                    <a:pt x="0" y="68491"/>
                  </a:lnTo>
                  <a:lnTo>
                    <a:pt x="44030" y="68491"/>
                  </a:lnTo>
                  <a:lnTo>
                    <a:pt x="44030" y="61455"/>
                  </a:lnTo>
                  <a:lnTo>
                    <a:pt x="8102" y="61455"/>
                  </a:lnTo>
                  <a:lnTo>
                    <a:pt x="8902" y="53365"/>
                  </a:lnTo>
                  <a:lnTo>
                    <a:pt x="12458" y="48653"/>
                  </a:lnTo>
                  <a:lnTo>
                    <a:pt x="22237" y="42697"/>
                  </a:lnTo>
                  <a:lnTo>
                    <a:pt x="35407" y="34950"/>
                  </a:lnTo>
                  <a:lnTo>
                    <a:pt x="38976" y="31927"/>
                  </a:lnTo>
                  <a:lnTo>
                    <a:pt x="42875" y="28460"/>
                  </a:lnTo>
                  <a:lnTo>
                    <a:pt x="44830" y="24015"/>
                  </a:lnTo>
                  <a:lnTo>
                    <a:pt x="44830" y="18503"/>
                  </a:lnTo>
                  <a:lnTo>
                    <a:pt x="43380" y="10656"/>
                  </a:lnTo>
                  <a:lnTo>
                    <a:pt x="40742" y="7023"/>
                  </a:lnTo>
                  <a:close/>
                </a:path>
                <a:path w="45085" h="68579">
                  <a:moveTo>
                    <a:pt x="23215" y="0"/>
                  </a:moveTo>
                  <a:lnTo>
                    <a:pt x="15214" y="0"/>
                  </a:lnTo>
                  <a:lnTo>
                    <a:pt x="9524" y="1777"/>
                  </a:lnTo>
                  <a:lnTo>
                    <a:pt x="1168" y="6756"/>
                  </a:lnTo>
                  <a:lnTo>
                    <a:pt x="4622" y="13690"/>
                  </a:lnTo>
                  <a:lnTo>
                    <a:pt x="11747" y="8801"/>
                  </a:lnTo>
                  <a:lnTo>
                    <a:pt x="16649" y="7023"/>
                  </a:lnTo>
                  <a:lnTo>
                    <a:pt x="40742" y="7023"/>
                  </a:lnTo>
                  <a:lnTo>
                    <a:pt x="39162" y="4846"/>
                  </a:lnTo>
                  <a:lnTo>
                    <a:pt x="32374" y="1239"/>
                  </a:lnTo>
                  <a:lnTo>
                    <a:pt x="2321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23" name="object 108"/>
            <p:cNvSpPr/>
            <p:nvPr/>
          </p:nvSpPr>
          <p:spPr>
            <a:xfrm>
              <a:off x="5892914" y="5355901"/>
              <a:ext cx="12065" cy="0"/>
            </a:xfrm>
            <a:custGeom>
              <a:avLst/>
              <a:gdLst/>
              <a:ahLst/>
              <a:cxnLst/>
              <a:rect l="l" t="t" r="r" b="b"/>
              <a:pathLst>
                <a:path w="12064">
                  <a:moveTo>
                    <a:pt x="0" y="0"/>
                  </a:moveTo>
                  <a:lnTo>
                    <a:pt x="11912" y="0"/>
                  </a:lnTo>
                </a:path>
              </a:pathLst>
            </a:custGeom>
            <a:ln w="111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24" name="object 109"/>
            <p:cNvSpPr/>
            <p:nvPr/>
          </p:nvSpPr>
          <p:spPr>
            <a:xfrm>
              <a:off x="5953988" y="5296255"/>
              <a:ext cx="71755" cy="65405"/>
            </a:xfrm>
            <a:custGeom>
              <a:avLst/>
              <a:gdLst/>
              <a:ahLst/>
              <a:cxnLst/>
              <a:rect l="l" t="t" r="r" b="b"/>
              <a:pathLst>
                <a:path w="71754" h="65404">
                  <a:moveTo>
                    <a:pt x="52565" y="4178"/>
                  </a:moveTo>
                  <a:lnTo>
                    <a:pt x="46520" y="7556"/>
                  </a:lnTo>
                  <a:lnTo>
                    <a:pt x="53525" y="18311"/>
                  </a:lnTo>
                  <a:lnTo>
                    <a:pt x="58683" y="29332"/>
                  </a:lnTo>
                  <a:lnTo>
                    <a:pt x="62207" y="41183"/>
                  </a:lnTo>
                  <a:lnTo>
                    <a:pt x="64312" y="54432"/>
                  </a:lnTo>
                  <a:lnTo>
                    <a:pt x="71602" y="52565"/>
                  </a:lnTo>
                  <a:lnTo>
                    <a:pt x="69404" y="39388"/>
                  </a:lnTo>
                  <a:lnTo>
                    <a:pt x="65689" y="27405"/>
                  </a:lnTo>
                  <a:lnTo>
                    <a:pt x="60170" y="15905"/>
                  </a:lnTo>
                  <a:lnTo>
                    <a:pt x="52565" y="4178"/>
                  </a:lnTo>
                  <a:close/>
                </a:path>
                <a:path w="71754" h="65404">
                  <a:moveTo>
                    <a:pt x="1079" y="0"/>
                  </a:moveTo>
                  <a:lnTo>
                    <a:pt x="266" y="7912"/>
                  </a:lnTo>
                  <a:lnTo>
                    <a:pt x="0" y="13957"/>
                  </a:lnTo>
                  <a:lnTo>
                    <a:pt x="36" y="22593"/>
                  </a:lnTo>
                  <a:lnTo>
                    <a:pt x="9156" y="61912"/>
                  </a:lnTo>
                  <a:lnTo>
                    <a:pt x="13614" y="64833"/>
                  </a:lnTo>
                  <a:lnTo>
                    <a:pt x="22148" y="64833"/>
                  </a:lnTo>
                  <a:lnTo>
                    <a:pt x="25882" y="63233"/>
                  </a:lnTo>
                  <a:lnTo>
                    <a:pt x="28282" y="60655"/>
                  </a:lnTo>
                  <a:lnTo>
                    <a:pt x="30741" y="58077"/>
                  </a:lnTo>
                  <a:lnTo>
                    <a:pt x="16446" y="58077"/>
                  </a:lnTo>
                  <a:lnTo>
                    <a:pt x="14147" y="56299"/>
                  </a:lnTo>
                  <a:lnTo>
                    <a:pt x="6934" y="22593"/>
                  </a:lnTo>
                  <a:lnTo>
                    <a:pt x="6983" y="13957"/>
                  </a:lnTo>
                  <a:lnTo>
                    <a:pt x="7391" y="8801"/>
                  </a:lnTo>
                  <a:lnTo>
                    <a:pt x="8534" y="1066"/>
                  </a:lnTo>
                  <a:lnTo>
                    <a:pt x="1079" y="0"/>
                  </a:lnTo>
                  <a:close/>
                </a:path>
                <a:path w="71754" h="65404">
                  <a:moveTo>
                    <a:pt x="31305" y="40119"/>
                  </a:moveTo>
                  <a:lnTo>
                    <a:pt x="28905" y="47853"/>
                  </a:lnTo>
                  <a:lnTo>
                    <a:pt x="27838" y="50342"/>
                  </a:lnTo>
                  <a:lnTo>
                    <a:pt x="25438" y="53898"/>
                  </a:lnTo>
                  <a:lnTo>
                    <a:pt x="23749" y="56476"/>
                  </a:lnTo>
                  <a:lnTo>
                    <a:pt x="21170" y="58077"/>
                  </a:lnTo>
                  <a:lnTo>
                    <a:pt x="30741" y="58077"/>
                  </a:lnTo>
                  <a:lnTo>
                    <a:pt x="31927" y="56832"/>
                  </a:lnTo>
                  <a:lnTo>
                    <a:pt x="33718" y="53632"/>
                  </a:lnTo>
                  <a:lnTo>
                    <a:pt x="37084" y="44742"/>
                  </a:lnTo>
                  <a:lnTo>
                    <a:pt x="31305" y="4011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25" name="object 110"/>
            <p:cNvSpPr/>
            <p:nvPr/>
          </p:nvSpPr>
          <p:spPr>
            <a:xfrm>
              <a:off x="6042888" y="5296255"/>
              <a:ext cx="71755" cy="65405"/>
            </a:xfrm>
            <a:custGeom>
              <a:avLst/>
              <a:gdLst/>
              <a:ahLst/>
              <a:cxnLst/>
              <a:rect l="l" t="t" r="r" b="b"/>
              <a:pathLst>
                <a:path w="71754" h="65404">
                  <a:moveTo>
                    <a:pt x="52565" y="4178"/>
                  </a:moveTo>
                  <a:lnTo>
                    <a:pt x="46520" y="7556"/>
                  </a:lnTo>
                  <a:lnTo>
                    <a:pt x="53525" y="18311"/>
                  </a:lnTo>
                  <a:lnTo>
                    <a:pt x="58683" y="29332"/>
                  </a:lnTo>
                  <a:lnTo>
                    <a:pt x="62207" y="41183"/>
                  </a:lnTo>
                  <a:lnTo>
                    <a:pt x="64312" y="54432"/>
                  </a:lnTo>
                  <a:lnTo>
                    <a:pt x="71602" y="52565"/>
                  </a:lnTo>
                  <a:lnTo>
                    <a:pt x="69404" y="39388"/>
                  </a:lnTo>
                  <a:lnTo>
                    <a:pt x="65689" y="27405"/>
                  </a:lnTo>
                  <a:lnTo>
                    <a:pt x="60170" y="15905"/>
                  </a:lnTo>
                  <a:lnTo>
                    <a:pt x="52565" y="4178"/>
                  </a:lnTo>
                  <a:close/>
                </a:path>
                <a:path w="71754" h="65404">
                  <a:moveTo>
                    <a:pt x="1079" y="0"/>
                  </a:moveTo>
                  <a:lnTo>
                    <a:pt x="266" y="7912"/>
                  </a:lnTo>
                  <a:lnTo>
                    <a:pt x="0" y="13957"/>
                  </a:lnTo>
                  <a:lnTo>
                    <a:pt x="36" y="22593"/>
                  </a:lnTo>
                  <a:lnTo>
                    <a:pt x="9156" y="61912"/>
                  </a:lnTo>
                  <a:lnTo>
                    <a:pt x="13614" y="64833"/>
                  </a:lnTo>
                  <a:lnTo>
                    <a:pt x="22148" y="64833"/>
                  </a:lnTo>
                  <a:lnTo>
                    <a:pt x="25882" y="63233"/>
                  </a:lnTo>
                  <a:lnTo>
                    <a:pt x="28282" y="60655"/>
                  </a:lnTo>
                  <a:lnTo>
                    <a:pt x="30741" y="58077"/>
                  </a:lnTo>
                  <a:lnTo>
                    <a:pt x="16446" y="58077"/>
                  </a:lnTo>
                  <a:lnTo>
                    <a:pt x="14147" y="56299"/>
                  </a:lnTo>
                  <a:lnTo>
                    <a:pt x="6934" y="22593"/>
                  </a:lnTo>
                  <a:lnTo>
                    <a:pt x="6983" y="13957"/>
                  </a:lnTo>
                  <a:lnTo>
                    <a:pt x="7391" y="8801"/>
                  </a:lnTo>
                  <a:lnTo>
                    <a:pt x="8534" y="1066"/>
                  </a:lnTo>
                  <a:lnTo>
                    <a:pt x="1079" y="0"/>
                  </a:lnTo>
                  <a:close/>
                </a:path>
                <a:path w="71754" h="65404">
                  <a:moveTo>
                    <a:pt x="31305" y="40119"/>
                  </a:moveTo>
                  <a:lnTo>
                    <a:pt x="28905" y="47853"/>
                  </a:lnTo>
                  <a:lnTo>
                    <a:pt x="27838" y="50342"/>
                  </a:lnTo>
                  <a:lnTo>
                    <a:pt x="25438" y="53898"/>
                  </a:lnTo>
                  <a:lnTo>
                    <a:pt x="23749" y="56476"/>
                  </a:lnTo>
                  <a:lnTo>
                    <a:pt x="21170" y="58077"/>
                  </a:lnTo>
                  <a:lnTo>
                    <a:pt x="30741" y="58077"/>
                  </a:lnTo>
                  <a:lnTo>
                    <a:pt x="31927" y="56832"/>
                  </a:lnTo>
                  <a:lnTo>
                    <a:pt x="33718" y="53632"/>
                  </a:lnTo>
                  <a:lnTo>
                    <a:pt x="37084" y="44742"/>
                  </a:lnTo>
                  <a:lnTo>
                    <a:pt x="31305" y="4011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26" name="object 111"/>
            <p:cNvSpPr/>
            <p:nvPr/>
          </p:nvSpPr>
          <p:spPr>
            <a:xfrm>
              <a:off x="6125654" y="5289588"/>
              <a:ext cx="73025" cy="73660"/>
            </a:xfrm>
            <a:custGeom>
              <a:avLst/>
              <a:gdLst/>
              <a:ahLst/>
              <a:cxnLst/>
              <a:rect l="l" t="t" r="r" b="b"/>
              <a:pathLst>
                <a:path w="73025" h="73660">
                  <a:moveTo>
                    <a:pt x="20980" y="0"/>
                  </a:moveTo>
                  <a:lnTo>
                    <a:pt x="54343" y="13512"/>
                  </a:lnTo>
                  <a:lnTo>
                    <a:pt x="55587" y="7112"/>
                  </a:lnTo>
                  <a:lnTo>
                    <a:pt x="47214" y="6400"/>
                  </a:lnTo>
                  <a:lnTo>
                    <a:pt x="39184" y="5089"/>
                  </a:lnTo>
                  <a:lnTo>
                    <a:pt x="30704" y="3011"/>
                  </a:lnTo>
                  <a:lnTo>
                    <a:pt x="20980" y="0"/>
                  </a:lnTo>
                  <a:close/>
                </a:path>
                <a:path w="73025" h="73660">
                  <a:moveTo>
                    <a:pt x="54720" y="28727"/>
                  </a:moveTo>
                  <a:lnTo>
                    <a:pt x="44640" y="28727"/>
                  </a:lnTo>
                  <a:lnTo>
                    <a:pt x="34959" y="38375"/>
                  </a:lnTo>
                  <a:lnTo>
                    <a:pt x="24582" y="47826"/>
                  </a:lnTo>
                  <a:lnTo>
                    <a:pt x="13074" y="57447"/>
                  </a:lnTo>
                  <a:lnTo>
                    <a:pt x="0" y="67602"/>
                  </a:lnTo>
                  <a:lnTo>
                    <a:pt x="4800" y="73634"/>
                  </a:lnTo>
                  <a:lnTo>
                    <a:pt x="11023" y="68135"/>
                  </a:lnTo>
                  <a:lnTo>
                    <a:pt x="15024" y="64655"/>
                  </a:lnTo>
                  <a:lnTo>
                    <a:pt x="16890" y="63144"/>
                  </a:lnTo>
                  <a:lnTo>
                    <a:pt x="28638" y="53276"/>
                  </a:lnTo>
                  <a:lnTo>
                    <a:pt x="32283" y="50965"/>
                  </a:lnTo>
                  <a:lnTo>
                    <a:pt x="45713" y="50965"/>
                  </a:lnTo>
                  <a:lnTo>
                    <a:pt x="45542" y="49898"/>
                  </a:lnTo>
                  <a:lnTo>
                    <a:pt x="44907" y="46431"/>
                  </a:lnTo>
                  <a:lnTo>
                    <a:pt x="43369" y="45186"/>
                  </a:lnTo>
                  <a:lnTo>
                    <a:pt x="36372" y="45186"/>
                  </a:lnTo>
                  <a:lnTo>
                    <a:pt x="42430" y="39839"/>
                  </a:lnTo>
                  <a:lnTo>
                    <a:pt x="47307" y="35394"/>
                  </a:lnTo>
                  <a:lnTo>
                    <a:pt x="47675" y="35128"/>
                  </a:lnTo>
                  <a:lnTo>
                    <a:pt x="54720" y="28727"/>
                  </a:lnTo>
                  <a:close/>
                </a:path>
                <a:path w="73025" h="73660">
                  <a:moveTo>
                    <a:pt x="45713" y="50965"/>
                  </a:moveTo>
                  <a:lnTo>
                    <a:pt x="37083" y="50965"/>
                  </a:lnTo>
                  <a:lnTo>
                    <a:pt x="38150" y="51676"/>
                  </a:lnTo>
                  <a:lnTo>
                    <a:pt x="38861" y="53987"/>
                  </a:lnTo>
                  <a:lnTo>
                    <a:pt x="39039" y="71589"/>
                  </a:lnTo>
                  <a:lnTo>
                    <a:pt x="41795" y="73634"/>
                  </a:lnTo>
                  <a:lnTo>
                    <a:pt x="62877" y="73634"/>
                  </a:lnTo>
                  <a:lnTo>
                    <a:pt x="67500" y="73469"/>
                  </a:lnTo>
                  <a:lnTo>
                    <a:pt x="72491" y="73101"/>
                  </a:lnTo>
                  <a:lnTo>
                    <a:pt x="72413" y="66979"/>
                  </a:lnTo>
                  <a:lnTo>
                    <a:pt x="47675" y="66979"/>
                  </a:lnTo>
                  <a:lnTo>
                    <a:pt x="46151" y="66001"/>
                  </a:lnTo>
                  <a:lnTo>
                    <a:pt x="46040" y="53987"/>
                  </a:lnTo>
                  <a:lnTo>
                    <a:pt x="45885" y="52031"/>
                  </a:lnTo>
                  <a:lnTo>
                    <a:pt x="45713" y="50965"/>
                  </a:lnTo>
                  <a:close/>
                </a:path>
                <a:path w="73025" h="73660">
                  <a:moveTo>
                    <a:pt x="72402" y="66167"/>
                  </a:moveTo>
                  <a:lnTo>
                    <a:pt x="67411" y="66789"/>
                  </a:lnTo>
                  <a:lnTo>
                    <a:pt x="63588" y="66979"/>
                  </a:lnTo>
                  <a:lnTo>
                    <a:pt x="72413" y="66979"/>
                  </a:lnTo>
                  <a:lnTo>
                    <a:pt x="72402" y="66167"/>
                  </a:lnTo>
                  <a:close/>
                </a:path>
                <a:path w="73025" h="73660">
                  <a:moveTo>
                    <a:pt x="43040" y="44919"/>
                  </a:moveTo>
                  <a:lnTo>
                    <a:pt x="37972" y="44996"/>
                  </a:lnTo>
                  <a:lnTo>
                    <a:pt x="36372" y="45186"/>
                  </a:lnTo>
                  <a:lnTo>
                    <a:pt x="43369" y="45186"/>
                  </a:lnTo>
                  <a:lnTo>
                    <a:pt x="43040" y="44919"/>
                  </a:lnTo>
                  <a:close/>
                </a:path>
                <a:path w="73025" h="73660">
                  <a:moveTo>
                    <a:pt x="54876" y="21247"/>
                  </a:moveTo>
                  <a:lnTo>
                    <a:pt x="41795" y="22692"/>
                  </a:lnTo>
                  <a:lnTo>
                    <a:pt x="30016" y="23691"/>
                  </a:lnTo>
                  <a:lnTo>
                    <a:pt x="18904" y="24272"/>
                  </a:lnTo>
                  <a:lnTo>
                    <a:pt x="7823" y="24460"/>
                  </a:lnTo>
                  <a:lnTo>
                    <a:pt x="8000" y="31216"/>
                  </a:lnTo>
                  <a:lnTo>
                    <a:pt x="17163" y="30927"/>
                  </a:lnTo>
                  <a:lnTo>
                    <a:pt x="25887" y="30438"/>
                  </a:lnTo>
                  <a:lnTo>
                    <a:pt x="34827" y="29716"/>
                  </a:lnTo>
                  <a:lnTo>
                    <a:pt x="44640" y="28727"/>
                  </a:lnTo>
                  <a:lnTo>
                    <a:pt x="54720" y="28727"/>
                  </a:lnTo>
                  <a:lnTo>
                    <a:pt x="56286" y="27305"/>
                  </a:lnTo>
                  <a:lnTo>
                    <a:pt x="54876" y="21247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27" name="object 244"/>
            <p:cNvSpPr/>
            <p:nvPr/>
          </p:nvSpPr>
          <p:spPr>
            <a:xfrm>
              <a:off x="4306417" y="3006356"/>
              <a:ext cx="252095" cy="252095"/>
            </a:xfrm>
            <a:custGeom>
              <a:avLst/>
              <a:gdLst/>
              <a:ahLst/>
              <a:cxnLst/>
              <a:rect l="l" t="t" r="r" b="b"/>
              <a:pathLst>
                <a:path w="252095" h="252095">
                  <a:moveTo>
                    <a:pt x="251993" y="252006"/>
                  </a:moveTo>
                  <a:lnTo>
                    <a:pt x="0" y="252006"/>
                  </a:lnTo>
                  <a:lnTo>
                    <a:pt x="0" y="0"/>
                  </a:lnTo>
                  <a:lnTo>
                    <a:pt x="251993" y="0"/>
                  </a:lnTo>
                  <a:lnTo>
                    <a:pt x="251993" y="252006"/>
                  </a:lnTo>
                  <a:close/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30" name="object 5"/>
            <p:cNvSpPr/>
            <p:nvPr/>
          </p:nvSpPr>
          <p:spPr>
            <a:xfrm>
              <a:off x="538559" y="4996185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98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31" name="object 5"/>
            <p:cNvSpPr/>
            <p:nvPr/>
          </p:nvSpPr>
          <p:spPr>
            <a:xfrm>
              <a:off x="547415" y="4636145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98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32" name="object 5"/>
            <p:cNvSpPr/>
            <p:nvPr/>
          </p:nvSpPr>
          <p:spPr>
            <a:xfrm>
              <a:off x="537890" y="4314205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98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33" name="object 5"/>
            <p:cNvSpPr/>
            <p:nvPr/>
          </p:nvSpPr>
          <p:spPr>
            <a:xfrm>
              <a:off x="537890" y="4114180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98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34" name="object 5"/>
            <p:cNvSpPr/>
            <p:nvPr/>
          </p:nvSpPr>
          <p:spPr>
            <a:xfrm>
              <a:off x="537890" y="2816895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98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35" name="object 5"/>
            <p:cNvSpPr/>
            <p:nvPr/>
          </p:nvSpPr>
          <p:spPr>
            <a:xfrm>
              <a:off x="537890" y="2259881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98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36" name="object 7"/>
            <p:cNvSpPr/>
            <p:nvPr/>
          </p:nvSpPr>
          <p:spPr>
            <a:xfrm>
              <a:off x="4968478" y="4302290"/>
              <a:ext cx="45719" cy="333855"/>
            </a:xfrm>
            <a:custGeom>
              <a:avLst/>
              <a:gdLst/>
              <a:ahLst/>
              <a:cxnLst/>
              <a:rect l="l" t="t" r="r" b="b"/>
              <a:pathLst>
                <a:path h="535940">
                  <a:moveTo>
                    <a:pt x="0" y="0"/>
                  </a:moveTo>
                  <a:lnTo>
                    <a:pt x="0" y="535317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37" name="object 7"/>
            <p:cNvSpPr/>
            <p:nvPr/>
          </p:nvSpPr>
          <p:spPr>
            <a:xfrm>
              <a:off x="5715418" y="2483040"/>
              <a:ext cx="244437" cy="333855"/>
            </a:xfrm>
            <a:custGeom>
              <a:avLst/>
              <a:gdLst/>
              <a:ahLst/>
              <a:cxnLst/>
              <a:rect l="l" t="t" r="r" b="b"/>
              <a:pathLst>
                <a:path h="535940">
                  <a:moveTo>
                    <a:pt x="0" y="0"/>
                  </a:moveTo>
                  <a:lnTo>
                    <a:pt x="0" y="535317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38" name="object 7"/>
            <p:cNvSpPr/>
            <p:nvPr/>
          </p:nvSpPr>
          <p:spPr>
            <a:xfrm>
              <a:off x="5506442" y="1616971"/>
              <a:ext cx="45719" cy="642910"/>
            </a:xfrm>
            <a:custGeom>
              <a:avLst/>
              <a:gdLst/>
              <a:ahLst/>
              <a:cxnLst/>
              <a:rect l="l" t="t" r="r" b="b"/>
              <a:pathLst>
                <a:path h="535940">
                  <a:moveTo>
                    <a:pt x="0" y="0"/>
                  </a:moveTo>
                  <a:lnTo>
                    <a:pt x="0" y="535317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39" name="object 25"/>
            <p:cNvSpPr/>
            <p:nvPr/>
          </p:nvSpPr>
          <p:spPr>
            <a:xfrm flipV="1">
              <a:off x="4223765" y="5941812"/>
              <a:ext cx="3010869" cy="45719"/>
            </a:xfrm>
            <a:custGeom>
              <a:avLst/>
              <a:gdLst/>
              <a:ahLst/>
              <a:cxnLst/>
              <a:rect l="l" t="t" r="r" b="b"/>
              <a:pathLst>
                <a:path w="3221990">
                  <a:moveTo>
                    <a:pt x="0" y="0"/>
                  </a:moveTo>
                  <a:lnTo>
                    <a:pt x="3221964" y="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40" name="object 25"/>
            <p:cNvSpPr/>
            <p:nvPr/>
          </p:nvSpPr>
          <p:spPr>
            <a:xfrm flipV="1">
              <a:off x="4219440" y="3743472"/>
              <a:ext cx="3024050" cy="45719"/>
            </a:xfrm>
            <a:custGeom>
              <a:avLst/>
              <a:gdLst/>
              <a:ahLst/>
              <a:cxnLst/>
              <a:rect l="l" t="t" r="r" b="b"/>
              <a:pathLst>
                <a:path w="3221990">
                  <a:moveTo>
                    <a:pt x="0" y="0"/>
                  </a:moveTo>
                  <a:lnTo>
                    <a:pt x="3221964" y="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41" name="object 42"/>
            <p:cNvSpPr/>
            <p:nvPr/>
          </p:nvSpPr>
          <p:spPr>
            <a:xfrm flipV="1">
              <a:off x="648296" y="5599376"/>
              <a:ext cx="6581801" cy="81073"/>
            </a:xfrm>
            <a:custGeom>
              <a:avLst/>
              <a:gdLst/>
              <a:ahLst/>
              <a:cxnLst/>
              <a:rect l="l" t="t" r="r" b="b"/>
              <a:pathLst>
                <a:path w="4608195">
                  <a:moveTo>
                    <a:pt x="0" y="0"/>
                  </a:moveTo>
                  <a:lnTo>
                    <a:pt x="4608004" y="0"/>
                  </a:lnTo>
                </a:path>
              </a:pathLst>
            </a:custGeom>
            <a:ln w="5397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42" name="object 42"/>
            <p:cNvSpPr/>
            <p:nvPr/>
          </p:nvSpPr>
          <p:spPr>
            <a:xfrm flipV="1">
              <a:off x="672381" y="3402484"/>
              <a:ext cx="6581801" cy="81073"/>
            </a:xfrm>
            <a:custGeom>
              <a:avLst/>
              <a:gdLst/>
              <a:ahLst/>
              <a:cxnLst/>
              <a:rect l="l" t="t" r="r" b="b"/>
              <a:pathLst>
                <a:path w="4608195">
                  <a:moveTo>
                    <a:pt x="0" y="0"/>
                  </a:moveTo>
                  <a:lnTo>
                    <a:pt x="4608004" y="0"/>
                  </a:lnTo>
                </a:path>
              </a:pathLst>
            </a:custGeom>
            <a:ln w="5397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43" name="object 12"/>
            <p:cNvSpPr/>
            <p:nvPr/>
          </p:nvSpPr>
          <p:spPr>
            <a:xfrm>
              <a:off x="1288246" y="1613869"/>
              <a:ext cx="1494171" cy="172450"/>
            </a:xfrm>
            <a:custGeom>
              <a:avLst/>
              <a:gdLst/>
              <a:ahLst/>
              <a:cxnLst/>
              <a:rect l="l" t="t" r="r" b="b"/>
              <a:pathLst>
                <a:path w="792480" h="252094">
                  <a:moveTo>
                    <a:pt x="0" y="0"/>
                  </a:moveTo>
                  <a:lnTo>
                    <a:pt x="791997" y="0"/>
                  </a:lnTo>
                  <a:lnTo>
                    <a:pt x="791997" y="252006"/>
                  </a:lnTo>
                  <a:lnTo>
                    <a:pt x="0" y="2520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死亡年月日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44" name="object 7"/>
            <p:cNvSpPr/>
            <p:nvPr/>
          </p:nvSpPr>
          <p:spPr>
            <a:xfrm>
              <a:off x="2782417" y="1619986"/>
              <a:ext cx="45719" cy="634795"/>
            </a:xfrm>
            <a:custGeom>
              <a:avLst/>
              <a:gdLst/>
              <a:ahLst/>
              <a:cxnLst/>
              <a:rect l="l" t="t" r="r" b="b"/>
              <a:pathLst>
                <a:path h="535940">
                  <a:moveTo>
                    <a:pt x="0" y="0"/>
                  </a:moveTo>
                  <a:lnTo>
                    <a:pt x="0" y="535317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45" name="object 78"/>
            <p:cNvSpPr txBox="1"/>
            <p:nvPr/>
          </p:nvSpPr>
          <p:spPr>
            <a:xfrm>
              <a:off x="1328906" y="1962324"/>
              <a:ext cx="1418723" cy="12311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 　 　</a:t>
              </a:r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年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月　　  日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246" name="object 72"/>
            <p:cNvSpPr txBox="1"/>
            <p:nvPr/>
          </p:nvSpPr>
          <p:spPr>
            <a:xfrm>
              <a:off x="5506442" y="1797911"/>
              <a:ext cx="1699745" cy="441229"/>
            </a:xfrm>
            <a:prstGeom prst="rect">
              <a:avLst/>
            </a:prstGeom>
          </p:spPr>
          <p:txBody>
            <a:bodyPr vert="horz" wrap="square" lIns="36000" tIns="36000" rIns="0" bIns="0" rtlCol="0" anchor="ctr" anchorCtr="0">
              <a:noAutofit/>
            </a:bodyPr>
            <a:lstStyle/>
            <a:p>
              <a:pPr marL="12700" algn="ctr"/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□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lang="ja-JP" altLang="en-US" sz="800" spc="-1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はい　　　　□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いいえ</a:t>
              </a:r>
              <a:endParaRPr lang="en-US" altLang="ja-JP"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/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「はい」の場合は「第三者の行為による傷病届」を提出してください。</a:t>
              </a:r>
            </a:p>
          </p:txBody>
        </p:sp>
        <p:sp>
          <p:nvSpPr>
            <p:cNvPr id="247" name="object 72"/>
            <p:cNvSpPr txBox="1"/>
            <p:nvPr/>
          </p:nvSpPr>
          <p:spPr>
            <a:xfrm>
              <a:off x="540523" y="2483041"/>
              <a:ext cx="747723" cy="32489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marL="12700" algn="ctr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ご家族</a:t>
              </a:r>
              <a:endParaRPr lang="en-US" altLang="ja-JP"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 algn="ctr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の氏名</a:t>
              </a:r>
            </a:p>
          </p:txBody>
        </p:sp>
        <p:sp>
          <p:nvSpPr>
            <p:cNvPr id="248" name="object 5"/>
            <p:cNvSpPr/>
            <p:nvPr/>
          </p:nvSpPr>
          <p:spPr>
            <a:xfrm>
              <a:off x="537890" y="2488481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98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49" name="object 7"/>
            <p:cNvSpPr/>
            <p:nvPr/>
          </p:nvSpPr>
          <p:spPr>
            <a:xfrm>
              <a:off x="3171227" y="2490521"/>
              <a:ext cx="45719" cy="333855"/>
            </a:xfrm>
            <a:custGeom>
              <a:avLst/>
              <a:gdLst/>
              <a:ahLst/>
              <a:cxnLst/>
              <a:rect l="l" t="t" r="r" b="b"/>
              <a:pathLst>
                <a:path h="535940">
                  <a:moveTo>
                    <a:pt x="0" y="0"/>
                  </a:moveTo>
                  <a:lnTo>
                    <a:pt x="0" y="535317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50" name="object 78"/>
            <p:cNvSpPr txBox="1"/>
            <p:nvPr/>
          </p:nvSpPr>
          <p:spPr>
            <a:xfrm>
              <a:off x="3850258" y="2519096"/>
              <a:ext cx="1741221" cy="316849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>
                <a:lnSpc>
                  <a:spcPts val="800"/>
                </a:lnSpc>
              </a:pP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□昭和</a:t>
              </a:r>
              <a:endParaRPr lang="en-US" altLang="ja-JP"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>
                <a:lnSpc>
                  <a:spcPts val="800"/>
                </a:lnSpc>
              </a:pP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□平成</a:t>
              </a:r>
              <a:endParaRPr lang="en-US" altLang="ja-JP"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>
                <a:lnSpc>
                  <a:spcPts val="800"/>
                </a:lnSpc>
              </a:pP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□令和　　　 </a:t>
              </a:r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年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 月　　　 日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251" name="bk object 29"/>
            <p:cNvSpPr/>
            <p:nvPr/>
          </p:nvSpPr>
          <p:spPr>
            <a:xfrm>
              <a:off x="4244204" y="3519954"/>
              <a:ext cx="558719" cy="252095"/>
            </a:xfrm>
            <a:custGeom>
              <a:avLst/>
              <a:gdLst/>
              <a:ahLst/>
              <a:cxnLst/>
              <a:rect l="l" t="t" r="r" b="b"/>
              <a:pathLst>
                <a:path w="432435" h="252095">
                  <a:moveTo>
                    <a:pt x="431990" y="252006"/>
                  </a:moveTo>
                  <a:lnTo>
                    <a:pt x="0" y="252006"/>
                  </a:lnTo>
                  <a:lnTo>
                    <a:pt x="0" y="0"/>
                  </a:lnTo>
                  <a:lnTo>
                    <a:pt x="431990" y="0"/>
                  </a:lnTo>
                  <a:lnTo>
                    <a:pt x="431990" y="25200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保険者名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52" name="object 78"/>
            <p:cNvSpPr txBox="1"/>
            <p:nvPr/>
          </p:nvSpPr>
          <p:spPr>
            <a:xfrm>
              <a:off x="5785812" y="4422519"/>
              <a:ext cx="1418723" cy="12311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 　 　</a:t>
              </a:r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年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月　　  日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253" name="object 7"/>
            <p:cNvSpPr/>
            <p:nvPr/>
          </p:nvSpPr>
          <p:spPr>
            <a:xfrm>
              <a:off x="3168278" y="4626620"/>
              <a:ext cx="45719" cy="369565"/>
            </a:xfrm>
            <a:custGeom>
              <a:avLst/>
              <a:gdLst/>
              <a:ahLst/>
              <a:cxnLst/>
              <a:rect l="l" t="t" r="r" b="b"/>
              <a:pathLst>
                <a:path h="535940">
                  <a:moveTo>
                    <a:pt x="0" y="0"/>
                  </a:moveTo>
                  <a:lnTo>
                    <a:pt x="0" y="535317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54" name="object 28"/>
            <p:cNvSpPr/>
            <p:nvPr/>
          </p:nvSpPr>
          <p:spPr>
            <a:xfrm>
              <a:off x="1753200" y="4626620"/>
              <a:ext cx="45719" cy="369564"/>
            </a:xfrm>
            <a:custGeom>
              <a:avLst/>
              <a:gdLst/>
              <a:ahLst/>
              <a:cxnLst/>
              <a:rect l="l" t="t" r="r" b="b"/>
              <a:pathLst>
                <a:path h="612139">
                  <a:moveTo>
                    <a:pt x="0" y="0"/>
                  </a:moveTo>
                  <a:lnTo>
                    <a:pt x="0" y="61200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55" name="object 28"/>
            <p:cNvSpPr/>
            <p:nvPr/>
          </p:nvSpPr>
          <p:spPr>
            <a:xfrm>
              <a:off x="1519200" y="4626620"/>
              <a:ext cx="45719" cy="369564"/>
            </a:xfrm>
            <a:custGeom>
              <a:avLst/>
              <a:gdLst/>
              <a:ahLst/>
              <a:cxnLst/>
              <a:rect l="l" t="t" r="r" b="b"/>
              <a:pathLst>
                <a:path h="612139">
                  <a:moveTo>
                    <a:pt x="0" y="0"/>
                  </a:moveTo>
                  <a:lnTo>
                    <a:pt x="0" y="61200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56" name="object 28"/>
            <p:cNvSpPr/>
            <p:nvPr/>
          </p:nvSpPr>
          <p:spPr>
            <a:xfrm>
              <a:off x="1987200" y="4626620"/>
              <a:ext cx="45719" cy="369564"/>
            </a:xfrm>
            <a:custGeom>
              <a:avLst/>
              <a:gdLst/>
              <a:ahLst/>
              <a:cxnLst/>
              <a:rect l="l" t="t" r="r" b="b"/>
              <a:pathLst>
                <a:path h="612139">
                  <a:moveTo>
                    <a:pt x="0" y="0"/>
                  </a:moveTo>
                  <a:lnTo>
                    <a:pt x="0" y="61200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65" name="object 28"/>
            <p:cNvSpPr/>
            <p:nvPr/>
          </p:nvSpPr>
          <p:spPr>
            <a:xfrm>
              <a:off x="2221200" y="4626620"/>
              <a:ext cx="45719" cy="369564"/>
            </a:xfrm>
            <a:custGeom>
              <a:avLst/>
              <a:gdLst/>
              <a:ahLst/>
              <a:cxnLst/>
              <a:rect l="l" t="t" r="r" b="b"/>
              <a:pathLst>
                <a:path h="612139">
                  <a:moveTo>
                    <a:pt x="0" y="0"/>
                  </a:moveTo>
                  <a:lnTo>
                    <a:pt x="0" y="61200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66" name="object 28"/>
            <p:cNvSpPr/>
            <p:nvPr/>
          </p:nvSpPr>
          <p:spPr>
            <a:xfrm>
              <a:off x="2455200" y="4626620"/>
              <a:ext cx="45719" cy="369564"/>
            </a:xfrm>
            <a:custGeom>
              <a:avLst/>
              <a:gdLst/>
              <a:ahLst/>
              <a:cxnLst/>
              <a:rect l="l" t="t" r="r" b="b"/>
              <a:pathLst>
                <a:path h="612139">
                  <a:moveTo>
                    <a:pt x="0" y="0"/>
                  </a:moveTo>
                  <a:lnTo>
                    <a:pt x="0" y="61200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67" name="object 28"/>
            <p:cNvSpPr/>
            <p:nvPr/>
          </p:nvSpPr>
          <p:spPr>
            <a:xfrm>
              <a:off x="2689200" y="4626620"/>
              <a:ext cx="45719" cy="369564"/>
            </a:xfrm>
            <a:custGeom>
              <a:avLst/>
              <a:gdLst/>
              <a:ahLst/>
              <a:cxnLst/>
              <a:rect l="l" t="t" r="r" b="b"/>
              <a:pathLst>
                <a:path h="612139">
                  <a:moveTo>
                    <a:pt x="0" y="0"/>
                  </a:moveTo>
                  <a:lnTo>
                    <a:pt x="0" y="61200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68" name="object 28"/>
            <p:cNvSpPr/>
            <p:nvPr/>
          </p:nvSpPr>
          <p:spPr>
            <a:xfrm>
              <a:off x="2923200" y="4626620"/>
              <a:ext cx="45719" cy="369564"/>
            </a:xfrm>
            <a:custGeom>
              <a:avLst/>
              <a:gdLst/>
              <a:ahLst/>
              <a:cxnLst/>
              <a:rect l="l" t="t" r="r" b="b"/>
              <a:pathLst>
                <a:path h="612139">
                  <a:moveTo>
                    <a:pt x="0" y="0"/>
                  </a:moveTo>
                  <a:lnTo>
                    <a:pt x="0" y="61200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69" name="テキスト ボックス 268"/>
            <p:cNvSpPr txBox="1"/>
            <p:nvPr/>
          </p:nvSpPr>
          <p:spPr>
            <a:xfrm>
              <a:off x="3000489" y="4852320"/>
              <a:ext cx="164436" cy="143865"/>
            </a:xfrm>
            <a:prstGeom prst="rect">
              <a:avLst/>
            </a:prstGeom>
            <a:noFill/>
          </p:spPr>
          <p:txBody>
            <a:bodyPr wrap="square" lIns="36000" tIns="0" rIns="0" bIns="0" rtlCol="0" anchor="ctr" anchorCtr="0">
              <a:noAutofit/>
            </a:bodyPr>
            <a:lstStyle/>
            <a:p>
              <a:pPr algn="r"/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円</a:t>
              </a:r>
            </a:p>
          </p:txBody>
        </p:sp>
        <p:sp>
          <p:nvSpPr>
            <p:cNvPr id="270" name="object 28"/>
            <p:cNvSpPr/>
            <p:nvPr/>
          </p:nvSpPr>
          <p:spPr>
            <a:xfrm>
              <a:off x="5289675" y="4626620"/>
              <a:ext cx="45719" cy="369564"/>
            </a:xfrm>
            <a:custGeom>
              <a:avLst/>
              <a:gdLst/>
              <a:ahLst/>
              <a:cxnLst/>
              <a:rect l="l" t="t" r="r" b="b"/>
              <a:pathLst>
                <a:path h="612139">
                  <a:moveTo>
                    <a:pt x="0" y="0"/>
                  </a:moveTo>
                  <a:lnTo>
                    <a:pt x="0" y="61200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71" name="object 28"/>
            <p:cNvSpPr/>
            <p:nvPr/>
          </p:nvSpPr>
          <p:spPr>
            <a:xfrm>
              <a:off x="5534475" y="4626000"/>
              <a:ext cx="45719" cy="369564"/>
            </a:xfrm>
            <a:custGeom>
              <a:avLst/>
              <a:gdLst/>
              <a:ahLst/>
              <a:cxnLst/>
              <a:rect l="l" t="t" r="r" b="b"/>
              <a:pathLst>
                <a:path h="612139">
                  <a:moveTo>
                    <a:pt x="0" y="0"/>
                  </a:moveTo>
                  <a:lnTo>
                    <a:pt x="0" y="61200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72" name="object 28"/>
            <p:cNvSpPr/>
            <p:nvPr/>
          </p:nvSpPr>
          <p:spPr>
            <a:xfrm>
              <a:off x="5779275" y="4626000"/>
              <a:ext cx="45719" cy="369564"/>
            </a:xfrm>
            <a:custGeom>
              <a:avLst/>
              <a:gdLst/>
              <a:ahLst/>
              <a:cxnLst/>
              <a:rect l="l" t="t" r="r" b="b"/>
              <a:pathLst>
                <a:path h="612139">
                  <a:moveTo>
                    <a:pt x="0" y="0"/>
                  </a:moveTo>
                  <a:lnTo>
                    <a:pt x="0" y="61200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73" name="object 28"/>
            <p:cNvSpPr/>
            <p:nvPr/>
          </p:nvSpPr>
          <p:spPr>
            <a:xfrm>
              <a:off x="6024075" y="4626000"/>
              <a:ext cx="45719" cy="369564"/>
            </a:xfrm>
            <a:custGeom>
              <a:avLst/>
              <a:gdLst/>
              <a:ahLst/>
              <a:cxnLst/>
              <a:rect l="l" t="t" r="r" b="b"/>
              <a:pathLst>
                <a:path h="612139">
                  <a:moveTo>
                    <a:pt x="0" y="0"/>
                  </a:moveTo>
                  <a:lnTo>
                    <a:pt x="0" y="61200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74" name="object 28"/>
            <p:cNvSpPr/>
            <p:nvPr/>
          </p:nvSpPr>
          <p:spPr>
            <a:xfrm>
              <a:off x="6268875" y="4626000"/>
              <a:ext cx="45719" cy="369564"/>
            </a:xfrm>
            <a:custGeom>
              <a:avLst/>
              <a:gdLst/>
              <a:ahLst/>
              <a:cxnLst/>
              <a:rect l="l" t="t" r="r" b="b"/>
              <a:pathLst>
                <a:path h="612139">
                  <a:moveTo>
                    <a:pt x="0" y="0"/>
                  </a:moveTo>
                  <a:lnTo>
                    <a:pt x="0" y="61200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75" name="object 28"/>
            <p:cNvSpPr/>
            <p:nvPr/>
          </p:nvSpPr>
          <p:spPr>
            <a:xfrm>
              <a:off x="6513675" y="4626000"/>
              <a:ext cx="45719" cy="369564"/>
            </a:xfrm>
            <a:custGeom>
              <a:avLst/>
              <a:gdLst/>
              <a:ahLst/>
              <a:cxnLst/>
              <a:rect l="l" t="t" r="r" b="b"/>
              <a:pathLst>
                <a:path h="612139">
                  <a:moveTo>
                    <a:pt x="0" y="0"/>
                  </a:moveTo>
                  <a:lnTo>
                    <a:pt x="0" y="61200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76" name="object 28"/>
            <p:cNvSpPr/>
            <p:nvPr/>
          </p:nvSpPr>
          <p:spPr>
            <a:xfrm>
              <a:off x="6758475" y="4626000"/>
              <a:ext cx="45719" cy="369564"/>
            </a:xfrm>
            <a:custGeom>
              <a:avLst/>
              <a:gdLst/>
              <a:ahLst/>
              <a:cxnLst/>
              <a:rect l="l" t="t" r="r" b="b"/>
              <a:pathLst>
                <a:path h="612139">
                  <a:moveTo>
                    <a:pt x="0" y="0"/>
                  </a:moveTo>
                  <a:lnTo>
                    <a:pt x="0" y="61200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77" name="object 28"/>
            <p:cNvSpPr/>
            <p:nvPr/>
          </p:nvSpPr>
          <p:spPr>
            <a:xfrm>
              <a:off x="7003275" y="4626000"/>
              <a:ext cx="45719" cy="369564"/>
            </a:xfrm>
            <a:custGeom>
              <a:avLst/>
              <a:gdLst/>
              <a:ahLst/>
              <a:cxnLst/>
              <a:rect l="l" t="t" r="r" b="b"/>
              <a:pathLst>
                <a:path h="612139">
                  <a:moveTo>
                    <a:pt x="0" y="0"/>
                  </a:moveTo>
                  <a:lnTo>
                    <a:pt x="0" y="61200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78" name="テキスト ボックス 277"/>
            <p:cNvSpPr txBox="1"/>
            <p:nvPr/>
          </p:nvSpPr>
          <p:spPr>
            <a:xfrm>
              <a:off x="7069529" y="4842795"/>
              <a:ext cx="164436" cy="143865"/>
            </a:xfrm>
            <a:prstGeom prst="rect">
              <a:avLst/>
            </a:prstGeom>
            <a:noFill/>
          </p:spPr>
          <p:txBody>
            <a:bodyPr wrap="square" lIns="36000" tIns="0" rIns="0" bIns="0" rtlCol="0" anchor="ctr" anchorCtr="0">
              <a:noAutofit/>
            </a:bodyPr>
            <a:lstStyle/>
            <a:p>
              <a:pPr algn="r"/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円</a:t>
              </a:r>
            </a:p>
          </p:txBody>
        </p:sp>
        <p:sp>
          <p:nvSpPr>
            <p:cNvPr id="279" name="object 244"/>
            <p:cNvSpPr/>
            <p:nvPr/>
          </p:nvSpPr>
          <p:spPr>
            <a:xfrm>
              <a:off x="4318243" y="5212209"/>
              <a:ext cx="252095" cy="252095"/>
            </a:xfrm>
            <a:custGeom>
              <a:avLst/>
              <a:gdLst/>
              <a:ahLst/>
              <a:cxnLst/>
              <a:rect l="l" t="t" r="r" b="b"/>
              <a:pathLst>
                <a:path w="252095" h="252095">
                  <a:moveTo>
                    <a:pt x="251993" y="252006"/>
                  </a:moveTo>
                  <a:lnTo>
                    <a:pt x="0" y="252006"/>
                  </a:lnTo>
                  <a:lnTo>
                    <a:pt x="0" y="0"/>
                  </a:lnTo>
                  <a:lnTo>
                    <a:pt x="251993" y="0"/>
                  </a:lnTo>
                  <a:lnTo>
                    <a:pt x="251993" y="252006"/>
                  </a:lnTo>
                  <a:close/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80" name="bk object 29"/>
            <p:cNvSpPr/>
            <p:nvPr/>
          </p:nvSpPr>
          <p:spPr>
            <a:xfrm>
              <a:off x="4261552" y="6021184"/>
              <a:ext cx="558718" cy="252095"/>
            </a:xfrm>
            <a:custGeom>
              <a:avLst/>
              <a:gdLst/>
              <a:ahLst/>
              <a:cxnLst/>
              <a:rect l="l" t="t" r="r" b="b"/>
              <a:pathLst>
                <a:path w="432435" h="252095">
                  <a:moveTo>
                    <a:pt x="431990" y="252006"/>
                  </a:moveTo>
                  <a:lnTo>
                    <a:pt x="0" y="252006"/>
                  </a:lnTo>
                  <a:lnTo>
                    <a:pt x="0" y="0"/>
                  </a:lnTo>
                  <a:lnTo>
                    <a:pt x="431990" y="0"/>
                  </a:lnTo>
                  <a:lnTo>
                    <a:pt x="431990" y="25200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記号･番号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81" name="bk object 29"/>
            <p:cNvSpPr/>
            <p:nvPr/>
          </p:nvSpPr>
          <p:spPr>
            <a:xfrm>
              <a:off x="4261551" y="5716775"/>
              <a:ext cx="558719" cy="252095"/>
            </a:xfrm>
            <a:custGeom>
              <a:avLst/>
              <a:gdLst/>
              <a:ahLst/>
              <a:cxnLst/>
              <a:rect l="l" t="t" r="r" b="b"/>
              <a:pathLst>
                <a:path w="432435" h="252095">
                  <a:moveTo>
                    <a:pt x="431990" y="252006"/>
                  </a:moveTo>
                  <a:lnTo>
                    <a:pt x="0" y="252006"/>
                  </a:lnTo>
                  <a:lnTo>
                    <a:pt x="0" y="0"/>
                  </a:lnTo>
                  <a:lnTo>
                    <a:pt x="431990" y="0"/>
                  </a:lnTo>
                  <a:lnTo>
                    <a:pt x="431990" y="25200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保険者名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84" name="object 24"/>
            <p:cNvSpPr/>
            <p:nvPr/>
          </p:nvSpPr>
          <p:spPr>
            <a:xfrm>
              <a:off x="323987" y="1602283"/>
              <a:ext cx="6912609" cy="4711475"/>
            </a:xfrm>
            <a:custGeom>
              <a:avLst/>
              <a:gdLst/>
              <a:ahLst/>
              <a:cxnLst/>
              <a:rect l="l" t="t" r="r" b="b"/>
              <a:pathLst>
                <a:path w="6912609" h="4608195">
                  <a:moveTo>
                    <a:pt x="6912000" y="4572000"/>
                  </a:moveTo>
                  <a:lnTo>
                    <a:pt x="6909160" y="4585983"/>
                  </a:lnTo>
                  <a:lnTo>
                    <a:pt x="6901426" y="4597431"/>
                  </a:lnTo>
                  <a:lnTo>
                    <a:pt x="6889974" y="4605164"/>
                  </a:lnTo>
                  <a:lnTo>
                    <a:pt x="6875983" y="4608004"/>
                  </a:lnTo>
                  <a:lnTo>
                    <a:pt x="35991" y="4608004"/>
                  </a:lnTo>
                  <a:lnTo>
                    <a:pt x="22015" y="4605164"/>
                  </a:lnTo>
                  <a:lnTo>
                    <a:pt x="10571" y="4597431"/>
                  </a:lnTo>
                  <a:lnTo>
                    <a:pt x="2839" y="4585983"/>
                  </a:lnTo>
                  <a:lnTo>
                    <a:pt x="0" y="4572000"/>
                  </a:lnTo>
                  <a:lnTo>
                    <a:pt x="0" y="36004"/>
                  </a:lnTo>
                  <a:lnTo>
                    <a:pt x="2839" y="22025"/>
                  </a:lnTo>
                  <a:lnTo>
                    <a:pt x="10571" y="10577"/>
                  </a:lnTo>
                  <a:lnTo>
                    <a:pt x="22015" y="2841"/>
                  </a:lnTo>
                  <a:lnTo>
                    <a:pt x="35991" y="0"/>
                  </a:lnTo>
                  <a:lnTo>
                    <a:pt x="6875983" y="0"/>
                  </a:lnTo>
                  <a:lnTo>
                    <a:pt x="6889974" y="2841"/>
                  </a:lnTo>
                  <a:lnTo>
                    <a:pt x="6901426" y="10577"/>
                  </a:lnTo>
                  <a:lnTo>
                    <a:pt x="6909160" y="22025"/>
                  </a:lnTo>
                  <a:lnTo>
                    <a:pt x="6912000" y="36004"/>
                  </a:lnTo>
                  <a:lnTo>
                    <a:pt x="6912000" y="4572000"/>
                  </a:lnTo>
                  <a:close/>
                </a:path>
              </a:pathLst>
            </a:custGeom>
            <a:ln w="28803">
              <a:solidFill>
                <a:srgbClr val="221815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grpSp>
        <p:nvGrpSpPr>
          <p:cNvPr id="285" name="グループ化 284"/>
          <p:cNvGrpSpPr/>
          <p:nvPr/>
        </p:nvGrpSpPr>
        <p:grpSpPr>
          <a:xfrm>
            <a:off x="303478" y="7362924"/>
            <a:ext cx="6914905" cy="1782458"/>
            <a:chOff x="323988" y="6991845"/>
            <a:chExt cx="6914905" cy="1782458"/>
          </a:xfrm>
        </p:grpSpPr>
        <p:sp>
          <p:nvSpPr>
            <p:cNvPr id="286" name="object 3"/>
            <p:cNvSpPr/>
            <p:nvPr/>
          </p:nvSpPr>
          <p:spPr>
            <a:xfrm>
              <a:off x="323988" y="6991858"/>
              <a:ext cx="216535" cy="1782445"/>
            </a:xfrm>
            <a:custGeom>
              <a:avLst/>
              <a:gdLst/>
              <a:ahLst/>
              <a:cxnLst/>
              <a:rect l="l" t="t" r="r" b="b"/>
              <a:pathLst>
                <a:path w="216534" h="1782445">
                  <a:moveTo>
                    <a:pt x="216001" y="0"/>
                  </a:moveTo>
                  <a:lnTo>
                    <a:pt x="36004" y="0"/>
                  </a:lnTo>
                  <a:lnTo>
                    <a:pt x="22025" y="2839"/>
                  </a:lnTo>
                  <a:lnTo>
                    <a:pt x="10577" y="10572"/>
                  </a:lnTo>
                  <a:lnTo>
                    <a:pt x="2841" y="22020"/>
                  </a:lnTo>
                  <a:lnTo>
                    <a:pt x="0" y="36004"/>
                  </a:lnTo>
                  <a:lnTo>
                    <a:pt x="0" y="1745996"/>
                  </a:lnTo>
                  <a:lnTo>
                    <a:pt x="2841" y="1759979"/>
                  </a:lnTo>
                  <a:lnTo>
                    <a:pt x="10577" y="1771427"/>
                  </a:lnTo>
                  <a:lnTo>
                    <a:pt x="22025" y="1779160"/>
                  </a:lnTo>
                  <a:lnTo>
                    <a:pt x="36004" y="1782000"/>
                  </a:lnTo>
                  <a:lnTo>
                    <a:pt x="216001" y="1782000"/>
                  </a:lnTo>
                  <a:lnTo>
                    <a:pt x="216001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vert="eaVert" wrap="square" lIns="0" tIns="72000" rIns="0" bIns="0" rtlCol="0" anchor="ctr" anchorCtr="0"/>
            <a:lstStyle/>
            <a:p>
              <a:r>
                <a:rPr lang="ja-JP" altLang="en-US" sz="1000" b="1" dirty="0">
                  <a:solidFill>
                    <a:prstClr val="white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事業主証明欄</a:t>
              </a:r>
              <a:endParaRPr sz="1000" b="1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88" name="object 72"/>
            <p:cNvSpPr txBox="1"/>
            <p:nvPr/>
          </p:nvSpPr>
          <p:spPr>
            <a:xfrm>
              <a:off x="544092" y="7539036"/>
              <a:ext cx="1871946" cy="1234001"/>
            </a:xfrm>
            <a:prstGeom prst="rect">
              <a:avLst/>
            </a:prstGeom>
          </p:spPr>
          <p:txBody>
            <a:bodyPr vert="horz" wrap="square" lIns="36000" tIns="0" rIns="0" bIns="0" rtlCol="0" anchor="ctr" anchorCtr="0">
              <a:noAutofit/>
            </a:bodyPr>
            <a:lstStyle/>
            <a:p>
              <a:pPr marL="12700">
                <a:lnSpc>
                  <a:spcPct val="250000"/>
                </a:lnSpc>
              </a:pP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上記のとおり相違ないことを証明する。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>
                <a:lnSpc>
                  <a:spcPct val="250000"/>
                </a:lnSpc>
              </a:pP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事業所所在地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>
                <a:lnSpc>
                  <a:spcPct val="250000"/>
                </a:lnSpc>
              </a:pP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事業所名称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>
                <a:lnSpc>
                  <a:spcPct val="250000"/>
                </a:lnSpc>
              </a:pPr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事業主氏名</a:t>
              </a:r>
              <a:endPara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289" name="object 78"/>
            <p:cNvSpPr txBox="1"/>
            <p:nvPr/>
          </p:nvSpPr>
          <p:spPr>
            <a:xfrm>
              <a:off x="4531754" y="7652536"/>
              <a:ext cx="1584376" cy="12311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 　 　　</a:t>
              </a:r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年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月　　  日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290" name="object 131"/>
            <p:cNvSpPr txBox="1"/>
            <p:nvPr/>
          </p:nvSpPr>
          <p:spPr>
            <a:xfrm>
              <a:off x="4701192" y="8561808"/>
              <a:ext cx="2134269" cy="12311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en-US" altLang="ja-JP" sz="800" dirty="0">
                  <a:solidFill>
                    <a:srgbClr val="231F20"/>
                  </a:solidFill>
                  <a:latin typeface="Meiryo UI"/>
                  <a:cs typeface="Meiryo UI"/>
                </a:rPr>
                <a:t>TEL</a:t>
              </a:r>
              <a:r>
                <a:rPr lang="ja-JP" altLang="en-US" sz="800" dirty="0">
                  <a:solidFill>
                    <a:srgbClr val="231F20"/>
                  </a:solidFill>
                  <a:latin typeface="Meiryo UI"/>
                  <a:cs typeface="Meiryo UI"/>
                </a:rPr>
                <a:t>　　　　　　　　　</a:t>
              </a:r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（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　　）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292" name="object 12"/>
            <p:cNvSpPr/>
            <p:nvPr/>
          </p:nvSpPr>
          <p:spPr>
            <a:xfrm>
              <a:off x="5247322" y="7004944"/>
              <a:ext cx="1991571" cy="172450"/>
            </a:xfrm>
            <a:custGeom>
              <a:avLst/>
              <a:gdLst/>
              <a:ahLst/>
              <a:cxnLst/>
              <a:rect l="l" t="t" r="r" b="b"/>
              <a:pathLst>
                <a:path w="792480" h="252094">
                  <a:moveTo>
                    <a:pt x="0" y="0"/>
                  </a:moveTo>
                  <a:lnTo>
                    <a:pt x="791997" y="0"/>
                  </a:lnTo>
                  <a:lnTo>
                    <a:pt x="791997" y="252006"/>
                  </a:lnTo>
                  <a:lnTo>
                    <a:pt x="0" y="2520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死亡年月日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93" name="object 12"/>
            <p:cNvSpPr/>
            <p:nvPr/>
          </p:nvSpPr>
          <p:spPr>
            <a:xfrm>
              <a:off x="3923995" y="7002884"/>
              <a:ext cx="1332001" cy="174510"/>
            </a:xfrm>
            <a:custGeom>
              <a:avLst/>
              <a:gdLst/>
              <a:ahLst/>
              <a:cxnLst/>
              <a:rect l="l" t="t" r="r" b="b"/>
              <a:pathLst>
                <a:path w="792480" h="252094">
                  <a:moveTo>
                    <a:pt x="0" y="0"/>
                  </a:moveTo>
                  <a:lnTo>
                    <a:pt x="791997" y="0"/>
                  </a:lnTo>
                  <a:lnTo>
                    <a:pt x="791997" y="252006"/>
                  </a:lnTo>
                  <a:lnTo>
                    <a:pt x="0" y="2520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被保険者・被扶養者の別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94" name="bk object 25"/>
            <p:cNvSpPr/>
            <p:nvPr/>
          </p:nvSpPr>
          <p:spPr>
            <a:xfrm>
              <a:off x="537890" y="7000863"/>
              <a:ext cx="756498" cy="535908"/>
            </a:xfrm>
            <a:custGeom>
              <a:avLst/>
              <a:gdLst/>
              <a:ahLst/>
              <a:cxnLst/>
              <a:rect l="l" t="t" r="r" b="b"/>
              <a:pathLst>
                <a:path w="648335" h="457835">
                  <a:moveTo>
                    <a:pt x="647992" y="457403"/>
                  </a:moveTo>
                  <a:lnTo>
                    <a:pt x="0" y="457403"/>
                  </a:lnTo>
                  <a:lnTo>
                    <a:pt x="0" y="0"/>
                  </a:lnTo>
                  <a:lnTo>
                    <a:pt x="647992" y="0"/>
                  </a:lnTo>
                  <a:lnTo>
                    <a:pt x="647992" y="45740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endParaRPr lang="en-US" altLang="ja-JP"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死亡した方の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95" name="object 12"/>
            <p:cNvSpPr/>
            <p:nvPr/>
          </p:nvSpPr>
          <p:spPr>
            <a:xfrm>
              <a:off x="1290158" y="7004944"/>
              <a:ext cx="2633837" cy="172450"/>
            </a:xfrm>
            <a:custGeom>
              <a:avLst/>
              <a:gdLst/>
              <a:ahLst/>
              <a:cxnLst/>
              <a:rect l="l" t="t" r="r" b="b"/>
              <a:pathLst>
                <a:path w="792480" h="252094">
                  <a:moveTo>
                    <a:pt x="0" y="0"/>
                  </a:moveTo>
                  <a:lnTo>
                    <a:pt x="791997" y="0"/>
                  </a:lnTo>
                  <a:lnTo>
                    <a:pt x="791997" y="252006"/>
                  </a:lnTo>
                  <a:lnTo>
                    <a:pt x="0" y="2520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9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氏名</a:t>
              </a:r>
              <a:endParaRPr sz="9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96" name="object 4"/>
            <p:cNvSpPr/>
            <p:nvPr/>
          </p:nvSpPr>
          <p:spPr>
            <a:xfrm>
              <a:off x="323989" y="6991845"/>
              <a:ext cx="6912609" cy="1782445"/>
            </a:xfrm>
            <a:custGeom>
              <a:avLst/>
              <a:gdLst/>
              <a:ahLst/>
              <a:cxnLst/>
              <a:rect l="l" t="t" r="r" b="b"/>
              <a:pathLst>
                <a:path w="6912609" h="1782445">
                  <a:moveTo>
                    <a:pt x="6912000" y="1746021"/>
                  </a:moveTo>
                  <a:lnTo>
                    <a:pt x="6909160" y="1760005"/>
                  </a:lnTo>
                  <a:lnTo>
                    <a:pt x="6901427" y="1771453"/>
                  </a:lnTo>
                  <a:lnTo>
                    <a:pt x="6889979" y="1779186"/>
                  </a:lnTo>
                  <a:lnTo>
                    <a:pt x="6875995" y="1782025"/>
                  </a:lnTo>
                  <a:lnTo>
                    <a:pt x="36004" y="1782025"/>
                  </a:lnTo>
                  <a:lnTo>
                    <a:pt x="22020" y="1779186"/>
                  </a:lnTo>
                  <a:lnTo>
                    <a:pt x="10572" y="1771453"/>
                  </a:lnTo>
                  <a:lnTo>
                    <a:pt x="2839" y="1760005"/>
                  </a:lnTo>
                  <a:lnTo>
                    <a:pt x="0" y="1746021"/>
                  </a:lnTo>
                  <a:lnTo>
                    <a:pt x="0" y="36017"/>
                  </a:lnTo>
                  <a:lnTo>
                    <a:pt x="2839" y="22025"/>
                  </a:lnTo>
                  <a:lnTo>
                    <a:pt x="10572" y="10574"/>
                  </a:lnTo>
                  <a:lnTo>
                    <a:pt x="22020" y="2839"/>
                  </a:lnTo>
                  <a:lnTo>
                    <a:pt x="36004" y="0"/>
                  </a:lnTo>
                  <a:lnTo>
                    <a:pt x="6875995" y="0"/>
                  </a:lnTo>
                  <a:lnTo>
                    <a:pt x="6889979" y="2839"/>
                  </a:lnTo>
                  <a:lnTo>
                    <a:pt x="6901427" y="10574"/>
                  </a:lnTo>
                  <a:lnTo>
                    <a:pt x="6909160" y="22025"/>
                  </a:lnTo>
                  <a:lnTo>
                    <a:pt x="6912000" y="36017"/>
                  </a:lnTo>
                  <a:lnTo>
                    <a:pt x="6912000" y="1746021"/>
                  </a:lnTo>
                  <a:close/>
                </a:path>
              </a:pathLst>
            </a:custGeom>
            <a:ln w="2880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97" name="object 7"/>
            <p:cNvSpPr/>
            <p:nvPr/>
          </p:nvSpPr>
          <p:spPr>
            <a:xfrm>
              <a:off x="3923995" y="6994715"/>
              <a:ext cx="0" cy="535940"/>
            </a:xfrm>
            <a:custGeom>
              <a:avLst/>
              <a:gdLst/>
              <a:ahLst/>
              <a:cxnLst/>
              <a:rect l="l" t="t" r="r" b="b"/>
              <a:pathLst>
                <a:path h="535940">
                  <a:moveTo>
                    <a:pt x="0" y="0"/>
                  </a:moveTo>
                  <a:lnTo>
                    <a:pt x="0" y="535317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98" name="object 6"/>
            <p:cNvSpPr/>
            <p:nvPr/>
          </p:nvSpPr>
          <p:spPr>
            <a:xfrm>
              <a:off x="5255996" y="6994715"/>
              <a:ext cx="0" cy="535940"/>
            </a:xfrm>
            <a:custGeom>
              <a:avLst/>
              <a:gdLst/>
              <a:ahLst/>
              <a:cxnLst/>
              <a:rect l="l" t="t" r="r" b="b"/>
              <a:pathLst>
                <a:path h="535940">
                  <a:moveTo>
                    <a:pt x="0" y="0"/>
                  </a:moveTo>
                  <a:lnTo>
                    <a:pt x="0" y="535317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99" name="object 119"/>
            <p:cNvSpPr/>
            <p:nvPr/>
          </p:nvSpPr>
          <p:spPr>
            <a:xfrm>
              <a:off x="3963281" y="7307881"/>
              <a:ext cx="530955" cy="128596"/>
            </a:xfrm>
            <a:custGeom>
              <a:avLst/>
              <a:gdLst/>
              <a:ahLst/>
              <a:cxnLst/>
              <a:rect l="l" t="t" r="r" b="b"/>
              <a:pathLst>
                <a:path w="324485" h="108585">
                  <a:moveTo>
                    <a:pt x="324015" y="54000"/>
                  </a:moveTo>
                  <a:lnTo>
                    <a:pt x="319754" y="74964"/>
                  </a:lnTo>
                  <a:lnTo>
                    <a:pt x="308154" y="92135"/>
                  </a:lnTo>
                  <a:lnTo>
                    <a:pt x="290984" y="103738"/>
                  </a:lnTo>
                  <a:lnTo>
                    <a:pt x="270014" y="108000"/>
                  </a:lnTo>
                  <a:lnTo>
                    <a:pt x="54000" y="108000"/>
                  </a:lnTo>
                  <a:lnTo>
                    <a:pt x="33030" y="103738"/>
                  </a:lnTo>
                  <a:lnTo>
                    <a:pt x="15860" y="92135"/>
                  </a:lnTo>
                  <a:lnTo>
                    <a:pt x="4260" y="74964"/>
                  </a:lnTo>
                  <a:lnTo>
                    <a:pt x="0" y="54000"/>
                  </a:lnTo>
                  <a:lnTo>
                    <a:pt x="4260" y="33036"/>
                  </a:lnTo>
                  <a:lnTo>
                    <a:pt x="15860" y="15865"/>
                  </a:lnTo>
                  <a:lnTo>
                    <a:pt x="33030" y="4262"/>
                  </a:lnTo>
                  <a:lnTo>
                    <a:pt x="54000" y="0"/>
                  </a:lnTo>
                  <a:lnTo>
                    <a:pt x="270014" y="0"/>
                  </a:lnTo>
                  <a:lnTo>
                    <a:pt x="290984" y="4262"/>
                  </a:lnTo>
                  <a:lnTo>
                    <a:pt x="308154" y="15865"/>
                  </a:lnTo>
                  <a:lnTo>
                    <a:pt x="319754" y="33036"/>
                  </a:lnTo>
                  <a:lnTo>
                    <a:pt x="324015" y="54000"/>
                  </a:lnTo>
                  <a:close/>
                </a:path>
              </a:pathLst>
            </a:custGeom>
            <a:ln w="5397">
              <a:solidFill>
                <a:srgbClr val="A7A9AC"/>
              </a:solidFill>
              <a:prstDash val="dash"/>
            </a:ln>
          </p:spPr>
          <p:txBody>
            <a:bodyPr wrap="square" lIns="0" tIns="0" rIns="0" bIns="0" rtlCol="0" anchor="ctr" anchorCtr="1"/>
            <a:lstStyle/>
            <a:p>
              <a:pPr algn="ctr"/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被保険者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00" name="object 119"/>
            <p:cNvSpPr/>
            <p:nvPr/>
          </p:nvSpPr>
          <p:spPr>
            <a:xfrm>
              <a:off x="4630031" y="7306336"/>
              <a:ext cx="530955" cy="128596"/>
            </a:xfrm>
            <a:custGeom>
              <a:avLst/>
              <a:gdLst/>
              <a:ahLst/>
              <a:cxnLst/>
              <a:rect l="l" t="t" r="r" b="b"/>
              <a:pathLst>
                <a:path w="324485" h="108585">
                  <a:moveTo>
                    <a:pt x="324015" y="54000"/>
                  </a:moveTo>
                  <a:lnTo>
                    <a:pt x="319754" y="74964"/>
                  </a:lnTo>
                  <a:lnTo>
                    <a:pt x="308154" y="92135"/>
                  </a:lnTo>
                  <a:lnTo>
                    <a:pt x="290984" y="103738"/>
                  </a:lnTo>
                  <a:lnTo>
                    <a:pt x="270014" y="108000"/>
                  </a:lnTo>
                  <a:lnTo>
                    <a:pt x="54000" y="108000"/>
                  </a:lnTo>
                  <a:lnTo>
                    <a:pt x="33030" y="103738"/>
                  </a:lnTo>
                  <a:lnTo>
                    <a:pt x="15860" y="92135"/>
                  </a:lnTo>
                  <a:lnTo>
                    <a:pt x="4260" y="74964"/>
                  </a:lnTo>
                  <a:lnTo>
                    <a:pt x="0" y="54000"/>
                  </a:lnTo>
                  <a:lnTo>
                    <a:pt x="4260" y="33036"/>
                  </a:lnTo>
                  <a:lnTo>
                    <a:pt x="15860" y="15865"/>
                  </a:lnTo>
                  <a:lnTo>
                    <a:pt x="33030" y="4262"/>
                  </a:lnTo>
                  <a:lnTo>
                    <a:pt x="54000" y="0"/>
                  </a:lnTo>
                  <a:lnTo>
                    <a:pt x="270014" y="0"/>
                  </a:lnTo>
                  <a:lnTo>
                    <a:pt x="290984" y="4262"/>
                  </a:lnTo>
                  <a:lnTo>
                    <a:pt x="308154" y="15865"/>
                  </a:lnTo>
                  <a:lnTo>
                    <a:pt x="319754" y="33036"/>
                  </a:lnTo>
                  <a:lnTo>
                    <a:pt x="324015" y="54000"/>
                  </a:lnTo>
                  <a:close/>
                </a:path>
              </a:pathLst>
            </a:custGeom>
            <a:ln w="5397">
              <a:solidFill>
                <a:srgbClr val="A7A9AC"/>
              </a:solidFill>
              <a:prstDash val="dash"/>
            </a:ln>
          </p:spPr>
          <p:txBody>
            <a:bodyPr wrap="square" lIns="0" tIns="0" rIns="0" bIns="0" rtlCol="0" anchor="ctr" anchorCtr="1"/>
            <a:lstStyle/>
            <a:p>
              <a:pPr algn="ctr"/>
              <a:r>
                <a:rPr lang="ja-JP" altLang="en-US" sz="8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被扶養者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01" name="object 78"/>
            <p:cNvSpPr txBox="1"/>
            <p:nvPr/>
          </p:nvSpPr>
          <p:spPr>
            <a:xfrm>
              <a:off x="5360555" y="7313367"/>
              <a:ext cx="1829292" cy="12311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 　 　　</a:t>
              </a:r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年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月　　  日 死亡</a:t>
              </a:r>
              <a:endParaRPr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287" name="object 5"/>
            <p:cNvSpPr/>
            <p:nvPr/>
          </p:nvSpPr>
          <p:spPr>
            <a:xfrm>
              <a:off x="539990" y="7531849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98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120" name="object 78">
            <a:extLst>
              <a:ext uri="{FF2B5EF4-FFF2-40B4-BE49-F238E27FC236}">
                <a16:creationId xmlns:a16="http://schemas.microsoft.com/office/drawing/2014/main" id="{65B7E35D-8B35-49FC-869B-6CA133836A4E}"/>
              </a:ext>
            </a:extLst>
          </p:cNvPr>
          <p:cNvSpPr txBox="1"/>
          <p:nvPr/>
        </p:nvSpPr>
        <p:spPr>
          <a:xfrm>
            <a:off x="303478" y="6688649"/>
            <a:ext cx="7043505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※</a:t>
            </a:r>
            <a:r>
              <a:rPr lang="ja-JP" altLang="en-US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被保険者が死亡したための申請の場合、被保険者と申請者の身分関係で</a:t>
            </a:r>
            <a:r>
              <a:rPr lang="ja-JP" altLang="en-US" sz="8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次に該当しない場合</a:t>
            </a:r>
            <a:r>
              <a:rPr lang="ja-JP" altLang="en-US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は埋葬に要した費用の領収書</a:t>
            </a:r>
            <a:r>
              <a: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(</a:t>
            </a:r>
            <a:r>
              <a:rPr lang="ja-JP" altLang="en-US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原本</a:t>
            </a:r>
            <a:r>
              <a: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)</a:t>
            </a:r>
            <a:r>
              <a:rPr lang="ja-JP" altLang="en-US" sz="800" dirty="0" err="1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を添</a:t>
            </a:r>
            <a:r>
              <a:rPr lang="ja-JP" altLang="en-US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付してください。</a:t>
            </a:r>
            <a:endParaRPr lang="en-US" altLang="ja-JP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r>
              <a:rPr lang="ja-JP" altLang="en-US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（領収書の宛名は申請者となります）</a:t>
            </a:r>
            <a:endParaRPr lang="en-US" altLang="ja-JP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r>
              <a:rPr lang="ja-JP" altLang="en-US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・被扶養者の方</a:t>
            </a:r>
            <a:endParaRPr lang="en-US" altLang="ja-JP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r>
              <a:rPr lang="ja-JP" altLang="en-US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・被保険者により生計の一部でも維持されていた方</a:t>
            </a:r>
            <a:endParaRPr lang="en-US" altLang="ja-JP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  <p:sp>
        <p:nvSpPr>
          <p:cNvPr id="121" name="object 78">
            <a:extLst>
              <a:ext uri="{FF2B5EF4-FFF2-40B4-BE49-F238E27FC236}">
                <a16:creationId xmlns:a16="http://schemas.microsoft.com/office/drawing/2014/main" id="{1FE47295-77E7-44EE-B174-6FA0630BEF49}"/>
              </a:ext>
            </a:extLst>
          </p:cNvPr>
          <p:cNvSpPr txBox="1"/>
          <p:nvPr/>
        </p:nvSpPr>
        <p:spPr>
          <a:xfrm>
            <a:off x="292768" y="9281663"/>
            <a:ext cx="7043505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en-US" altLang="ja-JP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※</a:t>
            </a:r>
            <a:r>
              <a:rPr lang="ja-JP" altLang="en-US" sz="8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任意継続被保険者およびその被扶養者が死亡した場合</a:t>
            </a:r>
            <a:r>
              <a:rPr lang="ja-JP" altLang="en-US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は、事業主の証明を受けることができないため、次の書類の写しを添付してください。</a:t>
            </a:r>
            <a:endParaRPr lang="en-US" altLang="ja-JP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r>
              <a:rPr lang="ja-JP" altLang="en-US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・市区町村の埋火葬許可証</a:t>
            </a:r>
            <a:endParaRPr lang="en-US" altLang="ja-JP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r>
              <a:rPr lang="ja-JP" altLang="en-US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・死亡診断書または死体検案書</a:t>
            </a:r>
            <a:endParaRPr lang="en-US" altLang="ja-JP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/>
            <a:r>
              <a:rPr lang="ja-JP" altLang="en-US" sz="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・その他死亡の事実を証明する書類</a:t>
            </a:r>
            <a:endParaRPr lang="en-US" altLang="ja-JP" sz="8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2304407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221915"/>
        </a:solidFill>
      </a:spPr>
      <a:bodyPr wrap="square" lIns="0" tIns="0" rIns="0" bIns="0" rtlCol="0"/>
      <a:lstStyle>
        <a:defPPr>
          <a:defRPr sz="1200" dirty="0" smtClean="0">
            <a:solidFill>
              <a:schemeClr val="bg1"/>
            </a:solidFill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3116</TotalTime>
  <Words>983</Words>
  <Application>Microsoft Office PowerPoint</Application>
  <PresentationFormat>ユーザー設定</PresentationFormat>
  <Paragraphs>150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Arial Unicode MS</vt:lpstr>
      <vt:lpstr>Meiryo UI</vt:lpstr>
      <vt:lpstr>ＭＳ Ｐゴシック</vt:lpstr>
      <vt:lpstr>ＭＳ ゴシック</vt:lpstr>
      <vt:lpstr>PMingLiU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健保連）片岡　芳浩</dc:creator>
  <cp:lastModifiedBy>USER06</cp:lastModifiedBy>
  <cp:revision>251</cp:revision>
  <cp:lastPrinted>2024-11-19T02:39:58Z</cp:lastPrinted>
  <dcterms:created xsi:type="dcterms:W3CDTF">2016-07-06T07:28:27Z</dcterms:created>
  <dcterms:modified xsi:type="dcterms:W3CDTF">2024-11-26T00:09:30Z</dcterms:modified>
</cp:coreProperties>
</file>