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82" r:id="rId3"/>
  </p:sldIdLst>
  <p:sldSz cx="7556500" cy="10693400"/>
  <p:notesSz cx="6735763" cy="9866313"/>
  <p:defaultTextStyle>
    <a:defPPr>
      <a:defRPr lang="ja-JP"/>
    </a:defPPr>
    <a:lvl1pPr marL="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0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416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124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0832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54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24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3955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1663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E8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60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208449A6-1AEE-4418-BE4F-63546894427B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420DB1C0-56A4-419E-80E9-9A4794BCD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6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624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139" y="1"/>
            <a:ext cx="2918037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17433301-2191-4A11-9A52-B28FCFB480EB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6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370" y="4686459"/>
            <a:ext cx="5388610" cy="4440555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332"/>
            <a:ext cx="2919624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139" y="9371332"/>
            <a:ext cx="2918037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54B81276-88E0-4764-B79C-8FCE785BE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7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1888"/>
            <a:ext cx="6423025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594"/>
            <a:ext cx="528955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78462" y="428233"/>
            <a:ext cx="1700213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233"/>
            <a:ext cx="4974696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4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3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12" y="6871500"/>
            <a:ext cx="6423025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12" y="4532321"/>
            <a:ext cx="6423025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1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8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5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2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3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1221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6" y="2393639"/>
            <a:ext cx="3338766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6" y="3391194"/>
            <a:ext cx="3338766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38599" y="2393639"/>
            <a:ext cx="3340078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38599" y="3391194"/>
            <a:ext cx="3340078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61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7" y="425757"/>
            <a:ext cx="2486037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4383" y="425757"/>
            <a:ext cx="4224294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7" y="2237694"/>
            <a:ext cx="2486037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4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127" y="7485381"/>
            <a:ext cx="4533900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27" y="955475"/>
            <a:ext cx="4533900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708" indent="0">
              <a:buNone/>
              <a:defRPr sz="3000"/>
            </a:lvl2pPr>
            <a:lvl3pPr marL="995416" indent="0">
              <a:buNone/>
              <a:defRPr sz="2600"/>
            </a:lvl3pPr>
            <a:lvl4pPr marL="1493124" indent="0">
              <a:buNone/>
              <a:defRPr sz="2200"/>
            </a:lvl4pPr>
            <a:lvl5pPr marL="1990832" indent="0">
              <a:buNone/>
              <a:defRPr sz="2200"/>
            </a:lvl5pPr>
            <a:lvl6pPr marL="2488540" indent="0">
              <a:buNone/>
              <a:defRPr sz="2200"/>
            </a:lvl6pPr>
            <a:lvl7pPr marL="2986248" indent="0">
              <a:buNone/>
              <a:defRPr sz="2200"/>
            </a:lvl7pPr>
            <a:lvl8pPr marL="3483955" indent="0">
              <a:buNone/>
              <a:defRPr sz="2200"/>
            </a:lvl8pPr>
            <a:lvl9pPr marL="398166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27" y="8369073"/>
            <a:ext cx="453390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825" y="428232"/>
            <a:ext cx="6800850" cy="1782233"/>
          </a:xfrm>
          <a:prstGeom prst="rect">
            <a:avLst/>
          </a:prstGeom>
        </p:spPr>
        <p:txBody>
          <a:bodyPr vert="horz" lIns="99542" tIns="49771" rIns="99542" bIns="4977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495129"/>
            <a:ext cx="6800850" cy="7057150"/>
          </a:xfrm>
          <a:prstGeom prst="rect">
            <a:avLst/>
          </a:prstGeom>
        </p:spPr>
        <p:txBody>
          <a:bodyPr vert="horz" lIns="99542" tIns="49771" rIns="99542" bIns="4977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1804" y="9911199"/>
            <a:ext cx="2392892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5492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16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81" indent="-373281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775" indent="-311067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270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978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686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394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101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809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517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0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16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124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832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54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24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955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663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171"/>
          <p:cNvSpPr/>
          <p:nvPr/>
        </p:nvSpPr>
        <p:spPr>
          <a:xfrm>
            <a:off x="6191503" y="10134562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1/2</a:t>
            </a:r>
            <a:endParaRPr sz="1050" dirty="0"/>
          </a:p>
        </p:txBody>
      </p:sp>
      <p:sp>
        <p:nvSpPr>
          <p:cNvPr id="151" name="object 61"/>
          <p:cNvSpPr/>
          <p:nvPr/>
        </p:nvSpPr>
        <p:spPr>
          <a:xfrm>
            <a:off x="2942996" y="8187779"/>
            <a:ext cx="4471773" cy="216535"/>
          </a:xfrm>
          <a:custGeom>
            <a:avLst/>
            <a:gdLst/>
            <a:ahLst/>
            <a:cxnLst/>
            <a:rect l="l" t="t" r="r" b="b"/>
            <a:pathLst>
              <a:path w="2592070" h="216534">
                <a:moveTo>
                  <a:pt x="2502001" y="0"/>
                </a:moveTo>
                <a:lnTo>
                  <a:pt x="36017" y="0"/>
                </a:lnTo>
                <a:lnTo>
                  <a:pt x="22031" y="2839"/>
                </a:lnTo>
                <a:lnTo>
                  <a:pt x="10579" y="10572"/>
                </a:lnTo>
                <a:lnTo>
                  <a:pt x="2841" y="22020"/>
                </a:lnTo>
                <a:lnTo>
                  <a:pt x="0" y="36004"/>
                </a:lnTo>
                <a:lnTo>
                  <a:pt x="0" y="179997"/>
                </a:lnTo>
                <a:lnTo>
                  <a:pt x="2841" y="193975"/>
                </a:lnTo>
                <a:lnTo>
                  <a:pt x="10579" y="205424"/>
                </a:lnTo>
                <a:lnTo>
                  <a:pt x="22031" y="213160"/>
                </a:lnTo>
                <a:lnTo>
                  <a:pt x="36017" y="216001"/>
                </a:lnTo>
                <a:lnTo>
                  <a:pt x="2502001" y="216001"/>
                </a:lnTo>
                <a:lnTo>
                  <a:pt x="2592019" y="108000"/>
                </a:lnTo>
                <a:lnTo>
                  <a:pt x="2502001" y="0"/>
                </a:lnTo>
                <a:close/>
              </a:path>
            </a:pathLst>
          </a:custGeom>
          <a:solidFill>
            <a:srgbClr val="221915"/>
          </a:solidFill>
          <a:ln>
            <a:solidFill>
              <a:srgbClr val="221915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「申請者・医師・市区町村長記入用」は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ページに続きます。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〉〉〉</a:t>
            </a:r>
          </a:p>
        </p:txBody>
      </p:sp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北海道コンピュータ関連産業健康保険組合</a:t>
            </a:r>
          </a:p>
        </p:txBody>
      </p:sp>
      <p:grpSp>
        <p:nvGrpSpPr>
          <p:cNvPr id="121" name="グループ化 120"/>
          <p:cNvGrpSpPr/>
          <p:nvPr/>
        </p:nvGrpSpPr>
        <p:grpSpPr>
          <a:xfrm>
            <a:off x="323493" y="9522778"/>
            <a:ext cx="5580381" cy="432434"/>
            <a:chOff x="323493" y="8766543"/>
            <a:chExt cx="5580381" cy="432434"/>
          </a:xfrm>
        </p:grpSpPr>
        <p:sp>
          <p:nvSpPr>
            <p:cNvPr id="122" name="object 19"/>
            <p:cNvSpPr/>
            <p:nvPr/>
          </p:nvSpPr>
          <p:spPr>
            <a:xfrm>
              <a:off x="323493" y="8766543"/>
              <a:ext cx="1202893" cy="432434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社会保険労務士の</a:t>
              </a: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提出代行者名記載欄</a:t>
              </a:r>
              <a:endParaRPr sz="900" dirty="0"/>
            </a:p>
          </p:txBody>
        </p:sp>
        <p:sp>
          <p:nvSpPr>
            <p:cNvPr id="123" name="object 57"/>
            <p:cNvSpPr/>
            <p:nvPr/>
          </p:nvSpPr>
          <p:spPr>
            <a:xfrm>
              <a:off x="323494" y="8766543"/>
              <a:ext cx="5580380" cy="432434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6" name="object 59"/>
          <p:cNvSpPr/>
          <p:nvPr/>
        </p:nvSpPr>
        <p:spPr>
          <a:xfrm>
            <a:off x="5975527" y="8766556"/>
            <a:ext cx="1260475" cy="1152525"/>
          </a:xfrm>
          <a:custGeom>
            <a:avLst/>
            <a:gdLst/>
            <a:ahLst/>
            <a:cxnLst/>
            <a:rect l="l" t="t" r="r" b="b"/>
            <a:pathLst>
              <a:path w="1260475" h="1152525">
                <a:moveTo>
                  <a:pt x="1259992" y="1152004"/>
                </a:moveTo>
                <a:lnTo>
                  <a:pt x="0" y="1152004"/>
                </a:lnTo>
                <a:lnTo>
                  <a:pt x="0" y="0"/>
                </a:lnTo>
                <a:lnTo>
                  <a:pt x="1259992" y="0"/>
                </a:lnTo>
                <a:lnTo>
                  <a:pt x="1259992" y="1152004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36000" rIns="0" bIns="0" rtlCol="0" anchor="t" anchorCtr="1"/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受付日付印</a:t>
            </a:r>
            <a:endParaRPr sz="9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611616" y="1448994"/>
            <a:ext cx="6249886" cy="717535"/>
            <a:chOff x="543517" y="354404"/>
            <a:chExt cx="6249886" cy="717535"/>
          </a:xfrm>
        </p:grpSpPr>
        <p:sp>
          <p:nvSpPr>
            <p:cNvPr id="172" name="object 11"/>
            <p:cNvSpPr/>
            <p:nvPr/>
          </p:nvSpPr>
          <p:spPr>
            <a:xfrm>
              <a:off x="5761300" y="403894"/>
              <a:ext cx="701155" cy="262800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32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807" y="230824"/>
                  </a:lnTo>
                  <a:lnTo>
                    <a:pt x="79689" y="241828"/>
                  </a:lnTo>
                  <a:lnTo>
                    <a:pt x="93262" y="249263"/>
                  </a:lnTo>
                  <a:lnTo>
                    <a:pt x="108026" y="251993"/>
                  </a:lnTo>
                  <a:lnTo>
                    <a:pt x="279006" y="251993"/>
                  </a:lnTo>
                  <a:lnTo>
                    <a:pt x="318227" y="230824"/>
                  </a:lnTo>
                  <a:lnTo>
                    <a:pt x="38703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ja-JP" altLang="en-US" sz="1400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２</a:t>
              </a:r>
            </a:p>
          </p:txBody>
        </p:sp>
        <p:sp>
          <p:nvSpPr>
            <p:cNvPr id="173" name="object 15"/>
            <p:cNvSpPr/>
            <p:nvPr/>
          </p:nvSpPr>
          <p:spPr>
            <a:xfrm>
              <a:off x="5131305" y="403895"/>
              <a:ext cx="649248" cy="252095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07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796" y="230824"/>
                  </a:lnTo>
                  <a:lnTo>
                    <a:pt x="79678" y="241828"/>
                  </a:lnTo>
                  <a:lnTo>
                    <a:pt x="93253" y="249263"/>
                  </a:lnTo>
                  <a:lnTo>
                    <a:pt x="108013" y="251993"/>
                  </a:lnTo>
                  <a:lnTo>
                    <a:pt x="279006" y="251993"/>
                  </a:lnTo>
                  <a:lnTo>
                    <a:pt x="318218" y="230824"/>
                  </a:lnTo>
                  <a:lnTo>
                    <a:pt x="38700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</a:t>
              </a:r>
              <a:endParaRPr sz="1400" b="1" dirty="0">
                <a:solidFill>
                  <a:schemeClr val="bg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92" name="object 46"/>
            <p:cNvSpPr/>
            <p:nvPr/>
          </p:nvSpPr>
          <p:spPr>
            <a:xfrm flipV="1">
              <a:off x="544967" y="354404"/>
              <a:ext cx="6248436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7" name="object 62"/>
            <p:cNvSpPr txBox="1"/>
            <p:nvPr/>
          </p:nvSpPr>
          <p:spPr>
            <a:xfrm>
              <a:off x="618836" y="590918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0" name="object 62"/>
            <p:cNvSpPr txBox="1"/>
            <p:nvPr/>
          </p:nvSpPr>
          <p:spPr>
            <a:xfrm>
              <a:off x="4197299" y="594251"/>
              <a:ext cx="214134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支給申請書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1" name="object 62"/>
            <p:cNvSpPr txBox="1"/>
            <p:nvPr/>
          </p:nvSpPr>
          <p:spPr>
            <a:xfrm>
              <a:off x="2193941" y="534138"/>
              <a:ext cx="2054043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出産育児一時金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2" name="object 17"/>
            <p:cNvSpPr/>
            <p:nvPr/>
          </p:nvSpPr>
          <p:spPr>
            <a:xfrm>
              <a:off x="5074394" y="741927"/>
              <a:ext cx="1719009" cy="230504"/>
            </a:xfrm>
            <a:custGeom>
              <a:avLst/>
              <a:gdLst/>
              <a:ahLst/>
              <a:cxnLst/>
              <a:rect l="l" t="t" r="r" b="b"/>
              <a:pathLst>
                <a:path w="1562734" h="230505">
                  <a:moveTo>
                    <a:pt x="1447177" y="0"/>
                  </a:moveTo>
                  <a:lnTo>
                    <a:pt x="115188" y="0"/>
                  </a:lnTo>
                  <a:lnTo>
                    <a:pt x="70385" y="9067"/>
                  </a:lnTo>
                  <a:lnTo>
                    <a:pt x="33767" y="33778"/>
                  </a:lnTo>
                  <a:lnTo>
                    <a:pt x="9063" y="70401"/>
                  </a:lnTo>
                  <a:lnTo>
                    <a:pt x="0" y="115201"/>
                  </a:lnTo>
                  <a:lnTo>
                    <a:pt x="9063" y="159994"/>
                  </a:lnTo>
                  <a:lnTo>
                    <a:pt x="33767" y="196613"/>
                  </a:lnTo>
                  <a:lnTo>
                    <a:pt x="70385" y="221323"/>
                  </a:lnTo>
                  <a:lnTo>
                    <a:pt x="115188" y="230390"/>
                  </a:lnTo>
                  <a:lnTo>
                    <a:pt x="1447177" y="230390"/>
                  </a:lnTo>
                  <a:lnTo>
                    <a:pt x="1491981" y="221323"/>
                  </a:lnTo>
                  <a:lnTo>
                    <a:pt x="1528598" y="196613"/>
                  </a:lnTo>
                  <a:lnTo>
                    <a:pt x="1553303" y="159994"/>
                  </a:lnTo>
                  <a:lnTo>
                    <a:pt x="1562366" y="115201"/>
                  </a:lnTo>
                  <a:lnTo>
                    <a:pt x="1553303" y="70401"/>
                  </a:lnTo>
                  <a:lnTo>
                    <a:pt x="1528598" y="33778"/>
                  </a:lnTo>
                  <a:lnTo>
                    <a:pt x="1491981" y="9067"/>
                  </a:lnTo>
                  <a:lnTo>
                    <a:pt x="144717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solidFill>
                <a:srgbClr val="221915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記入用</a:t>
              </a:r>
              <a:endParaRPr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4" name="object 62"/>
            <p:cNvSpPr txBox="1"/>
            <p:nvPr/>
          </p:nvSpPr>
          <p:spPr>
            <a:xfrm>
              <a:off x="1926453" y="522164"/>
              <a:ext cx="1563765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endParaRPr sz="2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6" name="object 62"/>
            <p:cNvSpPr txBox="1"/>
            <p:nvPr/>
          </p:nvSpPr>
          <p:spPr>
            <a:xfrm>
              <a:off x="1469148" y="73260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家　  族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7" name="object 62"/>
            <p:cNvSpPr txBox="1"/>
            <p:nvPr/>
          </p:nvSpPr>
          <p:spPr>
            <a:xfrm>
              <a:off x="1469148" y="53189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13" name="object 46"/>
            <p:cNvSpPr/>
            <p:nvPr/>
          </p:nvSpPr>
          <p:spPr>
            <a:xfrm flipV="1">
              <a:off x="543517" y="1026220"/>
              <a:ext cx="6248436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0A69A2FE-E53F-4AFB-9ACB-35318A836B2F}"/>
              </a:ext>
            </a:extLst>
          </p:cNvPr>
          <p:cNvGrpSpPr/>
          <p:nvPr/>
        </p:nvGrpSpPr>
        <p:grpSpPr>
          <a:xfrm>
            <a:off x="320839" y="5032950"/>
            <a:ext cx="6914731" cy="1869783"/>
            <a:chOff x="323507" y="4044943"/>
            <a:chExt cx="6958231" cy="1876137"/>
          </a:xfrm>
        </p:grpSpPr>
        <p:sp>
          <p:nvSpPr>
            <p:cNvPr id="87" name="object 2">
              <a:extLst>
                <a:ext uri="{FF2B5EF4-FFF2-40B4-BE49-F238E27FC236}">
                  <a16:creationId xmlns:a16="http://schemas.microsoft.com/office/drawing/2014/main" id="{04D0AAF5-CA34-405E-9DD9-9CEDB95DB7C2}"/>
                </a:ext>
              </a:extLst>
            </p:cNvPr>
            <p:cNvSpPr/>
            <p:nvPr/>
          </p:nvSpPr>
          <p:spPr>
            <a:xfrm>
              <a:off x="496533" y="4699014"/>
              <a:ext cx="836359" cy="413693"/>
            </a:xfrm>
            <a:custGeom>
              <a:avLst/>
              <a:gdLst/>
              <a:ahLst/>
              <a:cxnLst/>
              <a:rect l="l" t="t" r="r" b="b"/>
              <a:pathLst>
                <a:path w="1008380" h="1224279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188021"/>
                  </a:lnTo>
                  <a:lnTo>
                    <a:pt x="2839" y="1202005"/>
                  </a:lnTo>
                  <a:lnTo>
                    <a:pt x="10571" y="1213453"/>
                  </a:lnTo>
                  <a:lnTo>
                    <a:pt x="22015" y="1221186"/>
                  </a:lnTo>
                  <a:lnTo>
                    <a:pt x="35991" y="1224026"/>
                  </a:lnTo>
                  <a:lnTo>
                    <a:pt x="1007999" y="1224026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預金種別</a:t>
              </a:r>
            </a:p>
          </p:txBody>
        </p:sp>
        <p:sp>
          <p:nvSpPr>
            <p:cNvPr id="88" name="object 2">
              <a:extLst>
                <a:ext uri="{FF2B5EF4-FFF2-40B4-BE49-F238E27FC236}">
                  <a16:creationId xmlns:a16="http://schemas.microsoft.com/office/drawing/2014/main" id="{813055FD-8223-4710-91D6-A482FAB4CCFD}"/>
                </a:ext>
              </a:extLst>
            </p:cNvPr>
            <p:cNvSpPr/>
            <p:nvPr/>
          </p:nvSpPr>
          <p:spPr>
            <a:xfrm>
              <a:off x="537798" y="5117651"/>
              <a:ext cx="794076" cy="795406"/>
            </a:xfrm>
            <a:custGeom>
              <a:avLst/>
              <a:gdLst/>
              <a:ahLst/>
              <a:cxnLst/>
              <a:rect l="l" t="t" r="r" b="b"/>
              <a:pathLst>
                <a:path w="1008380" h="1224279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188021"/>
                  </a:lnTo>
                  <a:lnTo>
                    <a:pt x="2839" y="1202005"/>
                  </a:lnTo>
                  <a:lnTo>
                    <a:pt x="10571" y="1213453"/>
                  </a:lnTo>
                  <a:lnTo>
                    <a:pt x="22015" y="1221186"/>
                  </a:lnTo>
                  <a:lnTo>
                    <a:pt x="35991" y="1224026"/>
                  </a:lnTo>
                  <a:lnTo>
                    <a:pt x="1007999" y="1224026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口座名義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（カタカナ）</a:t>
              </a:r>
            </a:p>
          </p:txBody>
        </p:sp>
        <p:sp>
          <p:nvSpPr>
            <p:cNvPr id="89" name="object 2">
              <a:extLst>
                <a:ext uri="{FF2B5EF4-FFF2-40B4-BE49-F238E27FC236}">
                  <a16:creationId xmlns:a16="http://schemas.microsoft.com/office/drawing/2014/main" id="{2E00C7F8-A6B8-4364-BA3A-1952BA38479B}"/>
                </a:ext>
              </a:extLst>
            </p:cNvPr>
            <p:cNvSpPr/>
            <p:nvPr/>
          </p:nvSpPr>
          <p:spPr>
            <a:xfrm>
              <a:off x="503919" y="4044943"/>
              <a:ext cx="827955" cy="643681"/>
            </a:xfrm>
            <a:custGeom>
              <a:avLst/>
              <a:gdLst/>
              <a:ahLst/>
              <a:cxnLst/>
              <a:rect l="l" t="t" r="r" b="b"/>
              <a:pathLst>
                <a:path w="1008380" h="1224279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188021"/>
                  </a:lnTo>
                  <a:lnTo>
                    <a:pt x="2839" y="1202005"/>
                  </a:lnTo>
                  <a:lnTo>
                    <a:pt x="10571" y="1213453"/>
                  </a:lnTo>
                  <a:lnTo>
                    <a:pt x="22015" y="1221186"/>
                  </a:lnTo>
                  <a:lnTo>
                    <a:pt x="35991" y="1224026"/>
                  </a:lnTo>
                  <a:lnTo>
                    <a:pt x="1007999" y="1224026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金融機関</a:t>
              </a: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名称</a:t>
              </a:r>
              <a:endParaRPr sz="900" dirty="0"/>
            </a:p>
          </p:txBody>
        </p:sp>
        <p:sp>
          <p:nvSpPr>
            <p:cNvPr id="90" name="object 9">
              <a:extLst>
                <a:ext uri="{FF2B5EF4-FFF2-40B4-BE49-F238E27FC236}">
                  <a16:creationId xmlns:a16="http://schemas.microsoft.com/office/drawing/2014/main" id="{A36B7AE8-5642-4B18-8B52-AB3F17A8C959}"/>
                </a:ext>
              </a:extLst>
            </p:cNvPr>
            <p:cNvSpPr/>
            <p:nvPr/>
          </p:nvSpPr>
          <p:spPr>
            <a:xfrm>
              <a:off x="2048813" y="4688307"/>
              <a:ext cx="792480" cy="432434"/>
            </a:xfrm>
            <a:custGeom>
              <a:avLst/>
              <a:gdLst/>
              <a:ahLst/>
              <a:cxnLst/>
              <a:rect l="l" t="t" r="r" b="b"/>
              <a:pathLst>
                <a:path w="792479" h="432435">
                  <a:moveTo>
                    <a:pt x="0" y="432003"/>
                  </a:moveTo>
                  <a:lnTo>
                    <a:pt x="791997" y="432003"/>
                  </a:lnTo>
                  <a:lnTo>
                    <a:pt x="791997" y="0"/>
                  </a:lnTo>
                  <a:lnTo>
                    <a:pt x="0" y="0"/>
                  </a:lnTo>
                  <a:lnTo>
                    <a:pt x="0" y="43200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口座番号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（左</a:t>
              </a:r>
              <a:r>
                <a:rPr lang="ja-JP" altLang="en-US" sz="700" dirty="0" err="1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づめ</a:t>
              </a:r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</a:p>
          </p:txBody>
        </p:sp>
        <p:sp>
          <p:nvSpPr>
            <p:cNvPr id="91" name="object 28">
              <a:extLst>
                <a:ext uri="{FF2B5EF4-FFF2-40B4-BE49-F238E27FC236}">
                  <a16:creationId xmlns:a16="http://schemas.microsoft.com/office/drawing/2014/main" id="{31077714-5ED8-44C5-8DA2-039ADB0D6020}"/>
                </a:ext>
              </a:extLst>
            </p:cNvPr>
            <p:cNvSpPr/>
            <p:nvPr/>
          </p:nvSpPr>
          <p:spPr>
            <a:xfrm>
              <a:off x="323535" y="4063937"/>
              <a:ext cx="212134" cy="1857143"/>
            </a:xfrm>
            <a:custGeom>
              <a:avLst/>
              <a:gdLst/>
              <a:ahLst/>
              <a:cxnLst/>
              <a:rect l="l" t="t" r="r" b="b"/>
              <a:pathLst>
                <a:path w="216534" h="1836420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1800021"/>
                  </a:lnTo>
                  <a:lnTo>
                    <a:pt x="2841" y="1814005"/>
                  </a:lnTo>
                  <a:lnTo>
                    <a:pt x="10577" y="1825453"/>
                  </a:lnTo>
                  <a:lnTo>
                    <a:pt x="22025" y="1833186"/>
                  </a:lnTo>
                  <a:lnTo>
                    <a:pt x="36004" y="1836026"/>
                  </a:lnTo>
                  <a:lnTo>
                    <a:pt x="216001" y="1836026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727275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</a:rPr>
                <a:t>振込先指定口座</a:t>
              </a:r>
            </a:p>
          </p:txBody>
        </p:sp>
        <p:sp>
          <p:nvSpPr>
            <p:cNvPr id="92" name="object 29">
              <a:extLst>
                <a:ext uri="{FF2B5EF4-FFF2-40B4-BE49-F238E27FC236}">
                  <a16:creationId xmlns:a16="http://schemas.microsoft.com/office/drawing/2014/main" id="{CC190759-C671-4979-B469-544C9BD12F8A}"/>
                </a:ext>
              </a:extLst>
            </p:cNvPr>
            <p:cNvSpPr/>
            <p:nvPr/>
          </p:nvSpPr>
          <p:spPr>
            <a:xfrm>
              <a:off x="323507" y="4048035"/>
              <a:ext cx="6958231" cy="1869953"/>
            </a:xfrm>
            <a:custGeom>
              <a:avLst/>
              <a:gdLst/>
              <a:ahLst/>
              <a:cxnLst/>
              <a:rect l="l" t="t" r="r" b="b"/>
              <a:pathLst>
                <a:path w="6912609" h="1836420">
                  <a:moveTo>
                    <a:pt x="6912013" y="1800034"/>
                  </a:moveTo>
                  <a:lnTo>
                    <a:pt x="6909173" y="1814018"/>
                  </a:lnTo>
                  <a:lnTo>
                    <a:pt x="6901438" y="1825466"/>
                  </a:lnTo>
                  <a:lnTo>
                    <a:pt x="6889987" y="1833199"/>
                  </a:lnTo>
                  <a:lnTo>
                    <a:pt x="6875995" y="1836038"/>
                  </a:lnTo>
                  <a:lnTo>
                    <a:pt x="35991" y="1836038"/>
                  </a:lnTo>
                  <a:lnTo>
                    <a:pt x="22015" y="1833199"/>
                  </a:lnTo>
                  <a:lnTo>
                    <a:pt x="10571" y="1825466"/>
                  </a:lnTo>
                  <a:lnTo>
                    <a:pt x="2839" y="1814018"/>
                  </a:lnTo>
                  <a:lnTo>
                    <a:pt x="0" y="1800034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87" y="2841"/>
                  </a:lnTo>
                  <a:lnTo>
                    <a:pt x="6901438" y="10577"/>
                  </a:lnTo>
                  <a:lnTo>
                    <a:pt x="6909173" y="22025"/>
                  </a:lnTo>
                  <a:lnTo>
                    <a:pt x="6912013" y="36004"/>
                  </a:lnTo>
                  <a:lnTo>
                    <a:pt x="6912013" y="1800034"/>
                  </a:lnTo>
                  <a:close/>
                </a:path>
              </a:pathLst>
            </a:custGeom>
            <a:ln w="28803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4">
              <a:extLst>
                <a:ext uri="{FF2B5EF4-FFF2-40B4-BE49-F238E27FC236}">
                  <a16:creationId xmlns:a16="http://schemas.microsoft.com/office/drawing/2014/main" id="{1AC123CE-C42F-41F6-9894-069DC1F78B0A}"/>
                </a:ext>
              </a:extLst>
            </p:cNvPr>
            <p:cNvSpPr/>
            <p:nvPr/>
          </p:nvSpPr>
          <p:spPr>
            <a:xfrm>
              <a:off x="2046683" y="4688307"/>
              <a:ext cx="0" cy="432434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432003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61">
              <a:extLst>
                <a:ext uri="{FF2B5EF4-FFF2-40B4-BE49-F238E27FC236}">
                  <a16:creationId xmlns:a16="http://schemas.microsoft.com/office/drawing/2014/main" id="{4CDE5A03-2CE6-4737-B6FE-88B0125E818F}"/>
                </a:ext>
              </a:extLst>
            </p:cNvPr>
            <p:cNvSpPr txBox="1"/>
            <p:nvPr/>
          </p:nvSpPr>
          <p:spPr>
            <a:xfrm>
              <a:off x="1373141" y="5160787"/>
              <a:ext cx="5786717" cy="10036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▼上記申請者と同じ名義の口座を記入してください。姓と名の間は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マス空けてご記入ください。濁点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(</a:t>
              </a:r>
              <a:r>
                <a:rPr lang="ja-JP" altLang="en-US" sz="6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゛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)､</a:t>
              </a: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半濁点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(</a:t>
              </a:r>
              <a:r>
                <a:rPr lang="ja-JP" altLang="en-US" sz="6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゜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)</a:t>
              </a: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字としてご記入ください。</a:t>
              </a:r>
              <a:endParaRPr sz="6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pic>
          <p:nvPicPr>
            <p:cNvPr id="95" name="Picture 2">
              <a:extLst>
                <a:ext uri="{FF2B5EF4-FFF2-40B4-BE49-F238E27FC236}">
                  <a16:creationId xmlns:a16="http://schemas.microsoft.com/office/drawing/2014/main" id="{D9D217CB-1193-46B0-AC2C-9F7580D41C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975" y="5332193"/>
              <a:ext cx="3472187" cy="543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object 119">
              <a:extLst>
                <a:ext uri="{FF2B5EF4-FFF2-40B4-BE49-F238E27FC236}">
                  <a16:creationId xmlns:a16="http://schemas.microsoft.com/office/drawing/2014/main" id="{A0FC7C87-7B88-458D-A610-34A97D9DEC8D}"/>
                </a:ext>
              </a:extLst>
            </p:cNvPr>
            <p:cNvSpPr/>
            <p:nvPr/>
          </p:nvSpPr>
          <p:spPr>
            <a:xfrm>
              <a:off x="3285258" y="4166088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銀行</a:t>
              </a:r>
              <a:endParaRPr sz="6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7" name="object 119">
              <a:extLst>
                <a:ext uri="{FF2B5EF4-FFF2-40B4-BE49-F238E27FC236}">
                  <a16:creationId xmlns:a16="http://schemas.microsoft.com/office/drawing/2014/main" id="{09CF7F03-291E-4984-8807-A51450D3ADDE}"/>
                </a:ext>
              </a:extLst>
            </p:cNvPr>
            <p:cNvSpPr/>
            <p:nvPr/>
          </p:nvSpPr>
          <p:spPr>
            <a:xfrm>
              <a:off x="3639560" y="4166087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金庫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8" name="object 119">
              <a:extLst>
                <a:ext uri="{FF2B5EF4-FFF2-40B4-BE49-F238E27FC236}">
                  <a16:creationId xmlns:a16="http://schemas.microsoft.com/office/drawing/2014/main" id="{CBA3AC0D-BF81-45A8-9598-E3DA2B03766F}"/>
                </a:ext>
              </a:extLst>
            </p:cNvPr>
            <p:cNvSpPr/>
            <p:nvPr/>
          </p:nvSpPr>
          <p:spPr>
            <a:xfrm>
              <a:off x="3991761" y="4163990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信組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9" name="object 119">
              <a:extLst>
                <a:ext uri="{FF2B5EF4-FFF2-40B4-BE49-F238E27FC236}">
                  <a16:creationId xmlns:a16="http://schemas.microsoft.com/office/drawing/2014/main" id="{E015BD2E-C7B9-4B5E-943C-5D1EBA2280A6}"/>
                </a:ext>
              </a:extLst>
            </p:cNvPr>
            <p:cNvSpPr/>
            <p:nvPr/>
          </p:nvSpPr>
          <p:spPr>
            <a:xfrm>
              <a:off x="3437658" y="4318488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農協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0" name="object 119">
              <a:extLst>
                <a:ext uri="{FF2B5EF4-FFF2-40B4-BE49-F238E27FC236}">
                  <a16:creationId xmlns:a16="http://schemas.microsoft.com/office/drawing/2014/main" id="{2A00A72B-3086-493F-A99B-9667CA44B9F4}"/>
                </a:ext>
              </a:extLst>
            </p:cNvPr>
            <p:cNvSpPr/>
            <p:nvPr/>
          </p:nvSpPr>
          <p:spPr>
            <a:xfrm>
              <a:off x="3791960" y="4318487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漁協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1" name="object 119">
              <a:extLst>
                <a:ext uri="{FF2B5EF4-FFF2-40B4-BE49-F238E27FC236}">
                  <a16:creationId xmlns:a16="http://schemas.microsoft.com/office/drawing/2014/main" id="{F157DE51-DDD8-4E9D-8B04-FE5FACE41165}"/>
                </a:ext>
              </a:extLst>
            </p:cNvPr>
            <p:cNvSpPr/>
            <p:nvPr/>
          </p:nvSpPr>
          <p:spPr>
            <a:xfrm>
              <a:off x="3285258" y="4470888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その他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2" name="object 131">
              <a:extLst>
                <a:ext uri="{FF2B5EF4-FFF2-40B4-BE49-F238E27FC236}">
                  <a16:creationId xmlns:a16="http://schemas.microsoft.com/office/drawing/2014/main" id="{76C56F4C-3972-4385-98A1-FFF5DDE0BA38}"/>
                </a:ext>
              </a:extLst>
            </p:cNvPr>
            <p:cNvSpPr txBox="1"/>
            <p:nvPr/>
          </p:nvSpPr>
          <p:spPr>
            <a:xfrm>
              <a:off x="3580939" y="4458123"/>
              <a:ext cx="1095798" cy="12352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）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03" name="object 119">
              <a:extLst>
                <a:ext uri="{FF2B5EF4-FFF2-40B4-BE49-F238E27FC236}">
                  <a16:creationId xmlns:a16="http://schemas.microsoft.com/office/drawing/2014/main" id="{9C913E7E-65EB-4617-BF2F-ABD3FEDCE3E9}"/>
                </a:ext>
              </a:extLst>
            </p:cNvPr>
            <p:cNvSpPr/>
            <p:nvPr/>
          </p:nvSpPr>
          <p:spPr>
            <a:xfrm>
              <a:off x="6411831" y="4166087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本店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4" name="object 119">
              <a:extLst>
                <a:ext uri="{FF2B5EF4-FFF2-40B4-BE49-F238E27FC236}">
                  <a16:creationId xmlns:a16="http://schemas.microsoft.com/office/drawing/2014/main" id="{15B529C5-C65D-4F49-98DF-9FA87707D6C9}"/>
                </a:ext>
              </a:extLst>
            </p:cNvPr>
            <p:cNvSpPr/>
            <p:nvPr/>
          </p:nvSpPr>
          <p:spPr>
            <a:xfrm>
              <a:off x="6766133" y="4166086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支店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5" name="object 119">
              <a:extLst>
                <a:ext uri="{FF2B5EF4-FFF2-40B4-BE49-F238E27FC236}">
                  <a16:creationId xmlns:a16="http://schemas.microsoft.com/office/drawing/2014/main" id="{F0E4279C-AC62-4DE2-AF84-D978B56F59A1}"/>
                </a:ext>
              </a:extLst>
            </p:cNvPr>
            <p:cNvSpPr/>
            <p:nvPr/>
          </p:nvSpPr>
          <p:spPr>
            <a:xfrm>
              <a:off x="6415146" y="4477511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本所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6" name="object 119">
              <a:extLst>
                <a:ext uri="{FF2B5EF4-FFF2-40B4-BE49-F238E27FC236}">
                  <a16:creationId xmlns:a16="http://schemas.microsoft.com/office/drawing/2014/main" id="{CBEFC2AE-B3C5-41F2-8847-F8BDA05A104E}"/>
                </a:ext>
              </a:extLst>
            </p:cNvPr>
            <p:cNvSpPr/>
            <p:nvPr/>
          </p:nvSpPr>
          <p:spPr>
            <a:xfrm>
              <a:off x="6769448" y="4477510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支所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7" name="object 119">
              <a:extLst>
                <a:ext uri="{FF2B5EF4-FFF2-40B4-BE49-F238E27FC236}">
                  <a16:creationId xmlns:a16="http://schemas.microsoft.com/office/drawing/2014/main" id="{BA9D5CD0-251A-4F72-9B0A-1DBABF669B7A}"/>
                </a:ext>
              </a:extLst>
            </p:cNvPr>
            <p:cNvSpPr/>
            <p:nvPr/>
          </p:nvSpPr>
          <p:spPr>
            <a:xfrm>
              <a:off x="6568923" y="4330798"/>
              <a:ext cx="392627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出張所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8" name="object 65">
              <a:extLst>
                <a:ext uri="{FF2B5EF4-FFF2-40B4-BE49-F238E27FC236}">
                  <a16:creationId xmlns:a16="http://schemas.microsoft.com/office/drawing/2014/main" id="{24A42C3C-C610-4D15-877C-6A7C2699D8C4}"/>
                </a:ext>
              </a:extLst>
            </p:cNvPr>
            <p:cNvSpPr txBox="1"/>
            <p:nvPr/>
          </p:nvSpPr>
          <p:spPr>
            <a:xfrm>
              <a:off x="1496912" y="4811607"/>
              <a:ext cx="433744" cy="184666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12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普通</a:t>
              </a:r>
              <a:endParaRPr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pic>
          <p:nvPicPr>
            <p:cNvPr id="109" name="Picture 8">
              <a:extLst>
                <a:ext uri="{FF2B5EF4-FFF2-40B4-BE49-F238E27FC236}">
                  <a16:creationId xmlns:a16="http://schemas.microsoft.com/office/drawing/2014/main" id="{9637C864-EAA9-43BD-96B6-E4567C3E90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5961" y="4759924"/>
              <a:ext cx="1542893" cy="30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" name="object 34">
              <a:extLst>
                <a:ext uri="{FF2B5EF4-FFF2-40B4-BE49-F238E27FC236}">
                  <a16:creationId xmlns:a16="http://schemas.microsoft.com/office/drawing/2014/main" id="{EFBB0EDA-6CE4-46B7-BFBA-7E5619B18423}"/>
                </a:ext>
              </a:extLst>
            </p:cNvPr>
            <p:cNvSpPr/>
            <p:nvPr/>
          </p:nvSpPr>
          <p:spPr>
            <a:xfrm>
              <a:off x="539508" y="4688636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11" y="0"/>
                  </a:lnTo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34">
              <a:extLst>
                <a:ext uri="{FF2B5EF4-FFF2-40B4-BE49-F238E27FC236}">
                  <a16:creationId xmlns:a16="http://schemas.microsoft.com/office/drawing/2014/main" id="{53EB4F8A-571C-4B2B-A9CA-75B507B7963F}"/>
                </a:ext>
              </a:extLst>
            </p:cNvPr>
            <p:cNvSpPr/>
            <p:nvPr/>
          </p:nvSpPr>
          <p:spPr>
            <a:xfrm>
              <a:off x="539508" y="5120741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11" y="0"/>
                  </a:lnTo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5" name="テキスト ボックス 46">
            <a:extLst>
              <a:ext uri="{FF2B5EF4-FFF2-40B4-BE49-F238E27FC236}">
                <a16:creationId xmlns:a16="http://schemas.microsoft.com/office/drawing/2014/main" id="{7E8D52BC-EBD4-417A-BA4F-1B2F75D60209}"/>
              </a:ext>
            </a:extLst>
          </p:cNvPr>
          <p:cNvSpPr txBox="1"/>
          <p:nvPr/>
        </p:nvSpPr>
        <p:spPr>
          <a:xfrm>
            <a:off x="6687531" y="10114290"/>
            <a:ext cx="1335963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dirty="0"/>
              <a:t>（</a:t>
            </a:r>
            <a:r>
              <a:rPr kumimoji="1" lang="en-US" altLang="ja-JP" sz="1100" dirty="0"/>
              <a:t>2024.12</a:t>
            </a:r>
            <a:r>
              <a:rPr kumimoji="1" lang="ja-JP" altLang="en-US" sz="1100" dirty="0"/>
              <a:t>）</a:t>
            </a:r>
          </a:p>
        </p:txBody>
      </p:sp>
      <p:sp>
        <p:nvSpPr>
          <p:cNvPr id="187" name="object 6">
            <a:extLst>
              <a:ext uri="{FF2B5EF4-FFF2-40B4-BE49-F238E27FC236}">
                <a16:creationId xmlns:a16="http://schemas.microsoft.com/office/drawing/2014/main" id="{B9FC9F3E-33EB-40C6-BC65-7E4263358174}"/>
              </a:ext>
            </a:extLst>
          </p:cNvPr>
          <p:cNvSpPr/>
          <p:nvPr/>
        </p:nvSpPr>
        <p:spPr>
          <a:xfrm>
            <a:off x="411645" y="8946498"/>
            <a:ext cx="4745611" cy="605050"/>
          </a:xfrm>
          <a:custGeom>
            <a:avLst/>
            <a:gdLst/>
            <a:ahLst/>
            <a:cxnLst/>
            <a:rect l="l" t="t" r="r" b="b"/>
            <a:pathLst>
              <a:path w="1008380" h="2088514">
                <a:moveTo>
                  <a:pt x="1007986" y="0"/>
                </a:moveTo>
                <a:lnTo>
                  <a:pt x="35991" y="0"/>
                </a:lnTo>
                <a:lnTo>
                  <a:pt x="22015" y="2839"/>
                </a:lnTo>
                <a:lnTo>
                  <a:pt x="10571" y="10571"/>
                </a:lnTo>
                <a:lnTo>
                  <a:pt x="2839" y="22015"/>
                </a:lnTo>
                <a:lnTo>
                  <a:pt x="0" y="35991"/>
                </a:lnTo>
                <a:lnTo>
                  <a:pt x="0" y="2052002"/>
                </a:lnTo>
                <a:lnTo>
                  <a:pt x="2839" y="2065979"/>
                </a:lnTo>
                <a:lnTo>
                  <a:pt x="10571" y="2077423"/>
                </a:lnTo>
                <a:lnTo>
                  <a:pt x="22015" y="2085154"/>
                </a:lnTo>
                <a:lnTo>
                  <a:pt x="35991" y="2087994"/>
                </a:lnTo>
                <a:lnTo>
                  <a:pt x="1007986" y="2087994"/>
                </a:lnTo>
                <a:lnTo>
                  <a:pt x="1007986" y="0"/>
                </a:lnTo>
                <a:close/>
              </a:path>
            </a:pathLst>
          </a:custGeom>
          <a:noFill/>
        </p:spPr>
        <p:txBody>
          <a:bodyPr wrap="square" lIns="0" tIns="0" rIns="0" bIns="0" rtlCol="0" anchor="ctr"/>
          <a:lstStyle/>
          <a:p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　□ マイナポータル等で事前登録した公金受取口座を利用します。（利用する場合は☑）</a:t>
            </a:r>
            <a:endParaRPr lang="en-US" altLang="ja-JP" sz="90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  <a:p>
            <a:r>
              <a:rPr lang="ja-JP" altLang="en-US" sz="7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　注）口座情報の反映には登録から数日を要します。</a:t>
            </a:r>
          </a:p>
        </p:txBody>
      </p:sp>
      <p:pic>
        <p:nvPicPr>
          <p:cNvPr id="189" name="図 188">
            <a:extLst>
              <a:ext uri="{FF2B5EF4-FFF2-40B4-BE49-F238E27FC236}">
                <a16:creationId xmlns:a16="http://schemas.microsoft.com/office/drawing/2014/main" id="{E0E27C94-7481-4461-94EF-B9B5A84971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878" y="311979"/>
            <a:ext cx="6448425" cy="819150"/>
          </a:xfrm>
          <a:prstGeom prst="rect">
            <a:avLst/>
          </a:prstGeom>
        </p:spPr>
      </p:pic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C13FEC5B-7CAF-4D57-AE5D-ABC61C394835}"/>
              </a:ext>
            </a:extLst>
          </p:cNvPr>
          <p:cNvGrpSpPr/>
          <p:nvPr/>
        </p:nvGrpSpPr>
        <p:grpSpPr>
          <a:xfrm>
            <a:off x="323493" y="2772129"/>
            <a:ext cx="6912609" cy="2113775"/>
            <a:chOff x="323989" y="1450224"/>
            <a:chExt cx="6912609" cy="2113775"/>
          </a:xfrm>
        </p:grpSpPr>
        <p:sp>
          <p:nvSpPr>
            <p:cNvPr id="194" name="object 6">
              <a:extLst>
                <a:ext uri="{FF2B5EF4-FFF2-40B4-BE49-F238E27FC236}">
                  <a16:creationId xmlns:a16="http://schemas.microsoft.com/office/drawing/2014/main" id="{03CB17B8-313D-4B88-8CE0-395BDA25E1AD}"/>
                </a:ext>
              </a:extLst>
            </p:cNvPr>
            <p:cNvSpPr/>
            <p:nvPr/>
          </p:nvSpPr>
          <p:spPr>
            <a:xfrm>
              <a:off x="4499874" y="2220992"/>
              <a:ext cx="590378" cy="601693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生年月日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95" name="object 5">
              <a:extLst>
                <a:ext uri="{FF2B5EF4-FFF2-40B4-BE49-F238E27FC236}">
                  <a16:creationId xmlns:a16="http://schemas.microsoft.com/office/drawing/2014/main" id="{93BC65D3-D68D-4319-BF95-999375D316B8}"/>
                </a:ext>
              </a:extLst>
            </p:cNvPr>
            <p:cNvSpPr/>
            <p:nvPr/>
          </p:nvSpPr>
          <p:spPr>
            <a:xfrm>
              <a:off x="4499873" y="1470564"/>
              <a:ext cx="2724839" cy="204324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72000" tIns="0" rIns="0" bIns="0" rtlCol="0" anchor="ctr" anchorCtr="0"/>
            <a:lstStyle/>
            <a:p>
              <a:pPr marL="12700">
                <a:lnSpc>
                  <a:spcPct val="100000"/>
                </a:lnSpc>
              </a:pPr>
              <a:r>
                <a:rPr lang="ja-JP" altLang="en-US"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記号番号が分からない場合はマイナンバーを記入してください</a:t>
              </a:r>
              <a:endPara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grpSp>
          <p:nvGrpSpPr>
            <p:cNvPr id="203" name="グループ化 202">
              <a:extLst>
                <a:ext uri="{FF2B5EF4-FFF2-40B4-BE49-F238E27FC236}">
                  <a16:creationId xmlns:a16="http://schemas.microsoft.com/office/drawing/2014/main" id="{770E7F7C-560F-4E23-8A73-D4679409051E}"/>
                </a:ext>
              </a:extLst>
            </p:cNvPr>
            <p:cNvGrpSpPr/>
            <p:nvPr/>
          </p:nvGrpSpPr>
          <p:grpSpPr>
            <a:xfrm>
              <a:off x="323989" y="1450224"/>
              <a:ext cx="6912609" cy="2113775"/>
              <a:chOff x="323989" y="1609710"/>
              <a:chExt cx="6912609" cy="2113775"/>
            </a:xfrm>
          </p:grpSpPr>
          <p:sp>
            <p:nvSpPr>
              <p:cNvPr id="223" name="object 6">
                <a:extLst>
                  <a:ext uri="{FF2B5EF4-FFF2-40B4-BE49-F238E27FC236}">
                    <a16:creationId xmlns:a16="http://schemas.microsoft.com/office/drawing/2014/main" id="{ACA2BAB6-7431-4F2C-9868-9DBF740302F8}"/>
                  </a:ext>
                </a:extLst>
              </p:cNvPr>
              <p:cNvSpPr/>
              <p:nvPr/>
            </p:nvSpPr>
            <p:spPr>
              <a:xfrm>
                <a:off x="539509" y="3347972"/>
                <a:ext cx="814950" cy="36052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電話番号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（日中の連絡先）</a:t>
                </a:r>
              </a:p>
            </p:txBody>
          </p:sp>
          <p:sp>
            <p:nvSpPr>
              <p:cNvPr id="224" name="object 6">
                <a:extLst>
                  <a:ext uri="{FF2B5EF4-FFF2-40B4-BE49-F238E27FC236}">
                    <a16:creationId xmlns:a16="http://schemas.microsoft.com/office/drawing/2014/main" id="{2941756A-087E-4F88-AD22-34F0B6629D1E}"/>
                  </a:ext>
                </a:extLst>
              </p:cNvPr>
              <p:cNvSpPr/>
              <p:nvPr/>
            </p:nvSpPr>
            <p:spPr>
              <a:xfrm>
                <a:off x="544053" y="2988132"/>
                <a:ext cx="810405" cy="359841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住所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25" name="object 6">
                <a:extLst>
                  <a:ext uri="{FF2B5EF4-FFF2-40B4-BE49-F238E27FC236}">
                    <a16:creationId xmlns:a16="http://schemas.microsoft.com/office/drawing/2014/main" id="{52D89969-DF85-451C-B609-9994E81088E6}"/>
                  </a:ext>
                </a:extLst>
              </p:cNvPr>
              <p:cNvSpPr/>
              <p:nvPr/>
            </p:nvSpPr>
            <p:spPr>
              <a:xfrm>
                <a:off x="544966" y="2372915"/>
                <a:ext cx="810405" cy="61507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氏</a:t>
                </a:r>
                <a:r>
                  <a:rPr lang="ja-JP" altLang="en-US" sz="900" spc="-225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名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26" name="object 6">
                <a:extLst>
                  <a:ext uri="{FF2B5EF4-FFF2-40B4-BE49-F238E27FC236}">
                    <a16:creationId xmlns:a16="http://schemas.microsoft.com/office/drawing/2014/main" id="{730BA9FD-B962-42A3-B38A-AB92385A2EBA}"/>
                  </a:ext>
                </a:extLst>
              </p:cNvPr>
              <p:cNvSpPr/>
              <p:nvPr/>
            </p:nvSpPr>
            <p:spPr>
              <a:xfrm>
                <a:off x="544966" y="1632197"/>
                <a:ext cx="810405" cy="743795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被保険者</a:t>
                </a: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等</a:t>
                </a:r>
                <a:endParaRPr lang="en-US" altLang="ja-JP"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記号・番号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  <a:spcBef>
                    <a:spcPts val="240"/>
                  </a:spcBef>
                </a:pP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（左</a:t>
                </a:r>
                <a:r>
                  <a:rPr lang="ja-JP" altLang="en-US" sz="700" spc="35" dirty="0" err="1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づめ</a:t>
                </a: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27" name="object 5">
                <a:extLst>
                  <a:ext uri="{FF2B5EF4-FFF2-40B4-BE49-F238E27FC236}">
                    <a16:creationId xmlns:a16="http://schemas.microsoft.com/office/drawing/2014/main" id="{1C13D23F-DAFA-47CB-87B0-AA6A9FFD32A2}"/>
                  </a:ext>
                </a:extLst>
              </p:cNvPr>
              <p:cNvSpPr/>
              <p:nvPr/>
            </p:nvSpPr>
            <p:spPr>
              <a:xfrm>
                <a:off x="1331976" y="1619986"/>
                <a:ext cx="1227074" cy="212891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28" name="object 17">
                <a:extLst>
                  <a:ext uri="{FF2B5EF4-FFF2-40B4-BE49-F238E27FC236}">
                    <a16:creationId xmlns:a16="http://schemas.microsoft.com/office/drawing/2014/main" id="{1FC5C500-DDE4-4455-B088-5AC0431DBBB5}"/>
                  </a:ext>
                </a:extLst>
              </p:cNvPr>
              <p:cNvSpPr/>
              <p:nvPr/>
            </p:nvSpPr>
            <p:spPr>
              <a:xfrm>
                <a:off x="323989" y="1619999"/>
                <a:ext cx="231778" cy="2103486"/>
              </a:xfrm>
              <a:custGeom>
                <a:avLst/>
                <a:gdLst/>
                <a:ahLst/>
                <a:cxnLst/>
                <a:rect l="l" t="t" r="r" b="b"/>
                <a:pathLst>
                  <a:path w="216534" h="2088514">
                    <a:moveTo>
                      <a:pt x="216001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1"/>
                    </a:lnTo>
                    <a:lnTo>
                      <a:pt x="2841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41" y="2065979"/>
                    </a:lnTo>
                    <a:lnTo>
                      <a:pt x="10577" y="2077423"/>
                    </a:lnTo>
                    <a:lnTo>
                      <a:pt x="22025" y="2085154"/>
                    </a:lnTo>
                    <a:lnTo>
                      <a:pt x="36004" y="2087994"/>
                    </a:lnTo>
                    <a:lnTo>
                      <a:pt x="216001" y="208799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6D6E71"/>
              </a:solidFill>
            </p:spPr>
            <p:txBody>
              <a:bodyPr vert="eaVert" wrap="square" lIns="0" tIns="72000" rIns="0" bIns="0" rtlCol="0" anchor="ctr" anchorCtr="0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</a:rPr>
                  <a:t>被保険者（申請者）情報</a:t>
                </a:r>
              </a:p>
            </p:txBody>
          </p:sp>
          <p:sp>
            <p:nvSpPr>
              <p:cNvPr id="229" name="object 22">
                <a:extLst>
                  <a:ext uri="{FF2B5EF4-FFF2-40B4-BE49-F238E27FC236}">
                    <a16:creationId xmlns:a16="http://schemas.microsoft.com/office/drawing/2014/main" id="{52E3D623-07E6-484E-8661-DFC29E0278DA}"/>
                  </a:ext>
                </a:extLst>
              </p:cNvPr>
              <p:cNvSpPr/>
              <p:nvPr/>
            </p:nvSpPr>
            <p:spPr>
              <a:xfrm>
                <a:off x="539991" y="2375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30" name="object 23">
                <a:extLst>
                  <a:ext uri="{FF2B5EF4-FFF2-40B4-BE49-F238E27FC236}">
                    <a16:creationId xmlns:a16="http://schemas.microsoft.com/office/drawing/2014/main" id="{6E4E5D21-8FA1-48E5-8540-757B29A20843}"/>
                  </a:ext>
                </a:extLst>
              </p:cNvPr>
              <p:cNvSpPr/>
              <p:nvPr/>
            </p:nvSpPr>
            <p:spPr>
              <a:xfrm>
                <a:off x="539991" y="2987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31" name="object 25">
                <a:extLst>
                  <a:ext uri="{FF2B5EF4-FFF2-40B4-BE49-F238E27FC236}">
                    <a16:creationId xmlns:a16="http://schemas.microsoft.com/office/drawing/2014/main" id="{A831FADB-C46A-4054-9063-F0D07263193E}"/>
                  </a:ext>
                </a:extLst>
              </p:cNvPr>
              <p:cNvSpPr/>
              <p:nvPr/>
            </p:nvSpPr>
            <p:spPr>
              <a:xfrm flipV="1">
                <a:off x="1399551" y="2510269"/>
                <a:ext cx="2974430" cy="54351"/>
              </a:xfrm>
              <a:custGeom>
                <a:avLst/>
                <a:gdLst/>
                <a:ahLst/>
                <a:cxnLst/>
                <a:rect l="l" t="t" r="r" b="b"/>
                <a:pathLst>
                  <a:path w="3221990">
                    <a:moveTo>
                      <a:pt x="0" y="0"/>
                    </a:moveTo>
                    <a:lnTo>
                      <a:pt x="3221964" y="0"/>
                    </a:lnTo>
                  </a:path>
                </a:pathLst>
              </a:custGeom>
              <a:ln w="5397">
                <a:solidFill>
                  <a:srgbClr val="231F20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32" name="object 66">
                <a:extLst>
                  <a:ext uri="{FF2B5EF4-FFF2-40B4-BE49-F238E27FC236}">
                    <a16:creationId xmlns:a16="http://schemas.microsoft.com/office/drawing/2014/main" id="{0616FC86-5C59-453E-BF78-BE937192DFA8}"/>
                  </a:ext>
                </a:extLst>
              </p:cNvPr>
              <p:cNvSpPr txBox="1"/>
              <p:nvPr/>
            </p:nvSpPr>
            <p:spPr>
              <a:xfrm>
                <a:off x="1349729" y="2428443"/>
                <a:ext cx="666318" cy="10772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700" spc="-5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700" spc="12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フ</a:t>
                </a:r>
                <a:r>
                  <a:rPr sz="700" spc="6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リ</a:t>
                </a:r>
                <a:r>
                  <a:rPr sz="700" spc="21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ガ</a:t>
                </a:r>
                <a:r>
                  <a:rPr sz="700" spc="1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ナ</a:t>
                </a:r>
                <a:r>
                  <a:rPr sz="7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33" name="object 131">
                <a:extLst>
                  <a:ext uri="{FF2B5EF4-FFF2-40B4-BE49-F238E27FC236}">
                    <a16:creationId xmlns:a16="http://schemas.microsoft.com/office/drawing/2014/main" id="{A5E4DBFB-0CCF-43FD-A8A0-FD5DBF7E0312}"/>
                  </a:ext>
                </a:extLst>
              </p:cNvPr>
              <p:cNvSpPr txBox="1"/>
              <p:nvPr/>
            </p:nvSpPr>
            <p:spPr>
              <a:xfrm>
                <a:off x="1399551" y="3460254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en-US" altLang="ja-JP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TEL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　　　　　　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）</a:t>
                </a:r>
                <a:endParaRPr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34" name="object 133">
                <a:extLst>
                  <a:ext uri="{FF2B5EF4-FFF2-40B4-BE49-F238E27FC236}">
                    <a16:creationId xmlns:a16="http://schemas.microsoft.com/office/drawing/2014/main" id="{A4BD78FC-0EE3-41D0-BD71-F9FE98F26730}"/>
                  </a:ext>
                </a:extLst>
              </p:cNvPr>
              <p:cNvSpPr txBox="1"/>
              <p:nvPr/>
            </p:nvSpPr>
            <p:spPr>
              <a:xfrm>
                <a:off x="1363983" y="3015062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sz="800" spc="-7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〒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－　　　　　　　　　　）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35" name="object 141">
                <a:extLst>
                  <a:ext uri="{FF2B5EF4-FFF2-40B4-BE49-F238E27FC236}">
                    <a16:creationId xmlns:a16="http://schemas.microsoft.com/office/drawing/2014/main" id="{6178E7D7-6F1E-49F0-BB7A-EB0AEDB5D506}"/>
                  </a:ext>
                </a:extLst>
              </p:cNvPr>
              <p:cNvSpPr/>
              <p:nvPr/>
            </p:nvSpPr>
            <p:spPr>
              <a:xfrm>
                <a:off x="1349730" y="3373132"/>
                <a:ext cx="2232686" cy="337427"/>
              </a:xfrm>
              <a:custGeom>
                <a:avLst/>
                <a:gdLst/>
                <a:ahLst/>
                <a:cxnLst/>
                <a:rect l="l" t="t" r="r" b="b"/>
                <a:pathLst>
                  <a:path w="2250440" h="362585">
                    <a:moveTo>
                      <a:pt x="0" y="0"/>
                    </a:moveTo>
                    <a:lnTo>
                      <a:pt x="2250008" y="0"/>
                    </a:lnTo>
                    <a:lnTo>
                      <a:pt x="2250008" y="362534"/>
                    </a:lnTo>
                  </a:path>
                </a:pathLst>
              </a:custGeom>
              <a:ln w="5397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36" name="object 142">
                <a:extLst>
                  <a:ext uri="{FF2B5EF4-FFF2-40B4-BE49-F238E27FC236}">
                    <a16:creationId xmlns:a16="http://schemas.microsoft.com/office/drawing/2014/main" id="{DE4C1705-4B36-45C2-AFFA-49D484F841FC}"/>
                  </a:ext>
                </a:extLst>
              </p:cNvPr>
              <p:cNvSpPr/>
              <p:nvPr/>
            </p:nvSpPr>
            <p:spPr>
              <a:xfrm>
                <a:off x="4373981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都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37" name="object 143">
                <a:extLst>
                  <a:ext uri="{FF2B5EF4-FFF2-40B4-BE49-F238E27FC236}">
                    <a16:creationId xmlns:a16="http://schemas.microsoft.com/office/drawing/2014/main" id="{B6F3AB00-DDC5-4D66-ADA9-9B9EA0FB03D7}"/>
                  </a:ext>
                </a:extLst>
              </p:cNvPr>
              <p:cNvSpPr/>
              <p:nvPr/>
            </p:nvSpPr>
            <p:spPr>
              <a:xfrm>
                <a:off x="4535982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道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38" name="object 144">
                <a:extLst>
                  <a:ext uri="{FF2B5EF4-FFF2-40B4-BE49-F238E27FC236}">
                    <a16:creationId xmlns:a16="http://schemas.microsoft.com/office/drawing/2014/main" id="{706579A0-7CE2-46AB-A2ED-CAEB0F7B12B3}"/>
                  </a:ext>
                </a:extLst>
              </p:cNvPr>
              <p:cNvSpPr/>
              <p:nvPr/>
            </p:nvSpPr>
            <p:spPr>
              <a:xfrm>
                <a:off x="4373981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府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39" name="object 145">
                <a:extLst>
                  <a:ext uri="{FF2B5EF4-FFF2-40B4-BE49-F238E27FC236}">
                    <a16:creationId xmlns:a16="http://schemas.microsoft.com/office/drawing/2014/main" id="{BDEC8C2C-AAE8-4411-B6BC-6025D5E18F99}"/>
                  </a:ext>
                </a:extLst>
              </p:cNvPr>
              <p:cNvSpPr/>
              <p:nvPr/>
            </p:nvSpPr>
            <p:spPr>
              <a:xfrm>
                <a:off x="4535982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県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pic>
            <p:nvPicPr>
              <p:cNvPr id="240" name="Picture 5">
                <a:extLst>
                  <a:ext uri="{FF2B5EF4-FFF2-40B4-BE49-F238E27FC236}">
                    <a16:creationId xmlns:a16="http://schemas.microsoft.com/office/drawing/2014/main" id="{2F3B9E25-ADA9-4696-9945-EAA593880B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9108" y="1935549"/>
                <a:ext cx="905268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1" name="Picture 7">
                <a:extLst>
                  <a:ext uri="{FF2B5EF4-FFF2-40B4-BE49-F238E27FC236}">
                    <a16:creationId xmlns:a16="http://schemas.microsoft.com/office/drawing/2014/main" id="{84C59D9E-1723-4F0C-8F95-7E97FDB3BBA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9227" y="2570985"/>
                <a:ext cx="1314607" cy="3148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2" name="Picture 8">
                <a:extLst>
                  <a:ext uri="{FF2B5EF4-FFF2-40B4-BE49-F238E27FC236}">
                    <a16:creationId xmlns:a16="http://schemas.microsoft.com/office/drawing/2014/main" id="{0FB8D9AA-1B5A-444B-AD0F-A5482EB4DCE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6714" y="1947663"/>
                <a:ext cx="1542893" cy="307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3" name="object 5">
                <a:extLst>
                  <a:ext uri="{FF2B5EF4-FFF2-40B4-BE49-F238E27FC236}">
                    <a16:creationId xmlns:a16="http://schemas.microsoft.com/office/drawing/2014/main" id="{E9AFA666-71B1-440B-AE74-19440D4FBCA5}"/>
                  </a:ext>
                </a:extLst>
              </p:cNvPr>
              <p:cNvSpPr/>
              <p:nvPr/>
            </p:nvSpPr>
            <p:spPr>
              <a:xfrm>
                <a:off x="2546367" y="1630646"/>
                <a:ext cx="1953506" cy="204324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44" name="object 5">
                <a:extLst>
                  <a:ext uri="{FF2B5EF4-FFF2-40B4-BE49-F238E27FC236}">
                    <a16:creationId xmlns:a16="http://schemas.microsoft.com/office/drawing/2014/main" id="{F155A3CA-A051-421E-B590-DF92365F8FA9}"/>
                  </a:ext>
                </a:extLst>
              </p:cNvPr>
              <p:cNvSpPr/>
              <p:nvPr/>
            </p:nvSpPr>
            <p:spPr>
              <a:xfrm>
                <a:off x="5998174" y="2428694"/>
                <a:ext cx="1215180" cy="210430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 anchor="ctr" anchorCtr="0"/>
              <a:lstStyle/>
              <a:p>
                <a:pPr marL="12700"/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年　　　月　　　 日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45" name="object 18">
                <a:extLst>
                  <a:ext uri="{FF2B5EF4-FFF2-40B4-BE49-F238E27FC236}">
                    <a16:creationId xmlns:a16="http://schemas.microsoft.com/office/drawing/2014/main" id="{3E5C07DB-B670-4965-A7CA-12BC61E251F7}"/>
                  </a:ext>
                </a:extLst>
              </p:cNvPr>
              <p:cNvSpPr/>
              <p:nvPr/>
            </p:nvSpPr>
            <p:spPr>
              <a:xfrm>
                <a:off x="323989" y="1619986"/>
                <a:ext cx="6912609" cy="2101004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088514">
                    <a:moveTo>
                      <a:pt x="6912000" y="2052002"/>
                    </a:moveTo>
                    <a:lnTo>
                      <a:pt x="6909160" y="2065979"/>
                    </a:lnTo>
                    <a:lnTo>
                      <a:pt x="6901427" y="2077423"/>
                    </a:lnTo>
                    <a:lnTo>
                      <a:pt x="6889979" y="2085154"/>
                    </a:lnTo>
                    <a:lnTo>
                      <a:pt x="6875995" y="2087994"/>
                    </a:lnTo>
                    <a:lnTo>
                      <a:pt x="36004" y="2087994"/>
                    </a:lnTo>
                    <a:lnTo>
                      <a:pt x="22020" y="2085154"/>
                    </a:lnTo>
                    <a:lnTo>
                      <a:pt x="10572" y="2077423"/>
                    </a:lnTo>
                    <a:lnTo>
                      <a:pt x="2839" y="2065979"/>
                    </a:lnTo>
                    <a:lnTo>
                      <a:pt x="0" y="2052002"/>
                    </a:lnTo>
                    <a:lnTo>
                      <a:pt x="0" y="36004"/>
                    </a:lnTo>
                    <a:lnTo>
                      <a:pt x="2839" y="22025"/>
                    </a:lnTo>
                    <a:lnTo>
                      <a:pt x="10572" y="10577"/>
                    </a:lnTo>
                    <a:lnTo>
                      <a:pt x="22020" y="2841"/>
                    </a:lnTo>
                    <a:lnTo>
                      <a:pt x="36004" y="0"/>
                    </a:lnTo>
                    <a:lnTo>
                      <a:pt x="6875995" y="0"/>
                    </a:lnTo>
                    <a:lnTo>
                      <a:pt x="6889979" y="2841"/>
                    </a:lnTo>
                    <a:lnTo>
                      <a:pt x="6901427" y="10577"/>
                    </a:lnTo>
                    <a:lnTo>
                      <a:pt x="6909160" y="22025"/>
                    </a:lnTo>
                    <a:lnTo>
                      <a:pt x="6912000" y="36004"/>
                    </a:lnTo>
                    <a:lnTo>
                      <a:pt x="6912000" y="2052002"/>
                    </a:lnTo>
                    <a:close/>
                  </a:path>
                </a:pathLst>
              </a:custGeom>
              <a:ln w="28803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46" name="object 27">
                <a:extLst>
                  <a:ext uri="{FF2B5EF4-FFF2-40B4-BE49-F238E27FC236}">
                    <a16:creationId xmlns:a16="http://schemas.microsoft.com/office/drawing/2014/main" id="{9F51FFF0-D5BA-45F2-8CD0-7BD2AF066DAB}"/>
                  </a:ext>
                </a:extLst>
              </p:cNvPr>
              <p:cNvSpPr/>
              <p:nvPr/>
            </p:nvSpPr>
            <p:spPr>
              <a:xfrm>
                <a:off x="4492090" y="1609710"/>
                <a:ext cx="0" cy="1368000"/>
              </a:xfrm>
              <a:custGeom>
                <a:avLst/>
                <a:gdLst/>
                <a:ahLst/>
                <a:cxnLst/>
                <a:rect l="l" t="t" r="r" b="b"/>
                <a:pathLst>
                  <a:path h="756285">
                    <a:moveTo>
                      <a:pt x="0" y="0"/>
                    </a:moveTo>
                    <a:lnTo>
                      <a:pt x="0" y="756005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205" name="object 72">
              <a:extLst>
                <a:ext uri="{FF2B5EF4-FFF2-40B4-BE49-F238E27FC236}">
                  <a16:creationId xmlns:a16="http://schemas.microsoft.com/office/drawing/2014/main" id="{44CCC13B-E90F-4F76-83D7-1A679E1B025F}"/>
                </a:ext>
              </a:extLst>
            </p:cNvPr>
            <p:cNvSpPr txBox="1"/>
            <p:nvPr/>
          </p:nvSpPr>
          <p:spPr>
            <a:xfrm>
              <a:off x="5184443" y="2272011"/>
              <a:ext cx="389255" cy="525144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昭和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平成</a:t>
              </a:r>
              <a:endParaRPr lang="en-US" altLang="ja-JP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5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</a:p>
          </p:txBody>
        </p:sp>
        <p:grpSp>
          <p:nvGrpSpPr>
            <p:cNvPr id="208" name="グループ化 207">
              <a:extLst>
                <a:ext uri="{FF2B5EF4-FFF2-40B4-BE49-F238E27FC236}">
                  <a16:creationId xmlns:a16="http://schemas.microsoft.com/office/drawing/2014/main" id="{958B3832-4FA4-4F91-93AB-5F525B04C44F}"/>
                </a:ext>
              </a:extLst>
            </p:cNvPr>
            <p:cNvGrpSpPr/>
            <p:nvPr/>
          </p:nvGrpSpPr>
          <p:grpSpPr>
            <a:xfrm>
              <a:off x="4689080" y="1786801"/>
              <a:ext cx="2281522" cy="326671"/>
              <a:chOff x="4564557" y="1786914"/>
              <a:chExt cx="2281522" cy="326671"/>
            </a:xfrm>
          </p:grpSpPr>
          <p:pic>
            <p:nvPicPr>
              <p:cNvPr id="209" name="Picture 5">
                <a:extLst>
                  <a:ext uri="{FF2B5EF4-FFF2-40B4-BE49-F238E27FC236}">
                    <a16:creationId xmlns:a16="http://schemas.microsoft.com/office/drawing/2014/main" id="{8D95490C-5208-4EF9-9554-01B4C6678CC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4557" y="1786914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0" name="Picture 5">
                <a:extLst>
                  <a:ext uri="{FF2B5EF4-FFF2-40B4-BE49-F238E27FC236}">
                    <a16:creationId xmlns:a16="http://schemas.microsoft.com/office/drawing/2014/main" id="{B62A274F-4EA0-4496-94EF-A74D5EAA5C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28396" y="1790837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1" name="Picture 5">
                <a:extLst>
                  <a:ext uri="{FF2B5EF4-FFF2-40B4-BE49-F238E27FC236}">
                    <a16:creationId xmlns:a16="http://schemas.microsoft.com/office/drawing/2014/main" id="{AD3E0D34-729D-4542-9017-2A4E94470D4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3422" y="1790659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83" name="object 5">
            <a:extLst>
              <a:ext uri="{FF2B5EF4-FFF2-40B4-BE49-F238E27FC236}">
                <a16:creationId xmlns:a16="http://schemas.microsoft.com/office/drawing/2014/main" id="{5D2BBE12-1A56-436B-BAC3-61F3544D7370}"/>
              </a:ext>
            </a:extLst>
          </p:cNvPr>
          <p:cNvSpPr/>
          <p:nvPr/>
        </p:nvSpPr>
        <p:spPr>
          <a:xfrm>
            <a:off x="279193" y="2502658"/>
            <a:ext cx="6914732" cy="216536"/>
          </a:xfrm>
          <a:custGeom>
            <a:avLst/>
            <a:gdLst/>
            <a:ahLst/>
            <a:cxnLst/>
            <a:rect l="l" t="t" r="r" b="b"/>
            <a:pathLst>
              <a:path w="6912609" h="216535">
                <a:moveTo>
                  <a:pt x="6875995" y="0"/>
                </a:moveTo>
                <a:lnTo>
                  <a:pt x="35991" y="0"/>
                </a:lnTo>
                <a:lnTo>
                  <a:pt x="22015" y="2841"/>
                </a:lnTo>
                <a:lnTo>
                  <a:pt x="10571" y="10577"/>
                </a:lnTo>
                <a:lnTo>
                  <a:pt x="2839" y="22025"/>
                </a:lnTo>
                <a:lnTo>
                  <a:pt x="0" y="36004"/>
                </a:lnTo>
                <a:lnTo>
                  <a:pt x="0" y="216001"/>
                </a:lnTo>
                <a:lnTo>
                  <a:pt x="6912000" y="216001"/>
                </a:lnTo>
                <a:lnTo>
                  <a:pt x="6912000" y="36004"/>
                </a:lnTo>
                <a:lnTo>
                  <a:pt x="6909160" y="22025"/>
                </a:lnTo>
                <a:lnTo>
                  <a:pt x="6901427" y="10577"/>
                </a:lnTo>
                <a:lnTo>
                  <a:pt x="6889979" y="2841"/>
                </a:lnTo>
                <a:lnTo>
                  <a:pt x="6875995" y="0"/>
                </a:lnTo>
                <a:close/>
              </a:path>
            </a:pathLst>
          </a:custGeom>
          <a:noFill/>
        </p:spPr>
        <p:txBody>
          <a:bodyPr wrap="square" lIns="180000" tIns="0" rIns="0" bIns="0" rtlCol="0" anchor="ctr" anchorCtr="0"/>
          <a:lstStyle/>
          <a:p>
            <a:r>
              <a:rPr lang="en-US" altLang="ja-JP" sz="11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※</a:t>
            </a:r>
            <a:r>
              <a:rPr lang="ja-JP" altLang="en-US" sz="11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この申請書は</a:t>
            </a:r>
            <a:r>
              <a:rPr lang="ja-JP" altLang="en-US" sz="1100" b="1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直接支払制度を利用しない</a:t>
            </a:r>
            <a:r>
              <a:rPr lang="ja-JP" altLang="en-US" sz="11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方の用紙です。</a:t>
            </a:r>
            <a:endParaRPr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</p:spTree>
    <p:extLst>
      <p:ext uri="{BB962C8B-B14F-4D97-AF65-F5344CB8AC3E}">
        <p14:creationId xmlns:p14="http://schemas.microsoft.com/office/powerpoint/2010/main" val="277809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171"/>
          <p:cNvSpPr/>
          <p:nvPr/>
        </p:nvSpPr>
        <p:spPr>
          <a:xfrm>
            <a:off x="6191503" y="10134562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2/2</a:t>
            </a:r>
            <a:endParaRPr sz="1050" dirty="0"/>
          </a:p>
        </p:txBody>
      </p:sp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北海道コンピュータ関連産業健康保険組合</a:t>
            </a:r>
          </a:p>
        </p:txBody>
      </p:sp>
      <p:grpSp>
        <p:nvGrpSpPr>
          <p:cNvPr id="257" name="グループ化 256"/>
          <p:cNvGrpSpPr/>
          <p:nvPr/>
        </p:nvGrpSpPr>
        <p:grpSpPr>
          <a:xfrm>
            <a:off x="321866" y="1170236"/>
            <a:ext cx="3788695" cy="360040"/>
            <a:chOff x="371878" y="738188"/>
            <a:chExt cx="3788695" cy="360040"/>
          </a:xfrm>
        </p:grpSpPr>
        <p:sp>
          <p:nvSpPr>
            <p:cNvPr id="258" name="object 19"/>
            <p:cNvSpPr/>
            <p:nvPr/>
          </p:nvSpPr>
          <p:spPr>
            <a:xfrm>
              <a:off x="371878" y="738188"/>
              <a:ext cx="1202893" cy="360040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white"/>
                  </a:solidFill>
                </a:rPr>
                <a:t>被保険者氏名</a:t>
              </a:r>
              <a:endParaRPr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259" name="object 57"/>
            <p:cNvSpPr/>
            <p:nvPr/>
          </p:nvSpPr>
          <p:spPr>
            <a:xfrm>
              <a:off x="371878" y="738188"/>
              <a:ext cx="3788695" cy="360040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324002" y="1674292"/>
            <a:ext cx="6912609" cy="4165397"/>
            <a:chOff x="324002" y="1548002"/>
            <a:chExt cx="6912609" cy="4165397"/>
          </a:xfrm>
        </p:grpSpPr>
        <p:sp>
          <p:nvSpPr>
            <p:cNvPr id="148" name="object 61"/>
            <p:cNvSpPr txBox="1"/>
            <p:nvPr/>
          </p:nvSpPr>
          <p:spPr>
            <a:xfrm>
              <a:off x="539990" y="2915983"/>
              <a:ext cx="1296098" cy="4319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３ 生産または死産の別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49" name="bk object 22"/>
            <p:cNvSpPr/>
            <p:nvPr/>
          </p:nvSpPr>
          <p:spPr>
            <a:xfrm>
              <a:off x="1908022" y="3823169"/>
              <a:ext cx="396240" cy="324485"/>
            </a:xfrm>
            <a:custGeom>
              <a:avLst/>
              <a:gdLst/>
              <a:ahLst/>
              <a:cxnLst/>
              <a:rect l="l" t="t" r="r" b="b"/>
              <a:pathLst>
                <a:path w="396239" h="324485">
                  <a:moveTo>
                    <a:pt x="378002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7" y="318706"/>
                  </a:lnTo>
                  <a:lnTo>
                    <a:pt x="11010" y="322570"/>
                  </a:lnTo>
                  <a:lnTo>
                    <a:pt x="17995" y="323989"/>
                  </a:lnTo>
                  <a:lnTo>
                    <a:pt x="378002" y="323989"/>
                  </a:lnTo>
                  <a:lnTo>
                    <a:pt x="384988" y="322570"/>
                  </a:lnTo>
                  <a:lnTo>
                    <a:pt x="390710" y="318706"/>
                  </a:lnTo>
                  <a:lnTo>
                    <a:pt x="394578" y="312984"/>
                  </a:lnTo>
                  <a:lnTo>
                    <a:pt x="395998" y="305993"/>
                  </a:lnTo>
                  <a:lnTo>
                    <a:pt x="395998" y="17995"/>
                  </a:lnTo>
                  <a:lnTo>
                    <a:pt x="394578" y="11004"/>
                  </a:lnTo>
                  <a:lnTo>
                    <a:pt x="390710" y="5283"/>
                  </a:lnTo>
                  <a:lnTo>
                    <a:pt x="384988" y="1418"/>
                  </a:lnTo>
                  <a:lnTo>
                    <a:pt x="37800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名称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0" name="bk object 23"/>
            <p:cNvSpPr/>
            <p:nvPr/>
          </p:nvSpPr>
          <p:spPr>
            <a:xfrm>
              <a:off x="4211993" y="3823169"/>
              <a:ext cx="396240" cy="324485"/>
            </a:xfrm>
            <a:custGeom>
              <a:avLst/>
              <a:gdLst/>
              <a:ahLst/>
              <a:cxnLst/>
              <a:rect l="l" t="t" r="r" b="b"/>
              <a:pathLst>
                <a:path w="396239" h="324485">
                  <a:moveTo>
                    <a:pt x="377990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7" y="318706"/>
                  </a:lnTo>
                  <a:lnTo>
                    <a:pt x="11010" y="322570"/>
                  </a:lnTo>
                  <a:lnTo>
                    <a:pt x="17995" y="323989"/>
                  </a:lnTo>
                  <a:lnTo>
                    <a:pt x="377990" y="323989"/>
                  </a:lnTo>
                  <a:lnTo>
                    <a:pt x="384975" y="322570"/>
                  </a:lnTo>
                  <a:lnTo>
                    <a:pt x="390698" y="318706"/>
                  </a:lnTo>
                  <a:lnTo>
                    <a:pt x="394565" y="312984"/>
                  </a:lnTo>
                  <a:lnTo>
                    <a:pt x="395986" y="305993"/>
                  </a:lnTo>
                  <a:lnTo>
                    <a:pt x="395986" y="17995"/>
                  </a:lnTo>
                  <a:lnTo>
                    <a:pt x="394565" y="11004"/>
                  </a:lnTo>
                  <a:lnTo>
                    <a:pt x="390698" y="5283"/>
                  </a:lnTo>
                  <a:lnTo>
                    <a:pt x="384975" y="1418"/>
                  </a:lnTo>
                  <a:lnTo>
                    <a:pt x="37799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1" name="bk object 26"/>
            <p:cNvSpPr/>
            <p:nvPr/>
          </p:nvSpPr>
          <p:spPr>
            <a:xfrm>
              <a:off x="2991512" y="3347986"/>
              <a:ext cx="1148612" cy="432434"/>
            </a:xfrm>
            <a:custGeom>
              <a:avLst/>
              <a:gdLst/>
              <a:ahLst/>
              <a:cxnLst/>
              <a:rect l="l" t="t" r="r" b="b"/>
              <a:pathLst>
                <a:path w="1080135" h="432435">
                  <a:moveTo>
                    <a:pt x="1079995" y="431990"/>
                  </a:moveTo>
                  <a:lnTo>
                    <a:pt x="0" y="431990"/>
                  </a:lnTo>
                  <a:lnTo>
                    <a:pt x="0" y="0"/>
                  </a:lnTo>
                  <a:lnTo>
                    <a:pt x="1079995" y="0"/>
                  </a:lnTo>
                  <a:lnTo>
                    <a:pt x="1079995" y="4319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②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2700"/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｢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死産</a:t>
              </a:r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｣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の場合死産児数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2" name="bk object 27"/>
            <p:cNvSpPr/>
            <p:nvPr/>
          </p:nvSpPr>
          <p:spPr>
            <a:xfrm>
              <a:off x="4858370" y="3347986"/>
              <a:ext cx="1391393" cy="432434"/>
            </a:xfrm>
            <a:custGeom>
              <a:avLst/>
              <a:gdLst/>
              <a:ahLst/>
              <a:cxnLst/>
              <a:rect l="l" t="t" r="r" b="b"/>
              <a:pathLst>
                <a:path w="1260475" h="432435">
                  <a:moveTo>
                    <a:pt x="1260005" y="431990"/>
                  </a:moveTo>
                  <a:lnTo>
                    <a:pt x="0" y="431990"/>
                  </a:lnTo>
                  <a:lnTo>
                    <a:pt x="0" y="0"/>
                  </a:lnTo>
                  <a:lnTo>
                    <a:pt x="1260005" y="0"/>
                  </a:lnTo>
                  <a:lnTo>
                    <a:pt x="1260005" y="4319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②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⑴</a:t>
              </a:r>
            </a:p>
            <a:p>
              <a:pPr marL="12700"/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｢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死産</a:t>
              </a:r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｣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の場合妊娠経過期間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3" name="bk object 31"/>
            <p:cNvSpPr/>
            <p:nvPr/>
          </p:nvSpPr>
          <p:spPr>
            <a:xfrm>
              <a:off x="4212005" y="4651146"/>
              <a:ext cx="563853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33997"/>
                  </a:lnTo>
                  <a:lnTo>
                    <a:pt x="1420" y="240983"/>
                  </a:lnTo>
                  <a:lnTo>
                    <a:pt x="5287" y="246705"/>
                  </a:lnTo>
                  <a:lnTo>
                    <a:pt x="11010" y="250572"/>
                  </a:lnTo>
                  <a:lnTo>
                    <a:pt x="17995" y="251993"/>
                  </a:lnTo>
                  <a:lnTo>
                    <a:pt x="522008" y="251993"/>
                  </a:lnTo>
                  <a:lnTo>
                    <a:pt x="528993" y="250572"/>
                  </a:lnTo>
                  <a:lnTo>
                    <a:pt x="534716" y="246705"/>
                  </a:lnTo>
                  <a:lnTo>
                    <a:pt x="538583" y="240983"/>
                  </a:lnTo>
                  <a:lnTo>
                    <a:pt x="540003" y="233997"/>
                  </a:lnTo>
                  <a:lnTo>
                    <a:pt x="540003" y="17995"/>
                  </a:lnTo>
                  <a:lnTo>
                    <a:pt x="538583" y="11004"/>
                  </a:lnTo>
                  <a:lnTo>
                    <a:pt x="534716" y="5283"/>
                  </a:lnTo>
                  <a:lnTo>
                    <a:pt x="528993" y="1418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保険者名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4" name="bk object 32"/>
            <p:cNvSpPr/>
            <p:nvPr/>
          </p:nvSpPr>
          <p:spPr>
            <a:xfrm>
              <a:off x="4212005" y="5011153"/>
              <a:ext cx="563853" cy="252095"/>
            </a:xfrm>
            <a:custGeom>
              <a:avLst/>
              <a:gdLst/>
              <a:ahLst/>
              <a:cxnLst/>
              <a:rect l="l" t="t" r="r" b="b"/>
              <a:pathLst>
                <a:path w="540385" h="252095">
                  <a:moveTo>
                    <a:pt x="522008" y="0"/>
                  </a:moveTo>
                  <a:lnTo>
                    <a:pt x="17995" y="0"/>
                  </a:lnTo>
                  <a:lnTo>
                    <a:pt x="11010" y="1420"/>
                  </a:lnTo>
                  <a:lnTo>
                    <a:pt x="5287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234048"/>
                  </a:lnTo>
                  <a:lnTo>
                    <a:pt x="1420" y="241033"/>
                  </a:lnTo>
                  <a:lnTo>
                    <a:pt x="5287" y="246756"/>
                  </a:lnTo>
                  <a:lnTo>
                    <a:pt x="11010" y="250623"/>
                  </a:lnTo>
                  <a:lnTo>
                    <a:pt x="17995" y="252044"/>
                  </a:lnTo>
                  <a:lnTo>
                    <a:pt x="522008" y="252044"/>
                  </a:lnTo>
                  <a:lnTo>
                    <a:pt x="528993" y="250623"/>
                  </a:lnTo>
                  <a:lnTo>
                    <a:pt x="534716" y="246756"/>
                  </a:lnTo>
                  <a:lnTo>
                    <a:pt x="538583" y="241033"/>
                  </a:lnTo>
                  <a:lnTo>
                    <a:pt x="540003" y="234048"/>
                  </a:lnTo>
                  <a:lnTo>
                    <a:pt x="540003" y="17995"/>
                  </a:lnTo>
                  <a:lnTo>
                    <a:pt x="538583" y="11010"/>
                  </a:lnTo>
                  <a:lnTo>
                    <a:pt x="534716" y="5287"/>
                  </a:lnTo>
                  <a:lnTo>
                    <a:pt x="528993" y="1420"/>
                  </a:lnTo>
                  <a:lnTo>
                    <a:pt x="522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記号･番号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5" name="bk object 61"/>
            <p:cNvSpPr/>
            <p:nvPr/>
          </p:nvSpPr>
          <p:spPr>
            <a:xfrm>
              <a:off x="4212018" y="4273169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6" name="bk object 62"/>
            <p:cNvSpPr/>
            <p:nvPr/>
          </p:nvSpPr>
          <p:spPr>
            <a:xfrm>
              <a:off x="1907997" y="1710004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4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7" name="bk object 63"/>
            <p:cNvSpPr/>
            <p:nvPr/>
          </p:nvSpPr>
          <p:spPr>
            <a:xfrm>
              <a:off x="1907997" y="3005988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2" name="bk object 64"/>
            <p:cNvSpPr/>
            <p:nvPr/>
          </p:nvSpPr>
          <p:spPr>
            <a:xfrm>
              <a:off x="1907997" y="3437966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3" name="bk object 65"/>
            <p:cNvSpPr/>
            <p:nvPr/>
          </p:nvSpPr>
          <p:spPr>
            <a:xfrm>
              <a:off x="4211980" y="3437966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6" name="bk object 67"/>
            <p:cNvSpPr/>
            <p:nvPr/>
          </p:nvSpPr>
          <p:spPr>
            <a:xfrm>
              <a:off x="4212018" y="5389219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44"/>
                  </a:moveTo>
                  <a:lnTo>
                    <a:pt x="0" y="252044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44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7" name="bk object 69"/>
            <p:cNvSpPr/>
            <p:nvPr/>
          </p:nvSpPr>
          <p:spPr>
            <a:xfrm>
              <a:off x="4107344" y="4957165"/>
              <a:ext cx="3096260" cy="0"/>
            </a:xfrm>
            <a:custGeom>
              <a:avLst/>
              <a:gdLst/>
              <a:ahLst/>
              <a:cxnLst/>
              <a:rect l="l" t="t" r="r" b="b"/>
              <a:pathLst>
                <a:path w="3096259">
                  <a:moveTo>
                    <a:pt x="0" y="0"/>
                  </a:moveTo>
                  <a:lnTo>
                    <a:pt x="3095993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8" name="object 61"/>
            <p:cNvSpPr txBox="1"/>
            <p:nvPr/>
          </p:nvSpPr>
          <p:spPr>
            <a:xfrm>
              <a:off x="540537" y="1548002"/>
              <a:ext cx="1294037" cy="50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１ 出産した者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71" name="bk object 24"/>
            <p:cNvSpPr/>
            <p:nvPr/>
          </p:nvSpPr>
          <p:spPr>
            <a:xfrm>
              <a:off x="1941850" y="2111539"/>
              <a:ext cx="396240" cy="324485"/>
            </a:xfrm>
            <a:custGeom>
              <a:avLst/>
              <a:gdLst/>
              <a:ahLst/>
              <a:cxnLst/>
              <a:rect l="l" t="t" r="r" b="b"/>
              <a:pathLst>
                <a:path w="396239" h="324485">
                  <a:moveTo>
                    <a:pt x="378002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7" y="318706"/>
                  </a:lnTo>
                  <a:lnTo>
                    <a:pt x="11010" y="322570"/>
                  </a:lnTo>
                  <a:lnTo>
                    <a:pt x="17995" y="323989"/>
                  </a:lnTo>
                  <a:lnTo>
                    <a:pt x="378002" y="323989"/>
                  </a:lnTo>
                  <a:lnTo>
                    <a:pt x="384988" y="322570"/>
                  </a:lnTo>
                  <a:lnTo>
                    <a:pt x="390710" y="318706"/>
                  </a:lnTo>
                  <a:lnTo>
                    <a:pt x="394578" y="312984"/>
                  </a:lnTo>
                  <a:lnTo>
                    <a:pt x="395998" y="305993"/>
                  </a:lnTo>
                  <a:lnTo>
                    <a:pt x="395998" y="17995"/>
                  </a:lnTo>
                  <a:lnTo>
                    <a:pt x="394578" y="11004"/>
                  </a:lnTo>
                  <a:lnTo>
                    <a:pt x="390710" y="5283"/>
                  </a:lnTo>
                  <a:lnTo>
                    <a:pt x="384988" y="1418"/>
                  </a:lnTo>
                  <a:lnTo>
                    <a:pt x="37800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氏名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8" name="bk object 25"/>
            <p:cNvSpPr/>
            <p:nvPr/>
          </p:nvSpPr>
          <p:spPr>
            <a:xfrm>
              <a:off x="4523763" y="2111539"/>
              <a:ext cx="504190" cy="324485"/>
            </a:xfrm>
            <a:custGeom>
              <a:avLst/>
              <a:gdLst/>
              <a:ahLst/>
              <a:cxnLst/>
              <a:rect l="l" t="t" r="r" b="b"/>
              <a:pathLst>
                <a:path w="504189" h="324485">
                  <a:moveTo>
                    <a:pt x="486003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7" y="318706"/>
                  </a:lnTo>
                  <a:lnTo>
                    <a:pt x="11010" y="322570"/>
                  </a:lnTo>
                  <a:lnTo>
                    <a:pt x="17995" y="323989"/>
                  </a:lnTo>
                  <a:lnTo>
                    <a:pt x="486003" y="323989"/>
                  </a:lnTo>
                  <a:lnTo>
                    <a:pt x="492989" y="322570"/>
                  </a:lnTo>
                  <a:lnTo>
                    <a:pt x="498711" y="318706"/>
                  </a:lnTo>
                  <a:lnTo>
                    <a:pt x="502578" y="312984"/>
                  </a:lnTo>
                  <a:lnTo>
                    <a:pt x="503999" y="305993"/>
                  </a:lnTo>
                  <a:lnTo>
                    <a:pt x="503999" y="17995"/>
                  </a:lnTo>
                  <a:lnTo>
                    <a:pt x="502578" y="11004"/>
                  </a:lnTo>
                  <a:lnTo>
                    <a:pt x="498711" y="5283"/>
                  </a:lnTo>
                  <a:lnTo>
                    <a:pt x="492989" y="1418"/>
                  </a:lnTo>
                  <a:lnTo>
                    <a:pt x="48600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生年月日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9" name="object 65"/>
            <p:cNvSpPr txBox="1"/>
            <p:nvPr/>
          </p:nvSpPr>
          <p:spPr>
            <a:xfrm>
              <a:off x="540538" y="2052002"/>
              <a:ext cx="1295550" cy="4319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１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</a:t>
              </a:r>
              <a:endParaRPr lang="en-US" altLang="ja-JP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marL="12700"/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家族の場合はその方の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pic>
          <p:nvPicPr>
            <p:cNvPr id="18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3202" y="2123892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0850" y="2124744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0347" y="2128423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1" name="object 61"/>
            <p:cNvSpPr txBox="1"/>
            <p:nvPr/>
          </p:nvSpPr>
          <p:spPr>
            <a:xfrm>
              <a:off x="539990" y="2483992"/>
              <a:ext cx="1296098" cy="43199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２ 出産した年月日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93" name="object 64"/>
            <p:cNvSpPr txBox="1"/>
            <p:nvPr/>
          </p:nvSpPr>
          <p:spPr>
            <a:xfrm>
              <a:off x="5880785" y="2304607"/>
              <a:ext cx="91015" cy="138692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年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94" name="object 64"/>
            <p:cNvSpPr txBox="1"/>
            <p:nvPr/>
          </p:nvSpPr>
          <p:spPr>
            <a:xfrm>
              <a:off x="6499910" y="2304024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95" name="object 64"/>
            <p:cNvSpPr txBox="1"/>
            <p:nvPr/>
          </p:nvSpPr>
          <p:spPr>
            <a:xfrm>
              <a:off x="7119035" y="2304024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pic>
          <p:nvPicPr>
            <p:cNvPr id="19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9834" y="2538388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7482" y="2539240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6979" y="2542919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0" name="object 64"/>
            <p:cNvSpPr txBox="1"/>
            <p:nvPr/>
          </p:nvSpPr>
          <p:spPr>
            <a:xfrm>
              <a:off x="2637417" y="2719103"/>
              <a:ext cx="91015" cy="138692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年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61" name="object 64"/>
            <p:cNvSpPr txBox="1"/>
            <p:nvPr/>
          </p:nvSpPr>
          <p:spPr>
            <a:xfrm>
              <a:off x="3256542" y="2718520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62" name="object 64"/>
            <p:cNvSpPr txBox="1"/>
            <p:nvPr/>
          </p:nvSpPr>
          <p:spPr>
            <a:xfrm>
              <a:off x="3875667" y="2718520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63" name="object 72"/>
            <p:cNvSpPr txBox="1"/>
            <p:nvPr/>
          </p:nvSpPr>
          <p:spPr>
            <a:xfrm>
              <a:off x="1906042" y="2628000"/>
              <a:ext cx="360680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ja-JP" altLang="en-US" sz="9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64" name="正方形/長方形 263"/>
            <p:cNvSpPr/>
            <p:nvPr/>
          </p:nvSpPr>
          <p:spPr>
            <a:xfrm>
              <a:off x="540538" y="3347986"/>
              <a:ext cx="1294036" cy="43199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0" bIns="0" rtlCol="0" anchor="ctr" anchorCtr="0"/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３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2700"/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</a:t>
              </a:r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｢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生産</a:t>
              </a:r>
              <a:r>
                <a:rPr lang="en-US" altLang="ja-JP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｣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の場合出生人数</a:t>
              </a:r>
              <a:endPara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2" name="object 64"/>
            <p:cNvSpPr txBox="1"/>
            <p:nvPr/>
          </p:nvSpPr>
          <p:spPr>
            <a:xfrm>
              <a:off x="2175707" y="3575405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人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03" name="object 64"/>
            <p:cNvSpPr txBox="1"/>
            <p:nvPr/>
          </p:nvSpPr>
          <p:spPr>
            <a:xfrm>
              <a:off x="4489855" y="3575405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人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pic>
          <p:nvPicPr>
            <p:cNvPr id="304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2146" y="3419035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5" name="object 64"/>
            <p:cNvSpPr txBox="1"/>
            <p:nvPr/>
          </p:nvSpPr>
          <p:spPr>
            <a:xfrm>
              <a:off x="6331709" y="3594636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満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06" name="object 64"/>
            <p:cNvSpPr txBox="1"/>
            <p:nvPr/>
          </p:nvSpPr>
          <p:spPr>
            <a:xfrm>
              <a:off x="6950834" y="3594636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週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09" name="object 61"/>
            <p:cNvSpPr txBox="1"/>
            <p:nvPr/>
          </p:nvSpPr>
          <p:spPr>
            <a:xfrm>
              <a:off x="540538" y="3780250"/>
              <a:ext cx="1294036" cy="42092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４ 出産した医療機関等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0" name="object 61"/>
            <p:cNvSpPr txBox="1"/>
            <p:nvPr/>
          </p:nvSpPr>
          <p:spPr>
            <a:xfrm>
              <a:off x="539990" y="4201172"/>
              <a:ext cx="3636074" cy="3959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>
                <a:spcBef>
                  <a:spcPts val="240"/>
                </a:spcBef>
              </a:pP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５ 出産した方　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●被保険者 ➡ 退職後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6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ヶ月以内の出産ですか。</a:t>
              </a:r>
            </a:p>
            <a:p>
              <a:pPr>
                <a:spcBef>
                  <a:spcPts val="240"/>
                </a:spcBef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　　 ●家　　族 ➡ 当組合に加入後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6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か月以内の出産ですか。</a:t>
              </a:r>
            </a:p>
          </p:txBody>
        </p:sp>
        <p:sp>
          <p:nvSpPr>
            <p:cNvPr id="311" name="正方形/長方形 310"/>
            <p:cNvSpPr/>
            <p:nvPr/>
          </p:nvSpPr>
          <p:spPr>
            <a:xfrm>
              <a:off x="539990" y="4597158"/>
              <a:ext cx="3636074" cy="72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0" bIns="0" rtlCol="0" anchor="ctr"/>
            <a:lstStyle/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５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　</a:t>
              </a:r>
              <a:r>
                <a:rPr lang="ja-JP" altLang="en-US" sz="800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endParaRPr lang="en-US" altLang="ja-JP" sz="80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「はい」の場合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､『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保険者名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』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と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『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記号･番号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』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をご記入ください。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●被保険者 ➡ 現在加入している保険者について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●家　　族 ➡ 当組合加入前に加入していた保険者について　　　</a:t>
              </a:r>
              <a:endPara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2" name="正方形/長方形 311"/>
            <p:cNvSpPr/>
            <p:nvPr/>
          </p:nvSpPr>
          <p:spPr>
            <a:xfrm>
              <a:off x="539990" y="5317199"/>
              <a:ext cx="3636074" cy="396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0" bIns="0" rtlCol="0" anchor="ctr"/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５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‐(1)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　　　　　　同一の出産に</a:t>
              </a:r>
              <a:r>
                <a:rPr lang="ja-JP" altLang="en-US" sz="80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ついて、５</a:t>
              </a:r>
              <a:r>
                <a:rPr lang="en-US" altLang="ja-JP" sz="80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‐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①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の保険者より出産育児一時金を</a:t>
              </a:r>
              <a:endPara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3" name="object 72"/>
            <p:cNvSpPr txBox="1"/>
            <p:nvPr/>
          </p:nvSpPr>
          <p:spPr>
            <a:xfrm>
              <a:off x="2232000" y="1766801"/>
              <a:ext cx="2193349" cy="138499"/>
            </a:xfrm>
            <a:prstGeom prst="rect">
              <a:avLst/>
            </a:prstGeom>
          </p:spPr>
          <p:txBody>
            <a:bodyPr vert="horz" wrap="square" lIns="36000" tIns="0" rIns="36000" bIns="0" spcCol="36000" rtlCol="0" anchor="ctr" anchorCtr="0">
              <a:no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被保険者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家族（被扶養者）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4" name="object 72"/>
            <p:cNvSpPr txBox="1"/>
            <p:nvPr/>
          </p:nvSpPr>
          <p:spPr>
            <a:xfrm>
              <a:off x="2232000" y="3077060"/>
              <a:ext cx="3058418" cy="138499"/>
            </a:xfrm>
            <a:prstGeom prst="rect">
              <a:avLst/>
            </a:prstGeom>
          </p:spPr>
          <p:txBody>
            <a:bodyPr vert="horz" wrap="square" lIns="36000" tIns="0" rIns="36000" bIns="0" spcCol="36000" rtlCol="0" anchor="ctr" anchorCtr="0">
              <a:no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生産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死産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3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生産・死産混在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5" name="object 72"/>
            <p:cNvSpPr txBox="1"/>
            <p:nvPr/>
          </p:nvSpPr>
          <p:spPr>
            <a:xfrm>
              <a:off x="4536000" y="4334969"/>
              <a:ext cx="2193349" cy="138499"/>
            </a:xfrm>
            <a:prstGeom prst="rect">
              <a:avLst/>
            </a:prstGeom>
          </p:spPr>
          <p:txBody>
            <a:bodyPr vert="horz" wrap="square" lIns="36000" tIns="0" rIns="36000" bIns="0" spcCol="36000" rtlCol="0" anchor="ctr" anchorCtr="0">
              <a:no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はい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いいえ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6" name="object 72"/>
            <p:cNvSpPr txBox="1"/>
            <p:nvPr/>
          </p:nvSpPr>
          <p:spPr>
            <a:xfrm>
              <a:off x="4536000" y="5451563"/>
              <a:ext cx="2193349" cy="138499"/>
            </a:xfrm>
            <a:prstGeom prst="rect">
              <a:avLst/>
            </a:prstGeom>
          </p:spPr>
          <p:txBody>
            <a:bodyPr vert="horz" wrap="square" lIns="36000" tIns="0" rIns="36000" bIns="0" spcCol="36000" rtlCol="0" anchor="ctr" anchorCtr="0">
              <a:no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受けた／受ける予定　　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900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．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受けない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17" name="bk object 59"/>
            <p:cNvSpPr/>
            <p:nvPr/>
          </p:nvSpPr>
          <p:spPr>
            <a:xfrm>
              <a:off x="792026" y="2052002"/>
              <a:ext cx="6443980" cy="0"/>
            </a:xfrm>
            <a:custGeom>
              <a:avLst/>
              <a:gdLst/>
              <a:ahLst/>
              <a:cxnLst/>
              <a:rect l="l" t="t" r="r" b="b"/>
              <a:pathLst>
                <a:path w="6443980">
                  <a:moveTo>
                    <a:pt x="0" y="0"/>
                  </a:moveTo>
                  <a:lnTo>
                    <a:pt x="6443992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8" name="bk object 58"/>
            <p:cNvSpPr/>
            <p:nvPr/>
          </p:nvSpPr>
          <p:spPr>
            <a:xfrm>
              <a:off x="539991" y="24839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9" name="bk object 60"/>
            <p:cNvSpPr/>
            <p:nvPr/>
          </p:nvSpPr>
          <p:spPr>
            <a:xfrm>
              <a:off x="539991" y="2915983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0" name="bk object 53"/>
            <p:cNvSpPr/>
            <p:nvPr/>
          </p:nvSpPr>
          <p:spPr>
            <a:xfrm>
              <a:off x="539991" y="3779977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1" name="bk object 54"/>
            <p:cNvSpPr/>
            <p:nvPr/>
          </p:nvSpPr>
          <p:spPr>
            <a:xfrm>
              <a:off x="792026" y="3347973"/>
              <a:ext cx="6443980" cy="0"/>
            </a:xfrm>
            <a:custGeom>
              <a:avLst/>
              <a:gdLst/>
              <a:ahLst/>
              <a:cxnLst/>
              <a:rect l="l" t="t" r="r" b="b"/>
              <a:pathLst>
                <a:path w="6443980">
                  <a:moveTo>
                    <a:pt x="0" y="0"/>
                  </a:moveTo>
                  <a:lnTo>
                    <a:pt x="6443992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2" name="bk object 47"/>
            <p:cNvSpPr/>
            <p:nvPr/>
          </p:nvSpPr>
          <p:spPr>
            <a:xfrm>
              <a:off x="324002" y="1548003"/>
              <a:ext cx="216535" cy="4165396"/>
            </a:xfrm>
            <a:custGeom>
              <a:avLst/>
              <a:gdLst/>
              <a:ahLst/>
              <a:cxnLst/>
              <a:rect l="l" t="t" r="r" b="b"/>
              <a:pathLst>
                <a:path w="216534" h="4608195">
                  <a:moveTo>
                    <a:pt x="216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4572050"/>
                  </a:lnTo>
                  <a:lnTo>
                    <a:pt x="2841" y="4586034"/>
                  </a:lnTo>
                  <a:lnTo>
                    <a:pt x="10577" y="4597482"/>
                  </a:lnTo>
                  <a:lnTo>
                    <a:pt x="22025" y="4605215"/>
                  </a:lnTo>
                  <a:lnTo>
                    <a:pt x="36004" y="4608055"/>
                  </a:lnTo>
                  <a:lnTo>
                    <a:pt x="216001" y="4608055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5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申請内容</a:t>
              </a:r>
            </a:p>
          </p:txBody>
        </p:sp>
        <p:sp>
          <p:nvSpPr>
            <p:cNvPr id="323" name="bk object 57"/>
            <p:cNvSpPr/>
            <p:nvPr/>
          </p:nvSpPr>
          <p:spPr>
            <a:xfrm>
              <a:off x="539991" y="420117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4" name="bk object 66"/>
            <p:cNvSpPr/>
            <p:nvPr/>
          </p:nvSpPr>
          <p:spPr>
            <a:xfrm>
              <a:off x="791982" y="4597158"/>
              <a:ext cx="6444615" cy="0"/>
            </a:xfrm>
            <a:custGeom>
              <a:avLst/>
              <a:gdLst/>
              <a:ahLst/>
              <a:cxnLst/>
              <a:rect l="l" t="t" r="r" b="b"/>
              <a:pathLst>
                <a:path w="6444615">
                  <a:moveTo>
                    <a:pt x="0" y="0"/>
                  </a:moveTo>
                  <a:lnTo>
                    <a:pt x="6444018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5" name="bk object 68"/>
            <p:cNvSpPr/>
            <p:nvPr/>
          </p:nvSpPr>
          <p:spPr>
            <a:xfrm>
              <a:off x="1115999" y="5317198"/>
              <a:ext cx="6120130" cy="0"/>
            </a:xfrm>
            <a:custGeom>
              <a:avLst/>
              <a:gdLst/>
              <a:ahLst/>
              <a:cxnLst/>
              <a:rect l="l" t="t" r="r" b="b"/>
              <a:pathLst>
                <a:path w="6120130">
                  <a:moveTo>
                    <a:pt x="0" y="0"/>
                  </a:moveTo>
                  <a:lnTo>
                    <a:pt x="6120003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3600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6" name="bk object 48"/>
            <p:cNvSpPr/>
            <p:nvPr/>
          </p:nvSpPr>
          <p:spPr>
            <a:xfrm>
              <a:off x="324002" y="1548002"/>
              <a:ext cx="6912609" cy="4165397"/>
            </a:xfrm>
            <a:custGeom>
              <a:avLst/>
              <a:gdLst/>
              <a:ahLst/>
              <a:cxnLst/>
              <a:rect l="l" t="t" r="r" b="b"/>
              <a:pathLst>
                <a:path w="6912609" h="4608195">
                  <a:moveTo>
                    <a:pt x="6912000" y="4572050"/>
                  </a:moveTo>
                  <a:lnTo>
                    <a:pt x="6909160" y="4586034"/>
                  </a:lnTo>
                  <a:lnTo>
                    <a:pt x="6901427" y="4597482"/>
                  </a:lnTo>
                  <a:lnTo>
                    <a:pt x="6889979" y="4605215"/>
                  </a:lnTo>
                  <a:lnTo>
                    <a:pt x="6875995" y="4608055"/>
                  </a:lnTo>
                  <a:lnTo>
                    <a:pt x="35991" y="4608055"/>
                  </a:lnTo>
                  <a:lnTo>
                    <a:pt x="22015" y="4605215"/>
                  </a:lnTo>
                  <a:lnTo>
                    <a:pt x="10571" y="4597482"/>
                  </a:lnTo>
                  <a:lnTo>
                    <a:pt x="2839" y="4586034"/>
                  </a:lnTo>
                  <a:lnTo>
                    <a:pt x="0" y="4572050"/>
                  </a:lnTo>
                  <a:lnTo>
                    <a:pt x="0" y="36004"/>
                  </a:lnTo>
                  <a:lnTo>
                    <a:pt x="2839" y="22020"/>
                  </a:lnTo>
                  <a:lnTo>
                    <a:pt x="10571" y="10572"/>
                  </a:lnTo>
                  <a:lnTo>
                    <a:pt x="22015" y="2839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2"/>
                  </a:lnTo>
                  <a:lnTo>
                    <a:pt x="6909160" y="22020"/>
                  </a:lnTo>
                  <a:lnTo>
                    <a:pt x="6912000" y="36004"/>
                  </a:lnTo>
                  <a:lnTo>
                    <a:pt x="6912000" y="4572050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7" name="object 72"/>
            <p:cNvSpPr txBox="1"/>
            <p:nvPr/>
          </p:nvSpPr>
          <p:spPr>
            <a:xfrm>
              <a:off x="5041521" y="2091670"/>
              <a:ext cx="341681" cy="369332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/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昭和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平成□ </a:t>
              </a:r>
              <a:r>
                <a:rPr lang="ja-JP" altLang="en-US" sz="800" spc="-3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  <a:endPara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grpSp>
        <p:nvGrpSpPr>
          <p:cNvPr id="328" name="グループ化 327"/>
          <p:cNvGrpSpPr/>
          <p:nvPr/>
        </p:nvGrpSpPr>
        <p:grpSpPr>
          <a:xfrm>
            <a:off x="324002" y="6028710"/>
            <a:ext cx="6912609" cy="2918390"/>
            <a:chOff x="324002" y="6280102"/>
            <a:chExt cx="6912609" cy="2918390"/>
          </a:xfrm>
        </p:grpSpPr>
        <p:sp>
          <p:nvSpPr>
            <p:cNvPr id="329" name="bk object 16"/>
            <p:cNvSpPr/>
            <p:nvPr/>
          </p:nvSpPr>
          <p:spPr>
            <a:xfrm>
              <a:off x="502733" y="6280102"/>
              <a:ext cx="6729765" cy="2916476"/>
            </a:xfrm>
            <a:custGeom>
              <a:avLst/>
              <a:gdLst/>
              <a:ahLst/>
              <a:cxnLst/>
              <a:rect l="l" t="t" r="r" b="b"/>
              <a:pathLst>
                <a:path w="6912609" h="2916554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879991"/>
                  </a:lnTo>
                  <a:lnTo>
                    <a:pt x="2839" y="2893975"/>
                  </a:lnTo>
                  <a:lnTo>
                    <a:pt x="10571" y="2905423"/>
                  </a:lnTo>
                  <a:lnTo>
                    <a:pt x="22015" y="2913156"/>
                  </a:lnTo>
                  <a:lnTo>
                    <a:pt x="35991" y="2915996"/>
                  </a:lnTo>
                  <a:lnTo>
                    <a:pt x="6875995" y="2915996"/>
                  </a:lnTo>
                  <a:lnTo>
                    <a:pt x="6889979" y="2913156"/>
                  </a:lnTo>
                  <a:lnTo>
                    <a:pt x="6901427" y="2905423"/>
                  </a:lnTo>
                  <a:lnTo>
                    <a:pt x="6909160" y="2893975"/>
                  </a:lnTo>
                  <a:lnTo>
                    <a:pt x="6912000" y="287999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0" name="bk object 17"/>
            <p:cNvSpPr/>
            <p:nvPr/>
          </p:nvSpPr>
          <p:spPr>
            <a:xfrm>
              <a:off x="971184" y="6354012"/>
              <a:ext cx="6203845" cy="1476375"/>
            </a:xfrm>
            <a:custGeom>
              <a:avLst/>
              <a:gdLst/>
              <a:ahLst/>
              <a:cxnLst/>
              <a:rect l="l" t="t" r="r" b="b"/>
              <a:pathLst>
                <a:path w="6552565" h="1476375">
                  <a:moveTo>
                    <a:pt x="6516001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440002"/>
                  </a:lnTo>
                  <a:lnTo>
                    <a:pt x="2839" y="1453986"/>
                  </a:lnTo>
                  <a:lnTo>
                    <a:pt x="10571" y="1465433"/>
                  </a:lnTo>
                  <a:lnTo>
                    <a:pt x="22015" y="1473167"/>
                  </a:lnTo>
                  <a:lnTo>
                    <a:pt x="35991" y="1476006"/>
                  </a:lnTo>
                  <a:lnTo>
                    <a:pt x="6516001" y="1476006"/>
                  </a:lnTo>
                  <a:lnTo>
                    <a:pt x="6529985" y="1473167"/>
                  </a:lnTo>
                  <a:lnTo>
                    <a:pt x="6541433" y="1465433"/>
                  </a:lnTo>
                  <a:lnTo>
                    <a:pt x="6549166" y="1453986"/>
                  </a:lnTo>
                  <a:lnTo>
                    <a:pt x="6552006" y="1440002"/>
                  </a:lnTo>
                  <a:lnTo>
                    <a:pt x="6552006" y="36004"/>
                  </a:lnTo>
                  <a:lnTo>
                    <a:pt x="6549166" y="22025"/>
                  </a:lnTo>
                  <a:lnTo>
                    <a:pt x="6541433" y="10577"/>
                  </a:lnTo>
                  <a:lnTo>
                    <a:pt x="6529985" y="2841"/>
                  </a:lnTo>
                  <a:lnTo>
                    <a:pt x="65160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</a:endParaRPr>
            </a:p>
          </p:txBody>
        </p:sp>
        <p:sp>
          <p:nvSpPr>
            <p:cNvPr id="331" name="bk object 18"/>
            <p:cNvSpPr/>
            <p:nvPr/>
          </p:nvSpPr>
          <p:spPr>
            <a:xfrm>
              <a:off x="4026903" y="6354012"/>
              <a:ext cx="1044575" cy="360840"/>
            </a:xfrm>
            <a:custGeom>
              <a:avLst/>
              <a:gdLst/>
              <a:ahLst/>
              <a:cxnLst/>
              <a:rect l="l" t="t" r="r" b="b"/>
              <a:pathLst>
                <a:path w="1044575" h="720090">
                  <a:moveTo>
                    <a:pt x="1044003" y="720001"/>
                  </a:moveTo>
                  <a:lnTo>
                    <a:pt x="0" y="720001"/>
                  </a:lnTo>
                  <a:lnTo>
                    <a:pt x="0" y="0"/>
                  </a:lnTo>
                  <a:lnTo>
                    <a:pt x="1044003" y="0"/>
                  </a:lnTo>
                  <a:lnTo>
                    <a:pt x="1044003" y="72000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出産年月日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32" name="bk object 19"/>
            <p:cNvSpPr/>
            <p:nvPr/>
          </p:nvSpPr>
          <p:spPr>
            <a:xfrm>
              <a:off x="907570" y="7902003"/>
              <a:ext cx="6256947" cy="1224280"/>
            </a:xfrm>
            <a:custGeom>
              <a:avLst/>
              <a:gdLst/>
              <a:ahLst/>
              <a:cxnLst/>
              <a:rect l="l" t="t" r="r" b="b"/>
              <a:pathLst>
                <a:path w="6552565" h="1224279">
                  <a:moveTo>
                    <a:pt x="6516001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1187996"/>
                  </a:lnTo>
                  <a:lnTo>
                    <a:pt x="2839" y="1201979"/>
                  </a:lnTo>
                  <a:lnTo>
                    <a:pt x="10571" y="1213427"/>
                  </a:lnTo>
                  <a:lnTo>
                    <a:pt x="22015" y="1221160"/>
                  </a:lnTo>
                  <a:lnTo>
                    <a:pt x="35991" y="1224000"/>
                  </a:lnTo>
                  <a:lnTo>
                    <a:pt x="6516001" y="1224000"/>
                  </a:lnTo>
                  <a:lnTo>
                    <a:pt x="6529985" y="1221160"/>
                  </a:lnTo>
                  <a:lnTo>
                    <a:pt x="6541433" y="1213427"/>
                  </a:lnTo>
                  <a:lnTo>
                    <a:pt x="6549166" y="1201979"/>
                  </a:lnTo>
                  <a:lnTo>
                    <a:pt x="6552006" y="1187996"/>
                  </a:lnTo>
                  <a:lnTo>
                    <a:pt x="6552006" y="36004"/>
                  </a:lnTo>
                  <a:lnTo>
                    <a:pt x="6549166" y="22020"/>
                  </a:lnTo>
                  <a:lnTo>
                    <a:pt x="6541433" y="10572"/>
                  </a:lnTo>
                  <a:lnTo>
                    <a:pt x="6529985" y="2839"/>
                  </a:lnTo>
                  <a:lnTo>
                    <a:pt x="65160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3" name="bk object 21"/>
            <p:cNvSpPr/>
            <p:nvPr/>
          </p:nvSpPr>
          <p:spPr>
            <a:xfrm>
              <a:off x="954022" y="6356611"/>
              <a:ext cx="667279" cy="348782"/>
            </a:xfrm>
            <a:custGeom>
              <a:avLst/>
              <a:gdLst/>
              <a:ahLst/>
              <a:cxnLst/>
              <a:rect l="l" t="t" r="r" b="b"/>
              <a:pathLst>
                <a:path w="1008380" h="720090">
                  <a:moveTo>
                    <a:pt x="1007999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683996"/>
                  </a:lnTo>
                  <a:lnTo>
                    <a:pt x="2839" y="697980"/>
                  </a:lnTo>
                  <a:lnTo>
                    <a:pt x="10571" y="709428"/>
                  </a:lnTo>
                  <a:lnTo>
                    <a:pt x="22015" y="717161"/>
                  </a:lnTo>
                  <a:lnTo>
                    <a:pt x="35991" y="720001"/>
                  </a:lnTo>
                  <a:lnTo>
                    <a:pt x="1007999" y="720001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出産者氏名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34" name="bk object 28"/>
            <p:cNvSpPr/>
            <p:nvPr/>
          </p:nvSpPr>
          <p:spPr>
            <a:xfrm>
              <a:off x="960720" y="7902016"/>
              <a:ext cx="551710" cy="359956"/>
            </a:xfrm>
            <a:custGeom>
              <a:avLst/>
              <a:gdLst/>
              <a:ahLst/>
              <a:cxnLst/>
              <a:rect l="l" t="t" r="r" b="b"/>
              <a:pathLst>
                <a:path w="900430" h="720090">
                  <a:moveTo>
                    <a:pt x="899998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683996"/>
                  </a:lnTo>
                  <a:lnTo>
                    <a:pt x="2839" y="697980"/>
                  </a:lnTo>
                  <a:lnTo>
                    <a:pt x="10571" y="709428"/>
                  </a:lnTo>
                  <a:lnTo>
                    <a:pt x="22015" y="717161"/>
                  </a:lnTo>
                  <a:lnTo>
                    <a:pt x="35991" y="720001"/>
                  </a:lnTo>
                  <a:lnTo>
                    <a:pt x="899998" y="720001"/>
                  </a:lnTo>
                  <a:lnTo>
                    <a:pt x="89999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本籍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35" name="bk object 29"/>
            <p:cNvSpPr/>
            <p:nvPr/>
          </p:nvSpPr>
          <p:spPr>
            <a:xfrm>
              <a:off x="4626012" y="7902016"/>
              <a:ext cx="438495" cy="359956"/>
            </a:xfrm>
            <a:custGeom>
              <a:avLst/>
              <a:gdLst/>
              <a:ahLst/>
              <a:cxnLst/>
              <a:rect l="l" t="t" r="r" b="b"/>
              <a:pathLst>
                <a:path w="450214" h="720090">
                  <a:moveTo>
                    <a:pt x="449999" y="720001"/>
                  </a:moveTo>
                  <a:lnTo>
                    <a:pt x="0" y="720001"/>
                  </a:lnTo>
                  <a:lnTo>
                    <a:pt x="0" y="0"/>
                  </a:lnTo>
                  <a:lnTo>
                    <a:pt x="449999" y="0"/>
                  </a:lnTo>
                  <a:lnTo>
                    <a:pt x="449999" y="72000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筆頭者</a:t>
              </a:r>
              <a:endParaRPr lang="en-US" altLang="ja-JP" sz="800" dirty="0">
                <a:solidFill>
                  <a:prstClr val="black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氏名</a:t>
              </a:r>
              <a:endParaRPr lang="en-US" altLang="ja-JP" sz="800" dirty="0">
                <a:solidFill>
                  <a:prstClr val="black"/>
                </a:solidFill>
              </a:endParaRPr>
            </a:p>
          </p:txBody>
        </p:sp>
        <p:sp>
          <p:nvSpPr>
            <p:cNvPr id="336" name="bk object 30"/>
            <p:cNvSpPr/>
            <p:nvPr/>
          </p:nvSpPr>
          <p:spPr>
            <a:xfrm>
              <a:off x="2843999" y="8262010"/>
              <a:ext cx="450215" cy="360045"/>
            </a:xfrm>
            <a:custGeom>
              <a:avLst/>
              <a:gdLst/>
              <a:ahLst/>
              <a:cxnLst/>
              <a:rect l="l" t="t" r="r" b="b"/>
              <a:pathLst>
                <a:path w="450214" h="360045">
                  <a:moveTo>
                    <a:pt x="449999" y="360006"/>
                  </a:moveTo>
                  <a:lnTo>
                    <a:pt x="0" y="360006"/>
                  </a:lnTo>
                  <a:lnTo>
                    <a:pt x="0" y="0"/>
                  </a:lnTo>
                  <a:lnTo>
                    <a:pt x="449999" y="0"/>
                  </a:lnTo>
                  <a:lnTo>
                    <a:pt x="449999" y="36000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出生児</a:t>
              </a:r>
              <a:endParaRPr lang="en-US" altLang="ja-JP" sz="800" dirty="0">
                <a:solidFill>
                  <a:prstClr val="black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氏名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37" name="bk object 49"/>
            <p:cNvSpPr/>
            <p:nvPr/>
          </p:nvSpPr>
          <p:spPr>
            <a:xfrm>
              <a:off x="324002" y="6282016"/>
              <a:ext cx="216535" cy="2916476"/>
            </a:xfrm>
            <a:custGeom>
              <a:avLst/>
              <a:gdLst/>
              <a:ahLst/>
              <a:cxnLst/>
              <a:rect l="l" t="t" r="r" b="b"/>
              <a:pathLst>
                <a:path w="216534" h="2916554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2879978"/>
                  </a:lnTo>
                  <a:lnTo>
                    <a:pt x="2841" y="2893962"/>
                  </a:lnTo>
                  <a:lnTo>
                    <a:pt x="10577" y="2905410"/>
                  </a:lnTo>
                  <a:lnTo>
                    <a:pt x="22025" y="2913143"/>
                  </a:lnTo>
                  <a:lnTo>
                    <a:pt x="36004" y="2915983"/>
                  </a:lnTo>
                  <a:lnTo>
                    <a:pt x="216001" y="2915983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pPr algn="ctr"/>
              <a:r>
                <a:rPr lang="ja-JP" altLang="en-US" sz="105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証明欄（いずれかにご記入ください）</a:t>
              </a:r>
              <a:endParaRPr sz="1050" dirty="0">
                <a:solidFill>
                  <a:prstClr val="black"/>
                </a:solidFill>
              </a:endParaRPr>
            </a:p>
          </p:txBody>
        </p:sp>
        <p:sp>
          <p:nvSpPr>
            <p:cNvPr id="338" name="bk object 50"/>
            <p:cNvSpPr/>
            <p:nvPr/>
          </p:nvSpPr>
          <p:spPr>
            <a:xfrm>
              <a:off x="324002" y="6282004"/>
              <a:ext cx="6912609" cy="2914574"/>
            </a:xfrm>
            <a:custGeom>
              <a:avLst/>
              <a:gdLst/>
              <a:ahLst/>
              <a:cxnLst/>
              <a:rect l="l" t="t" r="r" b="b"/>
              <a:pathLst>
                <a:path w="6912609" h="2916554">
                  <a:moveTo>
                    <a:pt x="6912000" y="2879991"/>
                  </a:moveTo>
                  <a:lnTo>
                    <a:pt x="6909160" y="2893975"/>
                  </a:lnTo>
                  <a:lnTo>
                    <a:pt x="6901427" y="2905423"/>
                  </a:lnTo>
                  <a:lnTo>
                    <a:pt x="6889979" y="2913156"/>
                  </a:lnTo>
                  <a:lnTo>
                    <a:pt x="6875995" y="2915996"/>
                  </a:lnTo>
                  <a:lnTo>
                    <a:pt x="35991" y="2915996"/>
                  </a:lnTo>
                  <a:lnTo>
                    <a:pt x="22015" y="2913156"/>
                  </a:lnTo>
                  <a:lnTo>
                    <a:pt x="10571" y="2905423"/>
                  </a:lnTo>
                  <a:lnTo>
                    <a:pt x="2839" y="2893975"/>
                  </a:lnTo>
                  <a:lnTo>
                    <a:pt x="0" y="2879991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79" y="2841"/>
                  </a:lnTo>
                  <a:lnTo>
                    <a:pt x="6901427" y="10577"/>
                  </a:lnTo>
                  <a:lnTo>
                    <a:pt x="6909160" y="22025"/>
                  </a:lnTo>
                  <a:lnTo>
                    <a:pt x="6912000" y="36004"/>
                  </a:lnTo>
                  <a:lnTo>
                    <a:pt x="6912000" y="2879991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9" name="bk object 73"/>
            <p:cNvSpPr/>
            <p:nvPr/>
          </p:nvSpPr>
          <p:spPr>
            <a:xfrm>
              <a:off x="971997" y="8622017"/>
              <a:ext cx="6192520" cy="0"/>
            </a:xfrm>
            <a:custGeom>
              <a:avLst/>
              <a:gdLst/>
              <a:ahLst/>
              <a:cxnLst/>
              <a:rect l="l" t="t" r="r" b="b"/>
              <a:pathLst>
                <a:path w="6192520">
                  <a:moveTo>
                    <a:pt x="0" y="0"/>
                  </a:moveTo>
                  <a:lnTo>
                    <a:pt x="6192012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4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3487" y="6383387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2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1135" y="6384239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0632" y="6387918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4" name="object 64"/>
            <p:cNvSpPr txBox="1"/>
            <p:nvPr/>
          </p:nvSpPr>
          <p:spPr>
            <a:xfrm>
              <a:off x="5811070" y="6564102"/>
              <a:ext cx="91015" cy="138692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年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45" name="object 64"/>
            <p:cNvSpPr txBox="1"/>
            <p:nvPr/>
          </p:nvSpPr>
          <p:spPr>
            <a:xfrm>
              <a:off x="6430195" y="6563519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46" name="object 64"/>
            <p:cNvSpPr txBox="1"/>
            <p:nvPr/>
          </p:nvSpPr>
          <p:spPr>
            <a:xfrm>
              <a:off x="7049320" y="6563519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47" name="object 72"/>
            <p:cNvSpPr txBox="1"/>
            <p:nvPr/>
          </p:nvSpPr>
          <p:spPr>
            <a:xfrm>
              <a:off x="5079695" y="6472999"/>
              <a:ext cx="360680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ja-JP" altLang="en-US" sz="9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8" name="bk object 46"/>
            <p:cNvSpPr/>
            <p:nvPr/>
          </p:nvSpPr>
          <p:spPr>
            <a:xfrm>
              <a:off x="2843998" y="8262061"/>
              <a:ext cx="45719" cy="360045"/>
            </a:xfrm>
            <a:custGeom>
              <a:avLst/>
              <a:gdLst/>
              <a:ahLst/>
              <a:cxnLst/>
              <a:rect l="l" t="t" r="r" b="b"/>
              <a:pathLst>
                <a:path h="720090">
                  <a:moveTo>
                    <a:pt x="0" y="720001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49" name="bk object 21"/>
            <p:cNvSpPr/>
            <p:nvPr/>
          </p:nvSpPr>
          <p:spPr>
            <a:xfrm>
              <a:off x="965510" y="6722646"/>
              <a:ext cx="659659" cy="348782"/>
            </a:xfrm>
            <a:custGeom>
              <a:avLst/>
              <a:gdLst/>
              <a:ahLst/>
              <a:cxnLst/>
              <a:rect l="l" t="t" r="r" b="b"/>
              <a:pathLst>
                <a:path w="1008380" h="720090">
                  <a:moveTo>
                    <a:pt x="1007999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683996"/>
                  </a:lnTo>
                  <a:lnTo>
                    <a:pt x="2839" y="697980"/>
                  </a:lnTo>
                  <a:lnTo>
                    <a:pt x="10571" y="709428"/>
                  </a:lnTo>
                  <a:lnTo>
                    <a:pt x="22015" y="717161"/>
                  </a:lnTo>
                  <a:lnTo>
                    <a:pt x="35991" y="720001"/>
                  </a:lnTo>
                  <a:lnTo>
                    <a:pt x="1007999" y="720001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出生児の数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50" name="bk object 18"/>
            <p:cNvSpPr/>
            <p:nvPr/>
          </p:nvSpPr>
          <p:spPr>
            <a:xfrm>
              <a:off x="4029820" y="6714852"/>
              <a:ext cx="1034686" cy="365279"/>
            </a:xfrm>
            <a:custGeom>
              <a:avLst/>
              <a:gdLst/>
              <a:ahLst/>
              <a:cxnLst/>
              <a:rect l="l" t="t" r="r" b="b"/>
              <a:pathLst>
                <a:path w="1044575" h="720090">
                  <a:moveTo>
                    <a:pt x="1044003" y="720001"/>
                  </a:moveTo>
                  <a:lnTo>
                    <a:pt x="0" y="720001"/>
                  </a:lnTo>
                  <a:lnTo>
                    <a:pt x="0" y="0"/>
                  </a:lnTo>
                  <a:lnTo>
                    <a:pt x="1044003" y="0"/>
                  </a:lnTo>
                  <a:lnTo>
                    <a:pt x="1044003" y="72000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生産または死産の別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51" name="bk object 55"/>
            <p:cNvSpPr/>
            <p:nvPr/>
          </p:nvSpPr>
          <p:spPr>
            <a:xfrm>
              <a:off x="920750" y="7074013"/>
              <a:ext cx="6192520" cy="0"/>
            </a:xfrm>
            <a:custGeom>
              <a:avLst/>
              <a:gdLst/>
              <a:ahLst/>
              <a:cxnLst/>
              <a:rect l="l" t="t" r="r" b="b"/>
              <a:pathLst>
                <a:path w="6192520">
                  <a:moveTo>
                    <a:pt x="0" y="0"/>
                  </a:moveTo>
                  <a:lnTo>
                    <a:pt x="6192012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2" name="bk object 39"/>
            <p:cNvSpPr/>
            <p:nvPr/>
          </p:nvSpPr>
          <p:spPr>
            <a:xfrm>
              <a:off x="920743" y="6714019"/>
              <a:ext cx="6192520" cy="0"/>
            </a:xfrm>
            <a:custGeom>
              <a:avLst/>
              <a:gdLst/>
              <a:ahLst/>
              <a:cxnLst/>
              <a:rect l="l" t="t" r="r" b="b"/>
              <a:pathLst>
                <a:path w="6192520">
                  <a:moveTo>
                    <a:pt x="0" y="0"/>
                  </a:moveTo>
                  <a:lnTo>
                    <a:pt x="6192012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3" name="bk object 46"/>
            <p:cNvSpPr/>
            <p:nvPr/>
          </p:nvSpPr>
          <p:spPr>
            <a:xfrm>
              <a:off x="4031996" y="6354012"/>
              <a:ext cx="0" cy="720090"/>
            </a:xfrm>
            <a:custGeom>
              <a:avLst/>
              <a:gdLst/>
              <a:ahLst/>
              <a:cxnLst/>
              <a:rect l="l" t="t" r="r" b="b"/>
              <a:pathLst>
                <a:path h="720090">
                  <a:moveTo>
                    <a:pt x="0" y="720001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4" name="bk object 51"/>
            <p:cNvSpPr/>
            <p:nvPr/>
          </p:nvSpPr>
          <p:spPr>
            <a:xfrm>
              <a:off x="612007" y="6354012"/>
              <a:ext cx="360045" cy="1476375"/>
            </a:xfrm>
            <a:custGeom>
              <a:avLst/>
              <a:gdLst/>
              <a:ahLst/>
              <a:cxnLst/>
              <a:rect l="l" t="t" r="r" b="b"/>
              <a:pathLst>
                <a:path w="360044" h="1476375">
                  <a:moveTo>
                    <a:pt x="359994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440002"/>
                  </a:lnTo>
                  <a:lnTo>
                    <a:pt x="2839" y="1453986"/>
                  </a:lnTo>
                  <a:lnTo>
                    <a:pt x="10571" y="1465433"/>
                  </a:lnTo>
                  <a:lnTo>
                    <a:pt x="22015" y="1473167"/>
                  </a:lnTo>
                  <a:lnTo>
                    <a:pt x="35991" y="1476006"/>
                  </a:lnTo>
                  <a:lnTo>
                    <a:pt x="359994" y="1476006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36000" rIns="0" bIns="36000" rtlCol="0" anchor="ctr" anchorCtr="0"/>
            <a:lstStyle/>
            <a:p>
              <a:r>
                <a:rPr lang="ja-JP" altLang="en-US" sz="95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医師・助産師による</a:t>
              </a:r>
              <a:endParaRPr lang="en-US" altLang="ja-JP" sz="95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5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証明の場合</a:t>
              </a:r>
              <a:endParaRPr sz="950" dirty="0">
                <a:solidFill>
                  <a:prstClr val="black"/>
                </a:solidFill>
              </a:endParaRPr>
            </a:p>
          </p:txBody>
        </p:sp>
        <p:sp>
          <p:nvSpPr>
            <p:cNvPr id="355" name="bk object 52"/>
            <p:cNvSpPr/>
            <p:nvPr/>
          </p:nvSpPr>
          <p:spPr>
            <a:xfrm>
              <a:off x="612000" y="6354012"/>
              <a:ext cx="6552565" cy="1476375"/>
            </a:xfrm>
            <a:custGeom>
              <a:avLst/>
              <a:gdLst/>
              <a:ahLst/>
              <a:cxnLst/>
              <a:rect l="l" t="t" r="r" b="b"/>
              <a:pathLst>
                <a:path w="6552565" h="1476375">
                  <a:moveTo>
                    <a:pt x="6552006" y="1440002"/>
                  </a:moveTo>
                  <a:lnTo>
                    <a:pt x="6549166" y="1453986"/>
                  </a:lnTo>
                  <a:lnTo>
                    <a:pt x="6541433" y="1465433"/>
                  </a:lnTo>
                  <a:lnTo>
                    <a:pt x="6529985" y="1473167"/>
                  </a:lnTo>
                  <a:lnTo>
                    <a:pt x="6516001" y="1476006"/>
                  </a:lnTo>
                  <a:lnTo>
                    <a:pt x="35991" y="1476006"/>
                  </a:lnTo>
                  <a:lnTo>
                    <a:pt x="22015" y="1473167"/>
                  </a:lnTo>
                  <a:lnTo>
                    <a:pt x="10571" y="1465433"/>
                  </a:lnTo>
                  <a:lnTo>
                    <a:pt x="2839" y="1453986"/>
                  </a:lnTo>
                  <a:lnTo>
                    <a:pt x="0" y="1440002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6516001" y="0"/>
                  </a:lnTo>
                  <a:lnTo>
                    <a:pt x="6529985" y="2841"/>
                  </a:lnTo>
                  <a:lnTo>
                    <a:pt x="6541433" y="10577"/>
                  </a:lnTo>
                  <a:lnTo>
                    <a:pt x="6549166" y="22025"/>
                  </a:lnTo>
                  <a:lnTo>
                    <a:pt x="6552006" y="36004"/>
                  </a:lnTo>
                  <a:lnTo>
                    <a:pt x="6552006" y="1440002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6" name="object 72"/>
            <p:cNvSpPr txBox="1"/>
            <p:nvPr/>
          </p:nvSpPr>
          <p:spPr>
            <a:xfrm>
              <a:off x="1614694" y="6802993"/>
              <a:ext cx="2273587" cy="184666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単胎　□ 多胎➡（　　　　　　　　児）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57" name="object 72"/>
            <p:cNvSpPr txBox="1"/>
            <p:nvPr/>
          </p:nvSpPr>
          <p:spPr>
            <a:xfrm>
              <a:off x="5081795" y="6802993"/>
              <a:ext cx="2058540" cy="184666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生産　□ 死産➡（妊娠　　　　　　週）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58" name="object 72"/>
            <p:cNvSpPr txBox="1"/>
            <p:nvPr/>
          </p:nvSpPr>
          <p:spPr>
            <a:xfrm>
              <a:off x="972052" y="7092199"/>
              <a:ext cx="1871946" cy="738188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上記のとおり相違ないことを証明する。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年　　　　月　　　　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59" name="object 72"/>
            <p:cNvSpPr txBox="1"/>
            <p:nvPr/>
          </p:nvSpPr>
          <p:spPr>
            <a:xfrm>
              <a:off x="2875336" y="7081851"/>
              <a:ext cx="2678729" cy="738188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医療施設の所在地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医療施設の名称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医師・助産師の氏名</a:t>
              </a:r>
              <a:endParaRPr 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60" name="bk object 30"/>
            <p:cNvSpPr/>
            <p:nvPr/>
          </p:nvSpPr>
          <p:spPr>
            <a:xfrm>
              <a:off x="4630156" y="8269785"/>
              <a:ext cx="434302" cy="344052"/>
            </a:xfrm>
            <a:custGeom>
              <a:avLst/>
              <a:gdLst/>
              <a:ahLst/>
              <a:cxnLst/>
              <a:rect l="l" t="t" r="r" b="b"/>
              <a:pathLst>
                <a:path w="450214" h="360045">
                  <a:moveTo>
                    <a:pt x="449999" y="360006"/>
                  </a:moveTo>
                  <a:lnTo>
                    <a:pt x="0" y="360006"/>
                  </a:lnTo>
                  <a:lnTo>
                    <a:pt x="0" y="0"/>
                  </a:lnTo>
                  <a:lnTo>
                    <a:pt x="449999" y="0"/>
                  </a:lnTo>
                  <a:lnTo>
                    <a:pt x="449999" y="36000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出生</a:t>
              </a:r>
              <a:endParaRPr lang="en-US" altLang="ja-JP" sz="800" dirty="0">
                <a:solidFill>
                  <a:prstClr val="black"/>
                </a:solidFill>
              </a:endParaRPr>
            </a:p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年月日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61" name="bk object 28"/>
            <p:cNvSpPr/>
            <p:nvPr/>
          </p:nvSpPr>
          <p:spPr>
            <a:xfrm>
              <a:off x="960720" y="8262061"/>
              <a:ext cx="551710" cy="343964"/>
            </a:xfrm>
            <a:custGeom>
              <a:avLst/>
              <a:gdLst/>
              <a:ahLst/>
              <a:cxnLst/>
              <a:rect l="l" t="t" r="r" b="b"/>
              <a:pathLst>
                <a:path w="900430" h="720090">
                  <a:moveTo>
                    <a:pt x="899998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683996"/>
                  </a:lnTo>
                  <a:lnTo>
                    <a:pt x="2839" y="697980"/>
                  </a:lnTo>
                  <a:lnTo>
                    <a:pt x="10571" y="709428"/>
                  </a:lnTo>
                  <a:lnTo>
                    <a:pt x="22015" y="717161"/>
                  </a:lnTo>
                  <a:lnTo>
                    <a:pt x="35991" y="720001"/>
                  </a:lnTo>
                  <a:lnTo>
                    <a:pt x="899998" y="720001"/>
                  </a:lnTo>
                  <a:lnTo>
                    <a:pt x="89999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</a:rPr>
                <a:t>母の氏名</a:t>
              </a:r>
              <a:endParaRPr sz="800" dirty="0">
                <a:solidFill>
                  <a:prstClr val="black"/>
                </a:solidFill>
              </a:endParaRPr>
            </a:p>
          </p:txBody>
        </p:sp>
        <p:sp>
          <p:nvSpPr>
            <p:cNvPr id="362" name="bk object 72"/>
            <p:cNvSpPr/>
            <p:nvPr/>
          </p:nvSpPr>
          <p:spPr>
            <a:xfrm>
              <a:off x="971997" y="8262010"/>
              <a:ext cx="6192520" cy="0"/>
            </a:xfrm>
            <a:custGeom>
              <a:avLst/>
              <a:gdLst/>
              <a:ahLst/>
              <a:cxnLst/>
              <a:rect l="l" t="t" r="r" b="b"/>
              <a:pathLst>
                <a:path w="6192520">
                  <a:moveTo>
                    <a:pt x="0" y="0"/>
                  </a:moveTo>
                  <a:lnTo>
                    <a:pt x="6192012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</a:endParaRPr>
            </a:p>
          </p:txBody>
        </p:sp>
        <p:sp>
          <p:nvSpPr>
            <p:cNvPr id="363" name="bk object 46"/>
            <p:cNvSpPr/>
            <p:nvPr/>
          </p:nvSpPr>
          <p:spPr>
            <a:xfrm>
              <a:off x="4630204" y="7901927"/>
              <a:ext cx="0" cy="720090"/>
            </a:xfrm>
            <a:custGeom>
              <a:avLst/>
              <a:gdLst/>
              <a:ahLst/>
              <a:cxnLst/>
              <a:rect l="l" t="t" r="r" b="b"/>
              <a:pathLst>
                <a:path h="720090">
                  <a:moveTo>
                    <a:pt x="0" y="720001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64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8297" y="8276560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5945" y="8277412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5442" y="8281091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7" name="object 64"/>
            <p:cNvSpPr txBox="1"/>
            <p:nvPr/>
          </p:nvSpPr>
          <p:spPr>
            <a:xfrm>
              <a:off x="5795880" y="8457275"/>
              <a:ext cx="91015" cy="138692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年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68" name="object 64"/>
            <p:cNvSpPr txBox="1"/>
            <p:nvPr/>
          </p:nvSpPr>
          <p:spPr>
            <a:xfrm>
              <a:off x="6415005" y="8456692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月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69" name="object 64"/>
            <p:cNvSpPr txBox="1"/>
            <p:nvPr/>
          </p:nvSpPr>
          <p:spPr>
            <a:xfrm>
              <a:off x="7034130" y="8456692"/>
              <a:ext cx="91015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370" name="object 72"/>
            <p:cNvSpPr txBox="1"/>
            <p:nvPr/>
          </p:nvSpPr>
          <p:spPr>
            <a:xfrm>
              <a:off x="5064505" y="8366172"/>
              <a:ext cx="360680" cy="138499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spcBef>
                  <a:spcPts val="340"/>
                </a:spcBef>
              </a:pPr>
              <a:r>
                <a:rPr lang="ja-JP" altLang="en-US" sz="9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1" name="object 72"/>
            <p:cNvSpPr txBox="1"/>
            <p:nvPr/>
          </p:nvSpPr>
          <p:spPr>
            <a:xfrm>
              <a:off x="972052" y="8622106"/>
              <a:ext cx="1871946" cy="504177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上記のとおり相違ないことを証明する。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年　　　　月　　　　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2" name="object 72"/>
            <p:cNvSpPr txBox="1"/>
            <p:nvPr/>
          </p:nvSpPr>
          <p:spPr>
            <a:xfrm>
              <a:off x="2846747" y="8622106"/>
              <a:ext cx="719072" cy="504177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市区町村長名</a:t>
              </a:r>
              <a:endParaRPr 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3" name="bk object 70"/>
            <p:cNvSpPr/>
            <p:nvPr/>
          </p:nvSpPr>
          <p:spPr>
            <a:xfrm>
              <a:off x="612007" y="7902003"/>
              <a:ext cx="360045" cy="1224280"/>
            </a:xfrm>
            <a:custGeom>
              <a:avLst/>
              <a:gdLst/>
              <a:ahLst/>
              <a:cxnLst/>
              <a:rect l="l" t="t" r="r" b="b"/>
              <a:pathLst>
                <a:path w="360044" h="1224279">
                  <a:moveTo>
                    <a:pt x="359994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2"/>
                  </a:lnTo>
                  <a:lnTo>
                    <a:pt x="2839" y="22020"/>
                  </a:lnTo>
                  <a:lnTo>
                    <a:pt x="0" y="36004"/>
                  </a:lnTo>
                  <a:lnTo>
                    <a:pt x="0" y="1187996"/>
                  </a:lnTo>
                  <a:lnTo>
                    <a:pt x="2839" y="1201979"/>
                  </a:lnTo>
                  <a:lnTo>
                    <a:pt x="10571" y="1213427"/>
                  </a:lnTo>
                  <a:lnTo>
                    <a:pt x="22015" y="1221160"/>
                  </a:lnTo>
                  <a:lnTo>
                    <a:pt x="35991" y="1224000"/>
                  </a:lnTo>
                  <a:lnTo>
                    <a:pt x="359994" y="1224000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36000" rIns="0" bIns="0" rtlCol="0" anchor="ctr" anchorCtr="0"/>
            <a:lstStyle/>
            <a:p>
              <a:r>
                <a:rPr lang="ja-JP" altLang="en-US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市区町村長による</a:t>
              </a:r>
              <a:endParaRPr lang="en-US" altLang="ja-JP" sz="9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証明の場合</a:t>
              </a:r>
              <a:r>
                <a:rPr lang="en-US" altLang="ja-JP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生産のみ</a:t>
              </a:r>
              <a:r>
                <a:rPr lang="en-US" altLang="ja-JP" sz="9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sz="900" dirty="0">
                <a:solidFill>
                  <a:prstClr val="black"/>
                </a:solidFill>
              </a:endParaRPr>
            </a:p>
          </p:txBody>
        </p:sp>
        <p:sp>
          <p:nvSpPr>
            <p:cNvPr id="374" name="bk object 71"/>
            <p:cNvSpPr/>
            <p:nvPr/>
          </p:nvSpPr>
          <p:spPr>
            <a:xfrm>
              <a:off x="612000" y="7902003"/>
              <a:ext cx="6552565" cy="1224280"/>
            </a:xfrm>
            <a:custGeom>
              <a:avLst/>
              <a:gdLst/>
              <a:ahLst/>
              <a:cxnLst/>
              <a:rect l="l" t="t" r="r" b="b"/>
              <a:pathLst>
                <a:path w="6552565" h="1224279">
                  <a:moveTo>
                    <a:pt x="6552006" y="1187996"/>
                  </a:moveTo>
                  <a:lnTo>
                    <a:pt x="6549166" y="1201979"/>
                  </a:lnTo>
                  <a:lnTo>
                    <a:pt x="6541433" y="1213427"/>
                  </a:lnTo>
                  <a:lnTo>
                    <a:pt x="6529985" y="1221160"/>
                  </a:lnTo>
                  <a:lnTo>
                    <a:pt x="6516001" y="1224000"/>
                  </a:lnTo>
                  <a:lnTo>
                    <a:pt x="35991" y="1224000"/>
                  </a:lnTo>
                  <a:lnTo>
                    <a:pt x="22015" y="1221160"/>
                  </a:lnTo>
                  <a:lnTo>
                    <a:pt x="10571" y="1213427"/>
                  </a:lnTo>
                  <a:lnTo>
                    <a:pt x="2839" y="1201979"/>
                  </a:lnTo>
                  <a:lnTo>
                    <a:pt x="0" y="1187996"/>
                  </a:lnTo>
                  <a:lnTo>
                    <a:pt x="0" y="36004"/>
                  </a:lnTo>
                  <a:lnTo>
                    <a:pt x="2839" y="22020"/>
                  </a:lnTo>
                  <a:lnTo>
                    <a:pt x="10571" y="10572"/>
                  </a:lnTo>
                  <a:lnTo>
                    <a:pt x="22015" y="2839"/>
                  </a:lnTo>
                  <a:lnTo>
                    <a:pt x="35991" y="0"/>
                  </a:lnTo>
                  <a:lnTo>
                    <a:pt x="6516001" y="0"/>
                  </a:lnTo>
                  <a:lnTo>
                    <a:pt x="6529985" y="2839"/>
                  </a:lnTo>
                  <a:lnTo>
                    <a:pt x="6541433" y="10572"/>
                  </a:lnTo>
                  <a:lnTo>
                    <a:pt x="6549166" y="22020"/>
                  </a:lnTo>
                  <a:lnTo>
                    <a:pt x="6552006" y="36004"/>
                  </a:lnTo>
                  <a:lnTo>
                    <a:pt x="6552006" y="1187996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165" name="グループ化 164"/>
          <p:cNvGrpSpPr/>
          <p:nvPr/>
        </p:nvGrpSpPr>
        <p:grpSpPr>
          <a:xfrm>
            <a:off x="543517" y="354404"/>
            <a:ext cx="6357300" cy="717535"/>
            <a:chOff x="543517" y="354404"/>
            <a:chExt cx="6357300" cy="717535"/>
          </a:xfrm>
        </p:grpSpPr>
        <p:sp>
          <p:nvSpPr>
            <p:cNvPr id="169" name="object 11"/>
            <p:cNvSpPr/>
            <p:nvPr/>
          </p:nvSpPr>
          <p:spPr>
            <a:xfrm>
              <a:off x="5761300" y="403894"/>
              <a:ext cx="701155" cy="262800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32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807" y="230824"/>
                  </a:lnTo>
                  <a:lnTo>
                    <a:pt x="79689" y="241828"/>
                  </a:lnTo>
                  <a:lnTo>
                    <a:pt x="93262" y="249263"/>
                  </a:lnTo>
                  <a:lnTo>
                    <a:pt x="108026" y="251993"/>
                  </a:lnTo>
                  <a:lnTo>
                    <a:pt x="279006" y="251993"/>
                  </a:lnTo>
                  <a:lnTo>
                    <a:pt x="318227" y="230824"/>
                  </a:lnTo>
                  <a:lnTo>
                    <a:pt x="387032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ja-JP" altLang="en-US" sz="1400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２</a:t>
              </a:r>
            </a:p>
          </p:txBody>
        </p:sp>
        <p:sp>
          <p:nvSpPr>
            <p:cNvPr id="170" name="object 15"/>
            <p:cNvSpPr/>
            <p:nvPr/>
          </p:nvSpPr>
          <p:spPr>
            <a:xfrm>
              <a:off x="5131305" y="403895"/>
              <a:ext cx="649248" cy="252095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07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796" y="230824"/>
                  </a:lnTo>
                  <a:lnTo>
                    <a:pt x="79678" y="241828"/>
                  </a:lnTo>
                  <a:lnTo>
                    <a:pt x="93253" y="249263"/>
                  </a:lnTo>
                  <a:lnTo>
                    <a:pt x="108013" y="251993"/>
                  </a:lnTo>
                  <a:lnTo>
                    <a:pt x="279006" y="251993"/>
                  </a:lnTo>
                  <a:lnTo>
                    <a:pt x="318218" y="230824"/>
                  </a:lnTo>
                  <a:lnTo>
                    <a:pt x="38700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</a:t>
              </a:r>
              <a:endParaRPr sz="1400" b="1" dirty="0">
                <a:solidFill>
                  <a:schemeClr val="bg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72" name="object 46"/>
            <p:cNvSpPr/>
            <p:nvPr/>
          </p:nvSpPr>
          <p:spPr>
            <a:xfrm flipV="1">
              <a:off x="544967" y="354404"/>
              <a:ext cx="6248436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73" name="object 62"/>
            <p:cNvSpPr txBox="1"/>
            <p:nvPr/>
          </p:nvSpPr>
          <p:spPr>
            <a:xfrm>
              <a:off x="618836" y="590918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74" name="object 62"/>
            <p:cNvSpPr txBox="1"/>
            <p:nvPr/>
          </p:nvSpPr>
          <p:spPr>
            <a:xfrm>
              <a:off x="4197299" y="594251"/>
              <a:ext cx="214134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支給申請書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75" name="object 62"/>
            <p:cNvSpPr txBox="1"/>
            <p:nvPr/>
          </p:nvSpPr>
          <p:spPr>
            <a:xfrm>
              <a:off x="2193941" y="534138"/>
              <a:ext cx="2054043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出産育児一時金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76" name="object 17"/>
            <p:cNvSpPr/>
            <p:nvPr/>
          </p:nvSpPr>
          <p:spPr>
            <a:xfrm>
              <a:off x="5074394" y="741926"/>
              <a:ext cx="1826423" cy="284293"/>
            </a:xfrm>
            <a:custGeom>
              <a:avLst/>
              <a:gdLst/>
              <a:ahLst/>
              <a:cxnLst/>
              <a:rect l="l" t="t" r="r" b="b"/>
              <a:pathLst>
                <a:path w="1562734" h="230505">
                  <a:moveTo>
                    <a:pt x="1447177" y="0"/>
                  </a:moveTo>
                  <a:lnTo>
                    <a:pt x="115188" y="0"/>
                  </a:lnTo>
                  <a:lnTo>
                    <a:pt x="70385" y="9067"/>
                  </a:lnTo>
                  <a:lnTo>
                    <a:pt x="33767" y="33778"/>
                  </a:lnTo>
                  <a:lnTo>
                    <a:pt x="9063" y="70401"/>
                  </a:lnTo>
                  <a:lnTo>
                    <a:pt x="0" y="115201"/>
                  </a:lnTo>
                  <a:lnTo>
                    <a:pt x="9063" y="159994"/>
                  </a:lnTo>
                  <a:lnTo>
                    <a:pt x="33767" y="196613"/>
                  </a:lnTo>
                  <a:lnTo>
                    <a:pt x="70385" y="221323"/>
                  </a:lnTo>
                  <a:lnTo>
                    <a:pt x="115188" y="230390"/>
                  </a:lnTo>
                  <a:lnTo>
                    <a:pt x="1447177" y="230390"/>
                  </a:lnTo>
                  <a:lnTo>
                    <a:pt x="1491981" y="221323"/>
                  </a:lnTo>
                  <a:lnTo>
                    <a:pt x="1528598" y="196613"/>
                  </a:lnTo>
                  <a:lnTo>
                    <a:pt x="1553303" y="159994"/>
                  </a:lnTo>
                  <a:lnTo>
                    <a:pt x="1562366" y="115201"/>
                  </a:lnTo>
                  <a:lnTo>
                    <a:pt x="1553303" y="70401"/>
                  </a:lnTo>
                  <a:lnTo>
                    <a:pt x="1528598" y="33778"/>
                  </a:lnTo>
                  <a:lnTo>
                    <a:pt x="1491981" y="9067"/>
                  </a:lnTo>
                  <a:lnTo>
                    <a:pt x="144717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solidFill>
                <a:srgbClr val="221915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9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申請者・医師・市区町村長記入用</a:t>
              </a:r>
              <a:endParaRPr sz="9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7" name="object 62"/>
            <p:cNvSpPr txBox="1"/>
            <p:nvPr/>
          </p:nvSpPr>
          <p:spPr>
            <a:xfrm>
              <a:off x="1926453" y="522164"/>
              <a:ext cx="1563765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endParaRPr sz="2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82" name="object 62"/>
            <p:cNvSpPr txBox="1"/>
            <p:nvPr/>
          </p:nvSpPr>
          <p:spPr>
            <a:xfrm>
              <a:off x="1469148" y="73260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家　  族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83" name="object 62"/>
            <p:cNvSpPr txBox="1"/>
            <p:nvPr/>
          </p:nvSpPr>
          <p:spPr>
            <a:xfrm>
              <a:off x="1469148" y="53189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84" name="object 46"/>
            <p:cNvSpPr/>
            <p:nvPr/>
          </p:nvSpPr>
          <p:spPr>
            <a:xfrm flipV="1">
              <a:off x="543517" y="1026220"/>
              <a:ext cx="6248436" cy="45719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pic>
        <p:nvPicPr>
          <p:cNvPr id="124" name="Picture 2">
            <a:extLst>
              <a:ext uri="{FF2B5EF4-FFF2-40B4-BE49-F238E27FC236}">
                <a16:creationId xmlns:a16="http://schemas.microsoft.com/office/drawing/2014/main" id="{B349E0F3-30C2-4244-B324-34713E19E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001" y="8449180"/>
            <a:ext cx="332689" cy="34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object 72">
            <a:extLst>
              <a:ext uri="{FF2B5EF4-FFF2-40B4-BE49-F238E27FC236}">
                <a16:creationId xmlns:a16="http://schemas.microsoft.com/office/drawing/2014/main" id="{E0D745D1-EF31-4E7E-93C8-ACAFEFEFB40E}"/>
              </a:ext>
            </a:extLst>
          </p:cNvPr>
          <p:cNvSpPr txBox="1"/>
          <p:nvPr/>
        </p:nvSpPr>
        <p:spPr>
          <a:xfrm>
            <a:off x="347120" y="9163124"/>
            <a:ext cx="6862930" cy="911127"/>
          </a:xfrm>
          <a:prstGeom prst="rect">
            <a:avLst/>
          </a:prstGeom>
        </p:spPr>
        <p:txBody>
          <a:bodyPr vert="horz" wrap="square" lIns="36000" tIns="0" rIns="36000" bIns="0" spcCol="36000" rtlCol="0" anchor="ctr" anchorCtr="0">
            <a:noAutofit/>
          </a:bodyPr>
          <a:lstStyle/>
          <a:p>
            <a:pPr marL="12700">
              <a:spcBef>
                <a:spcPts val="340"/>
              </a:spcBef>
            </a:pPr>
            <a:r>
              <a:rPr lang="en-US" altLang="ja-JP" sz="12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【</a:t>
            </a:r>
            <a:r>
              <a:rPr lang="ja-JP" altLang="en-US" sz="12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添付書類</a:t>
            </a:r>
            <a:r>
              <a:rPr lang="en-US" altLang="ja-JP" sz="12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】</a:t>
            </a:r>
          </a:p>
          <a:p>
            <a:pPr marL="12700">
              <a:spcBef>
                <a:spcPts val="340"/>
              </a:spcBef>
            </a:pPr>
            <a:r>
              <a:rPr lang="ja-JP" altLang="en-US" sz="12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・直接支払制度合意文書（写）</a:t>
            </a:r>
            <a:endParaRPr lang="en-US" altLang="ja-JP" sz="120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spcBef>
                <a:spcPts val="340"/>
              </a:spcBef>
            </a:pPr>
            <a:r>
              <a:rPr lang="ja-JP" altLang="en-US" sz="12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・出産費用の明細書（写）</a:t>
            </a:r>
            <a:endParaRPr lang="en-US" altLang="ja-JP" sz="120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spcBef>
                <a:spcPts val="340"/>
              </a:spcBef>
            </a:pPr>
            <a:r>
              <a:rPr lang="ja-JP" altLang="en-US" sz="12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en-US" altLang="ja-JP" sz="12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※</a:t>
            </a:r>
            <a:r>
              <a:rPr lang="ja-JP" altLang="en-US" sz="12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出産年月日、出生児数、産科医療保障制度、代理受取額の記載がある明細を添付してください。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spcBef>
                <a:spcPts val="340"/>
              </a:spcBef>
            </a:pPr>
            <a:endParaRPr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30440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1915"/>
        </a:solidFill>
      </a:spPr>
      <a:bodyPr wrap="square" lIns="0" tIns="0" rIns="0" bIns="0" rtlCol="0"/>
      <a:lstStyle>
        <a:defPPr>
          <a:defRPr sz="1200" dirty="0" smtClean="0">
            <a:solidFill>
              <a:schemeClr val="bg1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3059</TotalTime>
  <Words>831</Words>
  <Application>Microsoft Office PowerPoint</Application>
  <PresentationFormat>ユーザー設定</PresentationFormat>
  <Paragraphs>157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Arial Unicode MS</vt:lpstr>
      <vt:lpstr>Meiryo UI</vt:lpstr>
      <vt:lpstr>ＭＳ Ｐゴシック</vt:lpstr>
      <vt:lpstr>ＭＳ ゴシック</vt:lpstr>
      <vt:lpstr>PMingLiU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健保連）片岡　芳浩</dc:creator>
  <cp:lastModifiedBy>USER06</cp:lastModifiedBy>
  <cp:revision>262</cp:revision>
  <cp:lastPrinted>2024-11-20T03:00:43Z</cp:lastPrinted>
  <dcterms:created xsi:type="dcterms:W3CDTF">2016-07-06T07:28:27Z</dcterms:created>
  <dcterms:modified xsi:type="dcterms:W3CDTF">2024-11-20T03:00:49Z</dcterms:modified>
</cp:coreProperties>
</file>