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778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北海道コンピュータ関連産業健康保険組合</a:t>
            </a:r>
          </a:p>
        </p:txBody>
      </p:sp>
      <p:grpSp>
        <p:nvGrpSpPr>
          <p:cNvPr id="114" name="グループ化 113"/>
          <p:cNvGrpSpPr/>
          <p:nvPr/>
        </p:nvGrpSpPr>
        <p:grpSpPr>
          <a:xfrm>
            <a:off x="423711" y="1534072"/>
            <a:ext cx="6695247" cy="694701"/>
            <a:chOff x="530879" y="396937"/>
            <a:chExt cx="6695247" cy="694701"/>
          </a:xfrm>
        </p:grpSpPr>
        <p:sp>
          <p:nvSpPr>
            <p:cNvPr id="138" name="object 45"/>
            <p:cNvSpPr/>
            <p:nvPr/>
          </p:nvSpPr>
          <p:spPr>
            <a:xfrm>
              <a:off x="533968" y="1045919"/>
              <a:ext cx="6692158" cy="45719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0" name="object 46"/>
            <p:cNvSpPr/>
            <p:nvPr/>
          </p:nvSpPr>
          <p:spPr>
            <a:xfrm>
              <a:off x="530879" y="396937"/>
              <a:ext cx="6695246" cy="45719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2" name="object 62"/>
            <p:cNvSpPr txBox="1"/>
            <p:nvPr/>
          </p:nvSpPr>
          <p:spPr>
            <a:xfrm>
              <a:off x="537890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4024657" y="522165"/>
              <a:ext cx="1193753" cy="1692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内払金支払依頼書</a:t>
              </a:r>
              <a:endParaRPr sz="1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2084247" y="522164"/>
              <a:ext cx="2054043" cy="32316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出産育児一時金</a:t>
              </a:r>
              <a:endParaRPr sz="2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17"/>
            <p:cNvSpPr/>
            <p:nvPr/>
          </p:nvSpPr>
          <p:spPr>
            <a:xfrm>
              <a:off x="5227592" y="741927"/>
              <a:ext cx="1968345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9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9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1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4" name="object 62"/>
            <p:cNvSpPr txBox="1"/>
            <p:nvPr/>
          </p:nvSpPr>
          <p:spPr>
            <a:xfrm>
              <a:off x="1401986" y="732605"/>
              <a:ext cx="770386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5" name="object 62"/>
            <p:cNvSpPr txBox="1"/>
            <p:nvPr/>
          </p:nvSpPr>
          <p:spPr>
            <a:xfrm>
              <a:off x="1401986" y="531894"/>
              <a:ext cx="770386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9" name="object 62"/>
            <p:cNvSpPr txBox="1"/>
            <p:nvPr/>
          </p:nvSpPr>
          <p:spPr>
            <a:xfrm>
              <a:off x="4004907" y="747994"/>
              <a:ext cx="1161311" cy="1692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差  額 申 請  書</a:t>
              </a:r>
              <a:endParaRPr sz="11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33733759-54F0-4228-B6CA-B35E60523F47}"/>
              </a:ext>
            </a:extLst>
          </p:cNvPr>
          <p:cNvGrpSpPr/>
          <p:nvPr/>
        </p:nvGrpSpPr>
        <p:grpSpPr>
          <a:xfrm>
            <a:off x="320839" y="5032950"/>
            <a:ext cx="6914732" cy="1869783"/>
            <a:chOff x="323507" y="4044943"/>
            <a:chExt cx="6958231" cy="1876137"/>
          </a:xfrm>
        </p:grpSpPr>
        <p:sp>
          <p:nvSpPr>
            <p:cNvPr id="88" name="object 2">
              <a:extLst>
                <a:ext uri="{FF2B5EF4-FFF2-40B4-BE49-F238E27FC236}">
                  <a16:creationId xmlns:a16="http://schemas.microsoft.com/office/drawing/2014/main" id="{559EEF70-D796-4F61-8E13-FA7A159AE7D2}"/>
                </a:ext>
              </a:extLst>
            </p:cNvPr>
            <p:cNvSpPr/>
            <p:nvPr/>
          </p:nvSpPr>
          <p:spPr>
            <a:xfrm>
              <a:off x="496533" y="4699014"/>
              <a:ext cx="836359" cy="413693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預金種別</a:t>
              </a:r>
            </a:p>
          </p:txBody>
        </p:sp>
        <p:sp>
          <p:nvSpPr>
            <p:cNvPr id="89" name="object 2">
              <a:extLst>
                <a:ext uri="{FF2B5EF4-FFF2-40B4-BE49-F238E27FC236}">
                  <a16:creationId xmlns:a16="http://schemas.microsoft.com/office/drawing/2014/main" id="{36FDCDC3-A0B9-4E4D-AB52-1A034B8A65F4}"/>
                </a:ext>
              </a:extLst>
            </p:cNvPr>
            <p:cNvSpPr/>
            <p:nvPr/>
          </p:nvSpPr>
          <p:spPr>
            <a:xfrm>
              <a:off x="537798" y="5117651"/>
              <a:ext cx="794076" cy="795406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口座名義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（カタカナ）</a:t>
              </a:r>
            </a:p>
          </p:txBody>
        </p:sp>
        <p:sp>
          <p:nvSpPr>
            <p:cNvPr id="90" name="object 2">
              <a:extLst>
                <a:ext uri="{FF2B5EF4-FFF2-40B4-BE49-F238E27FC236}">
                  <a16:creationId xmlns:a16="http://schemas.microsoft.com/office/drawing/2014/main" id="{CA8E9493-BB28-4B07-891D-537047E0E4AD}"/>
                </a:ext>
              </a:extLst>
            </p:cNvPr>
            <p:cNvSpPr/>
            <p:nvPr/>
          </p:nvSpPr>
          <p:spPr>
            <a:xfrm>
              <a:off x="503919" y="4044943"/>
              <a:ext cx="827955" cy="643681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金融機関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名称</a:t>
              </a:r>
              <a:endParaRPr sz="900" dirty="0"/>
            </a:p>
          </p:txBody>
        </p:sp>
        <p:sp>
          <p:nvSpPr>
            <p:cNvPr id="91" name="object 9">
              <a:extLst>
                <a:ext uri="{FF2B5EF4-FFF2-40B4-BE49-F238E27FC236}">
                  <a16:creationId xmlns:a16="http://schemas.microsoft.com/office/drawing/2014/main" id="{B1F0D5DF-41B8-485F-BC23-9EB2B588AA41}"/>
                </a:ext>
              </a:extLst>
            </p:cNvPr>
            <p:cNvSpPr/>
            <p:nvPr/>
          </p:nvSpPr>
          <p:spPr>
            <a:xfrm>
              <a:off x="2048813" y="4688307"/>
              <a:ext cx="792480" cy="432434"/>
            </a:xfrm>
            <a:custGeom>
              <a:avLst/>
              <a:gdLst/>
              <a:ahLst/>
              <a:cxnLst/>
              <a:rect l="l" t="t" r="r" b="b"/>
              <a:pathLst>
                <a:path w="792479" h="432435">
                  <a:moveTo>
                    <a:pt x="0" y="432003"/>
                  </a:moveTo>
                  <a:lnTo>
                    <a:pt x="791997" y="432003"/>
                  </a:lnTo>
                  <a:lnTo>
                    <a:pt x="791997" y="0"/>
                  </a:lnTo>
                  <a:lnTo>
                    <a:pt x="0" y="0"/>
                  </a:lnTo>
                  <a:lnTo>
                    <a:pt x="0" y="43200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口座番号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（左</a:t>
              </a:r>
              <a:r>
                <a:rPr lang="ja-JP" altLang="en-US" sz="700" dirty="0" err="1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づめ</a:t>
              </a: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</a:p>
          </p:txBody>
        </p:sp>
        <p:sp>
          <p:nvSpPr>
            <p:cNvPr id="92" name="object 28">
              <a:extLst>
                <a:ext uri="{FF2B5EF4-FFF2-40B4-BE49-F238E27FC236}">
                  <a16:creationId xmlns:a16="http://schemas.microsoft.com/office/drawing/2014/main" id="{D4385F08-2B2E-4B7F-AA22-FF355AB2374B}"/>
                </a:ext>
              </a:extLst>
            </p:cNvPr>
            <p:cNvSpPr/>
            <p:nvPr/>
          </p:nvSpPr>
          <p:spPr>
            <a:xfrm>
              <a:off x="323535" y="4063937"/>
              <a:ext cx="212134" cy="1857143"/>
            </a:xfrm>
            <a:custGeom>
              <a:avLst/>
              <a:gdLst/>
              <a:ahLst/>
              <a:cxnLst/>
              <a:rect l="l" t="t" r="r" b="b"/>
              <a:pathLst>
                <a:path w="216534" h="1836420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1800021"/>
                  </a:lnTo>
                  <a:lnTo>
                    <a:pt x="2841" y="1814005"/>
                  </a:lnTo>
                  <a:lnTo>
                    <a:pt x="10577" y="1825453"/>
                  </a:lnTo>
                  <a:lnTo>
                    <a:pt x="22025" y="1833186"/>
                  </a:lnTo>
                  <a:lnTo>
                    <a:pt x="36004" y="1836026"/>
                  </a:lnTo>
                  <a:lnTo>
                    <a:pt x="216001" y="183602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727275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1000" b="1" dirty="0">
                  <a:solidFill>
                    <a:schemeClr val="bg1"/>
                  </a:solidFill>
                </a:rPr>
                <a:t>振込先指定口座</a:t>
              </a:r>
            </a:p>
          </p:txBody>
        </p:sp>
        <p:sp>
          <p:nvSpPr>
            <p:cNvPr id="93" name="object 29">
              <a:extLst>
                <a:ext uri="{FF2B5EF4-FFF2-40B4-BE49-F238E27FC236}">
                  <a16:creationId xmlns:a16="http://schemas.microsoft.com/office/drawing/2014/main" id="{7B6C088A-BCB6-4A1B-A7DB-21C97014EE50}"/>
                </a:ext>
              </a:extLst>
            </p:cNvPr>
            <p:cNvSpPr/>
            <p:nvPr/>
          </p:nvSpPr>
          <p:spPr>
            <a:xfrm>
              <a:off x="323507" y="4048035"/>
              <a:ext cx="6958231" cy="1869953"/>
            </a:xfrm>
            <a:custGeom>
              <a:avLst/>
              <a:gdLst/>
              <a:ahLst/>
              <a:cxnLst/>
              <a:rect l="l" t="t" r="r" b="b"/>
              <a:pathLst>
                <a:path w="6912609" h="1836420">
                  <a:moveTo>
                    <a:pt x="6912013" y="1800034"/>
                  </a:moveTo>
                  <a:lnTo>
                    <a:pt x="6909173" y="1814018"/>
                  </a:lnTo>
                  <a:lnTo>
                    <a:pt x="6901438" y="1825466"/>
                  </a:lnTo>
                  <a:lnTo>
                    <a:pt x="6889987" y="1833199"/>
                  </a:lnTo>
                  <a:lnTo>
                    <a:pt x="6875995" y="1836038"/>
                  </a:lnTo>
                  <a:lnTo>
                    <a:pt x="35991" y="1836038"/>
                  </a:lnTo>
                  <a:lnTo>
                    <a:pt x="22015" y="1833199"/>
                  </a:lnTo>
                  <a:lnTo>
                    <a:pt x="10571" y="1825466"/>
                  </a:lnTo>
                  <a:lnTo>
                    <a:pt x="2839" y="1814018"/>
                  </a:lnTo>
                  <a:lnTo>
                    <a:pt x="0" y="1800034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87" y="2841"/>
                  </a:lnTo>
                  <a:lnTo>
                    <a:pt x="6901438" y="10577"/>
                  </a:lnTo>
                  <a:lnTo>
                    <a:pt x="6909173" y="22025"/>
                  </a:lnTo>
                  <a:lnTo>
                    <a:pt x="6912013" y="36004"/>
                  </a:lnTo>
                  <a:lnTo>
                    <a:pt x="6912013" y="1800034"/>
                  </a:lnTo>
                  <a:close/>
                </a:path>
              </a:pathLst>
            </a:custGeom>
            <a:ln w="28803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5E07FE08-0CDF-4E58-874E-A8C6227D1890}"/>
                </a:ext>
              </a:extLst>
            </p:cNvPr>
            <p:cNvSpPr/>
            <p:nvPr/>
          </p:nvSpPr>
          <p:spPr>
            <a:xfrm>
              <a:off x="2046683" y="4688307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2003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61">
              <a:extLst>
                <a:ext uri="{FF2B5EF4-FFF2-40B4-BE49-F238E27FC236}">
                  <a16:creationId xmlns:a16="http://schemas.microsoft.com/office/drawing/2014/main" id="{82EA952D-A178-4B14-80A4-589F459F9E44}"/>
                </a:ext>
              </a:extLst>
            </p:cNvPr>
            <p:cNvSpPr txBox="1"/>
            <p:nvPr/>
          </p:nvSpPr>
          <p:spPr>
            <a:xfrm>
              <a:off x="1373141" y="5160787"/>
              <a:ext cx="5786717" cy="10036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▼上記申請者と同じ名義の口座を記入してください。姓と名の間は</a:t>
              </a:r>
              <a:r>
                <a:rPr lang="en-US" altLang="ja-JP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</a:t>
              </a:r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マス空けてご記入ください。濁点</a:t>
              </a:r>
              <a:r>
                <a:rPr lang="en-US" altLang="ja-JP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(</a:t>
              </a:r>
              <a:r>
                <a:rPr lang="ja-JP" altLang="en-US" sz="6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゛</a:t>
              </a:r>
              <a:r>
                <a:rPr lang="en-US" altLang="ja-JP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)､</a:t>
              </a:r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半濁点</a:t>
              </a:r>
              <a:r>
                <a:rPr lang="en-US" altLang="ja-JP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(</a:t>
              </a:r>
              <a:r>
                <a:rPr lang="ja-JP" altLang="en-US" sz="6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゜</a:t>
              </a:r>
              <a:r>
                <a:rPr lang="en-US" altLang="ja-JP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)</a:t>
              </a:r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は</a:t>
              </a:r>
              <a:r>
                <a:rPr lang="en-US" altLang="ja-JP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</a:t>
              </a:r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字としてご記入ください。</a:t>
              </a:r>
              <a:endParaRPr sz="65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pic>
          <p:nvPicPr>
            <p:cNvPr id="96" name="Picture 2">
              <a:extLst>
                <a:ext uri="{FF2B5EF4-FFF2-40B4-BE49-F238E27FC236}">
                  <a16:creationId xmlns:a16="http://schemas.microsoft.com/office/drawing/2014/main" id="{4C9A5BFD-B0D1-48FF-A6FD-88400279A5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975" y="5332193"/>
              <a:ext cx="3472187" cy="543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" name="object 119">
              <a:extLst>
                <a:ext uri="{FF2B5EF4-FFF2-40B4-BE49-F238E27FC236}">
                  <a16:creationId xmlns:a16="http://schemas.microsoft.com/office/drawing/2014/main" id="{3D68F0B7-1A86-44D7-B1FF-D25B1CA83A4C}"/>
                </a:ext>
              </a:extLst>
            </p:cNvPr>
            <p:cNvSpPr/>
            <p:nvPr/>
          </p:nvSpPr>
          <p:spPr>
            <a:xfrm>
              <a:off x="3285258" y="4166088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銀行</a:t>
              </a:r>
              <a:endParaRPr sz="6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8" name="object 119">
              <a:extLst>
                <a:ext uri="{FF2B5EF4-FFF2-40B4-BE49-F238E27FC236}">
                  <a16:creationId xmlns:a16="http://schemas.microsoft.com/office/drawing/2014/main" id="{612C675F-478A-477E-8C67-30F8F79312C9}"/>
                </a:ext>
              </a:extLst>
            </p:cNvPr>
            <p:cNvSpPr/>
            <p:nvPr/>
          </p:nvSpPr>
          <p:spPr>
            <a:xfrm>
              <a:off x="3639560" y="4166087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金庫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9" name="object 119">
              <a:extLst>
                <a:ext uri="{FF2B5EF4-FFF2-40B4-BE49-F238E27FC236}">
                  <a16:creationId xmlns:a16="http://schemas.microsoft.com/office/drawing/2014/main" id="{16C5EF0B-E481-487D-AAB7-82BD672A529D}"/>
                </a:ext>
              </a:extLst>
            </p:cNvPr>
            <p:cNvSpPr/>
            <p:nvPr/>
          </p:nvSpPr>
          <p:spPr>
            <a:xfrm>
              <a:off x="3991761" y="4163990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信組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0" name="object 119">
              <a:extLst>
                <a:ext uri="{FF2B5EF4-FFF2-40B4-BE49-F238E27FC236}">
                  <a16:creationId xmlns:a16="http://schemas.microsoft.com/office/drawing/2014/main" id="{B199AD75-EB04-471A-AB53-BD8D1A02F566}"/>
                </a:ext>
              </a:extLst>
            </p:cNvPr>
            <p:cNvSpPr/>
            <p:nvPr/>
          </p:nvSpPr>
          <p:spPr>
            <a:xfrm>
              <a:off x="3437658" y="4318488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農協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1" name="object 119">
              <a:extLst>
                <a:ext uri="{FF2B5EF4-FFF2-40B4-BE49-F238E27FC236}">
                  <a16:creationId xmlns:a16="http://schemas.microsoft.com/office/drawing/2014/main" id="{07CFCCF9-0289-48D5-9384-1091D420E19D}"/>
                </a:ext>
              </a:extLst>
            </p:cNvPr>
            <p:cNvSpPr/>
            <p:nvPr/>
          </p:nvSpPr>
          <p:spPr>
            <a:xfrm>
              <a:off x="3791960" y="4318487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漁協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2" name="object 119">
              <a:extLst>
                <a:ext uri="{FF2B5EF4-FFF2-40B4-BE49-F238E27FC236}">
                  <a16:creationId xmlns:a16="http://schemas.microsoft.com/office/drawing/2014/main" id="{D6713C39-5FA0-4E7B-BB1F-B211BD3DDECB}"/>
                </a:ext>
              </a:extLst>
            </p:cNvPr>
            <p:cNvSpPr/>
            <p:nvPr/>
          </p:nvSpPr>
          <p:spPr>
            <a:xfrm>
              <a:off x="3285258" y="4470888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その他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3" name="object 131">
              <a:extLst>
                <a:ext uri="{FF2B5EF4-FFF2-40B4-BE49-F238E27FC236}">
                  <a16:creationId xmlns:a16="http://schemas.microsoft.com/office/drawing/2014/main" id="{8AAC7F32-AD4A-4DE0-B354-7B4BF0758DC7}"/>
                </a:ext>
              </a:extLst>
            </p:cNvPr>
            <p:cNvSpPr txBox="1"/>
            <p:nvPr/>
          </p:nvSpPr>
          <p:spPr>
            <a:xfrm>
              <a:off x="3580939" y="4458123"/>
              <a:ext cx="1095798" cy="12352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　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04" name="object 119">
              <a:extLst>
                <a:ext uri="{FF2B5EF4-FFF2-40B4-BE49-F238E27FC236}">
                  <a16:creationId xmlns:a16="http://schemas.microsoft.com/office/drawing/2014/main" id="{DB841181-9FED-40CA-BAFC-978677C9A479}"/>
                </a:ext>
              </a:extLst>
            </p:cNvPr>
            <p:cNvSpPr/>
            <p:nvPr/>
          </p:nvSpPr>
          <p:spPr>
            <a:xfrm>
              <a:off x="6411831" y="4166087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本店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5" name="object 119">
              <a:extLst>
                <a:ext uri="{FF2B5EF4-FFF2-40B4-BE49-F238E27FC236}">
                  <a16:creationId xmlns:a16="http://schemas.microsoft.com/office/drawing/2014/main" id="{4FF0FA3C-C69A-4CD6-B8A5-5C234CBE13DC}"/>
                </a:ext>
              </a:extLst>
            </p:cNvPr>
            <p:cNvSpPr/>
            <p:nvPr/>
          </p:nvSpPr>
          <p:spPr>
            <a:xfrm>
              <a:off x="6766133" y="4166086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支店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6" name="object 119">
              <a:extLst>
                <a:ext uri="{FF2B5EF4-FFF2-40B4-BE49-F238E27FC236}">
                  <a16:creationId xmlns:a16="http://schemas.microsoft.com/office/drawing/2014/main" id="{A77FEBE9-1D93-4B38-ABAB-115C91F6EBBB}"/>
                </a:ext>
              </a:extLst>
            </p:cNvPr>
            <p:cNvSpPr/>
            <p:nvPr/>
          </p:nvSpPr>
          <p:spPr>
            <a:xfrm>
              <a:off x="6415146" y="4477511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本所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7" name="object 119">
              <a:extLst>
                <a:ext uri="{FF2B5EF4-FFF2-40B4-BE49-F238E27FC236}">
                  <a16:creationId xmlns:a16="http://schemas.microsoft.com/office/drawing/2014/main" id="{32F2EBEC-BCDB-43F1-87FC-8BE37F4E9133}"/>
                </a:ext>
              </a:extLst>
            </p:cNvPr>
            <p:cNvSpPr/>
            <p:nvPr/>
          </p:nvSpPr>
          <p:spPr>
            <a:xfrm>
              <a:off x="6769448" y="4477510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支所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8" name="object 119">
              <a:extLst>
                <a:ext uri="{FF2B5EF4-FFF2-40B4-BE49-F238E27FC236}">
                  <a16:creationId xmlns:a16="http://schemas.microsoft.com/office/drawing/2014/main" id="{29E1D4F2-3A5E-494C-A6C5-12DC806078E6}"/>
                </a:ext>
              </a:extLst>
            </p:cNvPr>
            <p:cNvSpPr/>
            <p:nvPr/>
          </p:nvSpPr>
          <p:spPr>
            <a:xfrm>
              <a:off x="6568923" y="4330798"/>
              <a:ext cx="392627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出張所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9" name="object 65">
              <a:extLst>
                <a:ext uri="{FF2B5EF4-FFF2-40B4-BE49-F238E27FC236}">
                  <a16:creationId xmlns:a16="http://schemas.microsoft.com/office/drawing/2014/main" id="{7417B55F-8BAB-4CF6-985A-606E5A323E96}"/>
                </a:ext>
              </a:extLst>
            </p:cNvPr>
            <p:cNvSpPr txBox="1"/>
            <p:nvPr/>
          </p:nvSpPr>
          <p:spPr>
            <a:xfrm>
              <a:off x="1496912" y="4811607"/>
              <a:ext cx="433744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12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普通</a:t>
              </a:r>
              <a:endParaRPr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pic>
          <p:nvPicPr>
            <p:cNvPr id="110" name="Picture 8">
              <a:extLst>
                <a:ext uri="{FF2B5EF4-FFF2-40B4-BE49-F238E27FC236}">
                  <a16:creationId xmlns:a16="http://schemas.microsoft.com/office/drawing/2014/main" id="{AC2D3F2F-FDC7-4779-94FA-1DF5C21787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5961" y="4759924"/>
              <a:ext cx="1542893" cy="30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" name="object 34">
              <a:extLst>
                <a:ext uri="{FF2B5EF4-FFF2-40B4-BE49-F238E27FC236}">
                  <a16:creationId xmlns:a16="http://schemas.microsoft.com/office/drawing/2014/main" id="{DDB217ED-9734-471F-A5BD-771A81466DF4}"/>
                </a:ext>
              </a:extLst>
            </p:cNvPr>
            <p:cNvSpPr/>
            <p:nvPr/>
          </p:nvSpPr>
          <p:spPr>
            <a:xfrm>
              <a:off x="539508" y="468863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34">
              <a:extLst>
                <a:ext uri="{FF2B5EF4-FFF2-40B4-BE49-F238E27FC236}">
                  <a16:creationId xmlns:a16="http://schemas.microsoft.com/office/drawing/2014/main" id="{70B7DD2E-FB89-4B10-91E1-FFF5189F96FB}"/>
                </a:ext>
              </a:extLst>
            </p:cNvPr>
            <p:cNvSpPr/>
            <p:nvPr/>
          </p:nvSpPr>
          <p:spPr>
            <a:xfrm>
              <a:off x="539508" y="5120741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C9AFE02E-0244-4767-A8B2-69F64D6D4378}"/>
              </a:ext>
            </a:extLst>
          </p:cNvPr>
          <p:cNvGrpSpPr/>
          <p:nvPr/>
        </p:nvGrpSpPr>
        <p:grpSpPr>
          <a:xfrm>
            <a:off x="323493" y="2772129"/>
            <a:ext cx="6912609" cy="2113775"/>
            <a:chOff x="323989" y="1450224"/>
            <a:chExt cx="6912609" cy="2113775"/>
          </a:xfrm>
        </p:grpSpPr>
        <p:sp>
          <p:nvSpPr>
            <p:cNvPr id="118" name="object 6">
              <a:extLst>
                <a:ext uri="{FF2B5EF4-FFF2-40B4-BE49-F238E27FC236}">
                  <a16:creationId xmlns:a16="http://schemas.microsoft.com/office/drawing/2014/main" id="{40695046-051B-41B7-A81F-AFC88AD00AE2}"/>
                </a:ext>
              </a:extLst>
            </p:cNvPr>
            <p:cNvSpPr/>
            <p:nvPr/>
          </p:nvSpPr>
          <p:spPr>
            <a:xfrm>
              <a:off x="4499874" y="2220992"/>
              <a:ext cx="590378" cy="601693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生年月日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19" name="object 5">
              <a:extLst>
                <a:ext uri="{FF2B5EF4-FFF2-40B4-BE49-F238E27FC236}">
                  <a16:creationId xmlns:a16="http://schemas.microsoft.com/office/drawing/2014/main" id="{CC202EBD-84D2-40BB-B127-196A2AE56BBC}"/>
                </a:ext>
              </a:extLst>
            </p:cNvPr>
            <p:cNvSpPr/>
            <p:nvPr/>
          </p:nvSpPr>
          <p:spPr>
            <a:xfrm>
              <a:off x="4499873" y="1470564"/>
              <a:ext cx="2724839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記号番号が分からない場合はマイナンバーを記入してください</a:t>
              </a: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grpSp>
          <p:nvGrpSpPr>
            <p:cNvPr id="122" name="グループ化 121">
              <a:extLst>
                <a:ext uri="{FF2B5EF4-FFF2-40B4-BE49-F238E27FC236}">
                  <a16:creationId xmlns:a16="http://schemas.microsoft.com/office/drawing/2014/main" id="{4CEA804C-0149-4F7B-B7CA-DDF93F06E1C6}"/>
                </a:ext>
              </a:extLst>
            </p:cNvPr>
            <p:cNvGrpSpPr/>
            <p:nvPr/>
          </p:nvGrpSpPr>
          <p:grpSpPr>
            <a:xfrm>
              <a:off x="323989" y="1450224"/>
              <a:ext cx="6912609" cy="2113775"/>
              <a:chOff x="323989" y="1609710"/>
              <a:chExt cx="6912609" cy="2113775"/>
            </a:xfrm>
          </p:grpSpPr>
          <p:sp>
            <p:nvSpPr>
              <p:cNvPr id="166" name="object 6">
                <a:extLst>
                  <a:ext uri="{FF2B5EF4-FFF2-40B4-BE49-F238E27FC236}">
                    <a16:creationId xmlns:a16="http://schemas.microsoft.com/office/drawing/2014/main" id="{E0C902D1-346D-49CF-AE80-262B3D9C4579}"/>
                  </a:ext>
                </a:extLst>
              </p:cNvPr>
              <p:cNvSpPr/>
              <p:nvPr/>
            </p:nvSpPr>
            <p:spPr>
              <a:xfrm>
                <a:off x="539509" y="3347972"/>
                <a:ext cx="814950" cy="36052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電話番号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（日中の連絡先）</a:t>
                </a:r>
              </a:p>
            </p:txBody>
          </p:sp>
          <p:sp>
            <p:nvSpPr>
              <p:cNvPr id="167" name="object 6">
                <a:extLst>
                  <a:ext uri="{FF2B5EF4-FFF2-40B4-BE49-F238E27FC236}">
                    <a16:creationId xmlns:a16="http://schemas.microsoft.com/office/drawing/2014/main" id="{74A602B6-38FA-4E27-8249-E4E7AEF104AA}"/>
                  </a:ext>
                </a:extLst>
              </p:cNvPr>
              <p:cNvSpPr/>
              <p:nvPr/>
            </p:nvSpPr>
            <p:spPr>
              <a:xfrm>
                <a:off x="544053" y="2988132"/>
                <a:ext cx="810405" cy="359841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住所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68" name="object 6">
                <a:extLst>
                  <a:ext uri="{FF2B5EF4-FFF2-40B4-BE49-F238E27FC236}">
                    <a16:creationId xmlns:a16="http://schemas.microsoft.com/office/drawing/2014/main" id="{D5796CCD-9C44-44F4-9D33-42705919AC78}"/>
                  </a:ext>
                </a:extLst>
              </p:cNvPr>
              <p:cNvSpPr/>
              <p:nvPr/>
            </p:nvSpPr>
            <p:spPr>
              <a:xfrm>
                <a:off x="544966" y="2372915"/>
                <a:ext cx="810405" cy="61507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氏</a:t>
                </a:r>
                <a:r>
                  <a:rPr lang="ja-JP" altLang="en-US" sz="900" spc="-225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名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70" name="object 6">
                <a:extLst>
                  <a:ext uri="{FF2B5EF4-FFF2-40B4-BE49-F238E27FC236}">
                    <a16:creationId xmlns:a16="http://schemas.microsoft.com/office/drawing/2014/main" id="{119AF080-B987-4907-97D0-002B8A045555}"/>
                  </a:ext>
                </a:extLst>
              </p:cNvPr>
              <p:cNvSpPr/>
              <p:nvPr/>
            </p:nvSpPr>
            <p:spPr>
              <a:xfrm>
                <a:off x="544966" y="1632197"/>
                <a:ext cx="810405" cy="74379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被保険者</a:t>
                </a: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等</a:t>
                </a:r>
                <a:endParaRPr lang="en-US" altLang="ja-JP"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記号・番号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spc="35" dirty="0" err="1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71" name="object 5">
                <a:extLst>
                  <a:ext uri="{FF2B5EF4-FFF2-40B4-BE49-F238E27FC236}">
                    <a16:creationId xmlns:a16="http://schemas.microsoft.com/office/drawing/2014/main" id="{74B1EC81-DA99-49AF-ACF5-E0CF7760F25B}"/>
                  </a:ext>
                </a:extLst>
              </p:cNvPr>
              <p:cNvSpPr/>
              <p:nvPr/>
            </p:nvSpPr>
            <p:spPr>
              <a:xfrm>
                <a:off x="1331976" y="1619986"/>
                <a:ext cx="1227074" cy="212891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72" name="object 17">
                <a:extLst>
                  <a:ext uri="{FF2B5EF4-FFF2-40B4-BE49-F238E27FC236}">
                    <a16:creationId xmlns:a16="http://schemas.microsoft.com/office/drawing/2014/main" id="{7E4B4FFD-C8B0-459C-9E2E-C38F7B0F94F0}"/>
                  </a:ext>
                </a:extLst>
              </p:cNvPr>
              <p:cNvSpPr/>
              <p:nvPr/>
            </p:nvSpPr>
            <p:spPr>
              <a:xfrm>
                <a:off x="323989" y="1619999"/>
                <a:ext cx="231778" cy="2103486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2088514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41" y="2065979"/>
                    </a:lnTo>
                    <a:lnTo>
                      <a:pt x="10577" y="2077423"/>
                    </a:lnTo>
                    <a:lnTo>
                      <a:pt x="22025" y="2085154"/>
                    </a:lnTo>
                    <a:lnTo>
                      <a:pt x="36004" y="2087994"/>
                    </a:lnTo>
                    <a:lnTo>
                      <a:pt x="216001" y="2087994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6D6E71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被保険者（申請者）情報</a:t>
                </a:r>
              </a:p>
            </p:txBody>
          </p:sp>
          <p:sp>
            <p:nvSpPr>
              <p:cNvPr id="173" name="object 22">
                <a:extLst>
                  <a:ext uri="{FF2B5EF4-FFF2-40B4-BE49-F238E27FC236}">
                    <a16:creationId xmlns:a16="http://schemas.microsoft.com/office/drawing/2014/main" id="{872F241B-26AE-418A-B090-C04EBCF5BE34}"/>
                  </a:ext>
                </a:extLst>
              </p:cNvPr>
              <p:cNvSpPr/>
              <p:nvPr/>
            </p:nvSpPr>
            <p:spPr>
              <a:xfrm>
                <a:off x="539991" y="2375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74" name="object 23">
                <a:extLst>
                  <a:ext uri="{FF2B5EF4-FFF2-40B4-BE49-F238E27FC236}">
                    <a16:creationId xmlns:a16="http://schemas.microsoft.com/office/drawing/2014/main" id="{3788CB4A-FEFE-4DCA-B241-1154EAA1634D}"/>
                  </a:ext>
                </a:extLst>
              </p:cNvPr>
              <p:cNvSpPr/>
              <p:nvPr/>
            </p:nvSpPr>
            <p:spPr>
              <a:xfrm>
                <a:off x="539991" y="2987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75" name="object 25">
                <a:extLst>
                  <a:ext uri="{FF2B5EF4-FFF2-40B4-BE49-F238E27FC236}">
                    <a16:creationId xmlns:a16="http://schemas.microsoft.com/office/drawing/2014/main" id="{1DD4D8F6-23C4-4733-A939-F71F67FD352A}"/>
                  </a:ext>
                </a:extLst>
              </p:cNvPr>
              <p:cNvSpPr/>
              <p:nvPr/>
            </p:nvSpPr>
            <p:spPr>
              <a:xfrm flipV="1">
                <a:off x="1399551" y="2510269"/>
                <a:ext cx="2974430" cy="54351"/>
              </a:xfrm>
              <a:custGeom>
                <a:avLst/>
                <a:gdLst/>
                <a:ahLst/>
                <a:cxnLst/>
                <a:rect l="l" t="t" r="r" b="b"/>
                <a:pathLst>
                  <a:path w="3221990">
                    <a:moveTo>
                      <a:pt x="0" y="0"/>
                    </a:moveTo>
                    <a:lnTo>
                      <a:pt x="3221964" y="0"/>
                    </a:lnTo>
                  </a:path>
                </a:pathLst>
              </a:custGeom>
              <a:ln w="5397">
                <a:solidFill>
                  <a:srgbClr val="231F20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76" name="object 66">
                <a:extLst>
                  <a:ext uri="{FF2B5EF4-FFF2-40B4-BE49-F238E27FC236}">
                    <a16:creationId xmlns:a16="http://schemas.microsoft.com/office/drawing/2014/main" id="{66D30ACB-2FF1-46F0-AAE9-2667D4855BB8}"/>
                  </a:ext>
                </a:extLst>
              </p:cNvPr>
              <p:cNvSpPr txBox="1"/>
              <p:nvPr/>
            </p:nvSpPr>
            <p:spPr>
              <a:xfrm>
                <a:off x="1349729" y="2428443"/>
                <a:ext cx="666318" cy="1077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sz="700" spc="-5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700" spc="12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フ</a:t>
                </a:r>
                <a:r>
                  <a:rPr sz="700" spc="6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リ</a:t>
                </a:r>
                <a:r>
                  <a:rPr sz="700" spc="21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ガ</a:t>
                </a:r>
                <a:r>
                  <a:rPr sz="700" spc="1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ナ</a:t>
                </a:r>
                <a:r>
                  <a:rPr sz="7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77" name="object 131">
                <a:extLst>
                  <a:ext uri="{FF2B5EF4-FFF2-40B4-BE49-F238E27FC236}">
                    <a16:creationId xmlns:a16="http://schemas.microsoft.com/office/drawing/2014/main" id="{51DAAFAB-066C-4159-B61D-BD4018631591}"/>
                  </a:ext>
                </a:extLst>
              </p:cNvPr>
              <p:cNvSpPr txBox="1"/>
              <p:nvPr/>
            </p:nvSpPr>
            <p:spPr>
              <a:xfrm>
                <a:off x="1399551" y="3460254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en-US" altLang="ja-JP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TEL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　　　　　　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79" name="object 133">
                <a:extLst>
                  <a:ext uri="{FF2B5EF4-FFF2-40B4-BE49-F238E27FC236}">
                    <a16:creationId xmlns:a16="http://schemas.microsoft.com/office/drawing/2014/main" id="{EE79B67F-0CCA-4727-84AD-D96C41DD3B73}"/>
                  </a:ext>
                </a:extLst>
              </p:cNvPr>
              <p:cNvSpPr txBox="1"/>
              <p:nvPr/>
            </p:nvSpPr>
            <p:spPr>
              <a:xfrm>
                <a:off x="1363983" y="3015062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spc="-7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〒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－　　　　　　　　　　）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82" name="object 141">
                <a:extLst>
                  <a:ext uri="{FF2B5EF4-FFF2-40B4-BE49-F238E27FC236}">
                    <a16:creationId xmlns:a16="http://schemas.microsoft.com/office/drawing/2014/main" id="{B08F8079-64AF-4210-93BD-D559D39CA508}"/>
                  </a:ext>
                </a:extLst>
              </p:cNvPr>
              <p:cNvSpPr/>
              <p:nvPr/>
            </p:nvSpPr>
            <p:spPr>
              <a:xfrm>
                <a:off x="1349730" y="3373132"/>
                <a:ext cx="2232686" cy="337427"/>
              </a:xfrm>
              <a:custGeom>
                <a:avLst/>
                <a:gdLst/>
                <a:ahLst/>
                <a:cxnLst/>
                <a:rect l="l" t="t" r="r" b="b"/>
                <a:pathLst>
                  <a:path w="2250440" h="362585">
                    <a:moveTo>
                      <a:pt x="0" y="0"/>
                    </a:moveTo>
                    <a:lnTo>
                      <a:pt x="2250008" y="0"/>
                    </a:lnTo>
                    <a:lnTo>
                      <a:pt x="2250008" y="362534"/>
                    </a:lnTo>
                  </a:path>
                </a:pathLst>
              </a:custGeom>
              <a:ln w="5397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83" name="object 142">
                <a:extLst>
                  <a:ext uri="{FF2B5EF4-FFF2-40B4-BE49-F238E27FC236}">
                    <a16:creationId xmlns:a16="http://schemas.microsoft.com/office/drawing/2014/main" id="{EDEFE103-2F8A-4990-898D-F8E46CDCFDAF}"/>
                  </a:ext>
                </a:extLst>
              </p:cNvPr>
              <p:cNvSpPr/>
              <p:nvPr/>
            </p:nvSpPr>
            <p:spPr>
              <a:xfrm>
                <a:off x="4373981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都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84" name="object 143">
                <a:extLst>
                  <a:ext uri="{FF2B5EF4-FFF2-40B4-BE49-F238E27FC236}">
                    <a16:creationId xmlns:a16="http://schemas.microsoft.com/office/drawing/2014/main" id="{D762130D-2A3B-4960-A994-2371DA1D16B7}"/>
                  </a:ext>
                </a:extLst>
              </p:cNvPr>
              <p:cNvSpPr/>
              <p:nvPr/>
            </p:nvSpPr>
            <p:spPr>
              <a:xfrm>
                <a:off x="4535982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道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85" name="object 144">
                <a:extLst>
                  <a:ext uri="{FF2B5EF4-FFF2-40B4-BE49-F238E27FC236}">
                    <a16:creationId xmlns:a16="http://schemas.microsoft.com/office/drawing/2014/main" id="{40067B31-0294-4726-9A14-DD60192FC511}"/>
                  </a:ext>
                </a:extLst>
              </p:cNvPr>
              <p:cNvSpPr/>
              <p:nvPr/>
            </p:nvSpPr>
            <p:spPr>
              <a:xfrm>
                <a:off x="4373981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府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86" name="object 145">
                <a:extLst>
                  <a:ext uri="{FF2B5EF4-FFF2-40B4-BE49-F238E27FC236}">
                    <a16:creationId xmlns:a16="http://schemas.microsoft.com/office/drawing/2014/main" id="{95CE0A05-2D6A-4F21-95E6-83154CD37E22}"/>
                  </a:ext>
                </a:extLst>
              </p:cNvPr>
              <p:cNvSpPr/>
              <p:nvPr/>
            </p:nvSpPr>
            <p:spPr>
              <a:xfrm>
                <a:off x="4535982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県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pic>
            <p:nvPicPr>
              <p:cNvPr id="187" name="Picture 5">
                <a:extLst>
                  <a:ext uri="{FF2B5EF4-FFF2-40B4-BE49-F238E27FC236}">
                    <a16:creationId xmlns:a16="http://schemas.microsoft.com/office/drawing/2014/main" id="{78E60251-69E7-4CA6-B8DD-C00BD87F810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9108" y="1935549"/>
                <a:ext cx="905268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8" name="Picture 7">
                <a:extLst>
                  <a:ext uri="{FF2B5EF4-FFF2-40B4-BE49-F238E27FC236}">
                    <a16:creationId xmlns:a16="http://schemas.microsoft.com/office/drawing/2014/main" id="{83D0B94C-291A-4851-B25E-25D551B49EE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9227" y="2570985"/>
                <a:ext cx="1314607" cy="314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1" name="Picture 8">
                <a:extLst>
                  <a:ext uri="{FF2B5EF4-FFF2-40B4-BE49-F238E27FC236}">
                    <a16:creationId xmlns:a16="http://schemas.microsoft.com/office/drawing/2014/main" id="{6C31BD45-1740-4887-B419-78E9BC65CD7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6714" y="1947663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2" name="object 5">
                <a:extLst>
                  <a:ext uri="{FF2B5EF4-FFF2-40B4-BE49-F238E27FC236}">
                    <a16:creationId xmlns:a16="http://schemas.microsoft.com/office/drawing/2014/main" id="{83BE5162-B7FA-4751-920F-3B74D8320B51}"/>
                  </a:ext>
                </a:extLst>
              </p:cNvPr>
              <p:cNvSpPr/>
              <p:nvPr/>
            </p:nvSpPr>
            <p:spPr>
              <a:xfrm>
                <a:off x="2546367" y="1630646"/>
                <a:ext cx="1953506" cy="20432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194" name="object 5">
                <a:extLst>
                  <a:ext uri="{FF2B5EF4-FFF2-40B4-BE49-F238E27FC236}">
                    <a16:creationId xmlns:a16="http://schemas.microsoft.com/office/drawing/2014/main" id="{BB4E7234-8ED3-4D33-92F6-7B2F4DCF712F}"/>
                  </a:ext>
                </a:extLst>
              </p:cNvPr>
              <p:cNvSpPr/>
              <p:nvPr/>
            </p:nvSpPr>
            <p:spPr>
              <a:xfrm>
                <a:off x="5998174" y="2428694"/>
                <a:ext cx="1215180" cy="210430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noFill/>
            </p:spPr>
            <p:txBody>
              <a:bodyPr wrap="square" lIns="72000" tIns="0" rIns="0" bIns="0" rtlCol="0" anchor="ctr" anchorCtr="0"/>
              <a:lstStyle/>
              <a:p>
                <a:pPr marL="12700"/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年　　　月　　　 日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95" name="object 18">
                <a:extLst>
                  <a:ext uri="{FF2B5EF4-FFF2-40B4-BE49-F238E27FC236}">
                    <a16:creationId xmlns:a16="http://schemas.microsoft.com/office/drawing/2014/main" id="{56247AE3-EC36-4871-AA3F-2E43DD40E06E}"/>
                  </a:ext>
                </a:extLst>
              </p:cNvPr>
              <p:cNvSpPr/>
              <p:nvPr/>
            </p:nvSpPr>
            <p:spPr>
              <a:xfrm>
                <a:off x="323989" y="1619986"/>
                <a:ext cx="6912609" cy="210100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088514">
                    <a:moveTo>
                      <a:pt x="6912000" y="2052002"/>
                    </a:moveTo>
                    <a:lnTo>
                      <a:pt x="6909160" y="2065979"/>
                    </a:lnTo>
                    <a:lnTo>
                      <a:pt x="6901427" y="2077423"/>
                    </a:lnTo>
                    <a:lnTo>
                      <a:pt x="6889979" y="2085154"/>
                    </a:lnTo>
                    <a:lnTo>
                      <a:pt x="6875995" y="2087994"/>
                    </a:lnTo>
                    <a:lnTo>
                      <a:pt x="36004" y="2087994"/>
                    </a:lnTo>
                    <a:lnTo>
                      <a:pt x="22020" y="2085154"/>
                    </a:lnTo>
                    <a:lnTo>
                      <a:pt x="10572" y="2077423"/>
                    </a:lnTo>
                    <a:lnTo>
                      <a:pt x="2839" y="2065979"/>
                    </a:lnTo>
                    <a:lnTo>
                      <a:pt x="0" y="2052002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2" y="10577"/>
                    </a:lnTo>
                    <a:lnTo>
                      <a:pt x="22020" y="2841"/>
                    </a:lnTo>
                    <a:lnTo>
                      <a:pt x="36004" y="0"/>
                    </a:lnTo>
                    <a:lnTo>
                      <a:pt x="6875995" y="0"/>
                    </a:lnTo>
                    <a:lnTo>
                      <a:pt x="6889979" y="2841"/>
                    </a:lnTo>
                    <a:lnTo>
                      <a:pt x="6901427" y="10577"/>
                    </a:lnTo>
                    <a:lnTo>
                      <a:pt x="6909160" y="22025"/>
                    </a:lnTo>
                    <a:lnTo>
                      <a:pt x="6912000" y="36004"/>
                    </a:lnTo>
                    <a:lnTo>
                      <a:pt x="6912000" y="2052002"/>
                    </a:lnTo>
                    <a:close/>
                  </a:path>
                </a:pathLst>
              </a:custGeom>
              <a:ln w="28803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97" name="object 27">
                <a:extLst>
                  <a:ext uri="{FF2B5EF4-FFF2-40B4-BE49-F238E27FC236}">
                    <a16:creationId xmlns:a16="http://schemas.microsoft.com/office/drawing/2014/main" id="{D2833056-84EA-49FE-BDDF-FFA9B2117C1E}"/>
                  </a:ext>
                </a:extLst>
              </p:cNvPr>
              <p:cNvSpPr/>
              <p:nvPr/>
            </p:nvSpPr>
            <p:spPr>
              <a:xfrm>
                <a:off x="4492090" y="1609710"/>
                <a:ext cx="0" cy="1368000"/>
              </a:xfrm>
              <a:custGeom>
                <a:avLst/>
                <a:gdLst/>
                <a:ahLst/>
                <a:cxnLst/>
                <a:rect l="l" t="t" r="r" b="b"/>
                <a:pathLst>
                  <a:path h="756285">
                    <a:moveTo>
                      <a:pt x="0" y="0"/>
                    </a:moveTo>
                    <a:lnTo>
                      <a:pt x="0" y="756005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23" name="object 72">
              <a:extLst>
                <a:ext uri="{FF2B5EF4-FFF2-40B4-BE49-F238E27FC236}">
                  <a16:creationId xmlns:a16="http://schemas.microsoft.com/office/drawing/2014/main" id="{B6550270-7234-4C02-99EF-122168ED1A91}"/>
                </a:ext>
              </a:extLst>
            </p:cNvPr>
            <p:cNvSpPr txBox="1"/>
            <p:nvPr/>
          </p:nvSpPr>
          <p:spPr>
            <a:xfrm>
              <a:off x="5184443" y="2272011"/>
              <a:ext cx="389255" cy="52514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en-US" altLang="ja-JP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5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</a:p>
          </p:txBody>
        </p:sp>
        <p:grpSp>
          <p:nvGrpSpPr>
            <p:cNvPr id="125" name="グループ化 124">
              <a:extLst>
                <a:ext uri="{FF2B5EF4-FFF2-40B4-BE49-F238E27FC236}">
                  <a16:creationId xmlns:a16="http://schemas.microsoft.com/office/drawing/2014/main" id="{79DA787B-855B-4570-A9CC-6EF6E2678BA9}"/>
                </a:ext>
              </a:extLst>
            </p:cNvPr>
            <p:cNvGrpSpPr/>
            <p:nvPr/>
          </p:nvGrpSpPr>
          <p:grpSpPr>
            <a:xfrm>
              <a:off x="4689080" y="1786801"/>
              <a:ext cx="2281522" cy="326671"/>
              <a:chOff x="4564557" y="1786914"/>
              <a:chExt cx="2281522" cy="326671"/>
            </a:xfrm>
          </p:grpSpPr>
          <p:pic>
            <p:nvPicPr>
              <p:cNvPr id="137" name="Picture 5">
                <a:extLst>
                  <a:ext uri="{FF2B5EF4-FFF2-40B4-BE49-F238E27FC236}">
                    <a16:creationId xmlns:a16="http://schemas.microsoft.com/office/drawing/2014/main" id="{985C2998-C7FF-4F82-A56A-263E77F3692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4557" y="1786914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2" name="Picture 5">
                <a:extLst>
                  <a:ext uri="{FF2B5EF4-FFF2-40B4-BE49-F238E27FC236}">
                    <a16:creationId xmlns:a16="http://schemas.microsoft.com/office/drawing/2014/main" id="{D040EA33-274C-45C4-8183-B4BCD5555EB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8396" y="1790837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" name="Picture 5">
                <a:extLst>
                  <a:ext uri="{FF2B5EF4-FFF2-40B4-BE49-F238E27FC236}">
                    <a16:creationId xmlns:a16="http://schemas.microsoft.com/office/drawing/2014/main" id="{D238107F-1E28-4DD2-8DD2-AE6AE598E2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3422" y="1790659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00" name="object 6">
            <a:extLst>
              <a:ext uri="{FF2B5EF4-FFF2-40B4-BE49-F238E27FC236}">
                <a16:creationId xmlns:a16="http://schemas.microsoft.com/office/drawing/2014/main" id="{3C516FF6-6B88-4147-BD16-D31CAC276CAF}"/>
              </a:ext>
            </a:extLst>
          </p:cNvPr>
          <p:cNvSpPr/>
          <p:nvPr/>
        </p:nvSpPr>
        <p:spPr>
          <a:xfrm>
            <a:off x="411645" y="8946498"/>
            <a:ext cx="4745611" cy="605050"/>
          </a:xfrm>
          <a:custGeom>
            <a:avLst/>
            <a:gdLst/>
            <a:ahLst/>
            <a:cxnLst/>
            <a:rect l="l" t="t" r="r" b="b"/>
            <a:pathLst>
              <a:path w="1008380" h="2088514">
                <a:moveTo>
                  <a:pt x="1007986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2052002"/>
                </a:lnTo>
                <a:lnTo>
                  <a:pt x="2839" y="2065979"/>
                </a:lnTo>
                <a:lnTo>
                  <a:pt x="10571" y="2077423"/>
                </a:lnTo>
                <a:lnTo>
                  <a:pt x="22015" y="2085154"/>
                </a:lnTo>
                <a:lnTo>
                  <a:pt x="35991" y="2087994"/>
                </a:lnTo>
                <a:lnTo>
                  <a:pt x="1007986" y="2087994"/>
                </a:lnTo>
                <a:lnTo>
                  <a:pt x="1007986" y="0"/>
                </a:lnTo>
                <a:close/>
              </a:path>
            </a:pathLst>
          </a:custGeom>
          <a:noFill/>
        </p:spPr>
        <p:txBody>
          <a:bodyPr wrap="square" lIns="0" tIns="0" rIns="0" bIns="0" rtlCol="0" anchor="ctr"/>
          <a:lstStyle/>
          <a:p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　□ マイナポータル等で事前登録した公金受取口座を利用します。（利用する場合は☑）</a:t>
            </a:r>
            <a:endParaRPr lang="en-US" altLang="ja-JP" sz="90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  <a:p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　注）口座情報の反映には登録から数日を要します。</a:t>
            </a:r>
          </a:p>
        </p:txBody>
      </p:sp>
      <p:sp>
        <p:nvSpPr>
          <p:cNvPr id="201" name="テキスト ボックス 46">
            <a:extLst>
              <a:ext uri="{FF2B5EF4-FFF2-40B4-BE49-F238E27FC236}">
                <a16:creationId xmlns:a16="http://schemas.microsoft.com/office/drawing/2014/main" id="{A77C4040-CDCB-40A3-8275-FCD95A444646}"/>
              </a:ext>
            </a:extLst>
          </p:cNvPr>
          <p:cNvSpPr txBox="1"/>
          <p:nvPr/>
        </p:nvSpPr>
        <p:spPr>
          <a:xfrm>
            <a:off x="6687531" y="10114290"/>
            <a:ext cx="1335963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2024.12</a:t>
            </a:r>
            <a:r>
              <a:rPr kumimoji="1" lang="ja-JP" altLang="en-US" sz="1100" dirty="0"/>
              <a:t>）</a:t>
            </a:r>
          </a:p>
        </p:txBody>
      </p:sp>
      <p:pic>
        <p:nvPicPr>
          <p:cNvPr id="202" name="図 201">
            <a:extLst>
              <a:ext uri="{FF2B5EF4-FFF2-40B4-BE49-F238E27FC236}">
                <a16:creationId xmlns:a16="http://schemas.microsoft.com/office/drawing/2014/main" id="{82A53E18-D425-4AB3-A43E-450CE56CC3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8878" y="311979"/>
            <a:ext cx="6448425" cy="819150"/>
          </a:xfrm>
          <a:prstGeom prst="rect">
            <a:avLst/>
          </a:prstGeom>
        </p:spPr>
      </p:pic>
      <p:sp>
        <p:nvSpPr>
          <p:cNvPr id="203" name="object 5">
            <a:extLst>
              <a:ext uri="{FF2B5EF4-FFF2-40B4-BE49-F238E27FC236}">
                <a16:creationId xmlns:a16="http://schemas.microsoft.com/office/drawing/2014/main" id="{36D098D9-69D4-43F6-B3C9-1B2748928929}"/>
              </a:ext>
            </a:extLst>
          </p:cNvPr>
          <p:cNvSpPr/>
          <p:nvPr/>
        </p:nvSpPr>
        <p:spPr>
          <a:xfrm>
            <a:off x="305724" y="2501163"/>
            <a:ext cx="6914732" cy="216536"/>
          </a:xfrm>
          <a:custGeom>
            <a:avLst/>
            <a:gdLst/>
            <a:ahLst/>
            <a:cxnLst/>
            <a:rect l="l" t="t" r="r" b="b"/>
            <a:pathLst>
              <a:path w="6912609" h="216535">
                <a:moveTo>
                  <a:pt x="6875995" y="0"/>
                </a:moveTo>
                <a:lnTo>
                  <a:pt x="35991" y="0"/>
                </a:lnTo>
                <a:lnTo>
                  <a:pt x="22015" y="2841"/>
                </a:lnTo>
                <a:lnTo>
                  <a:pt x="10571" y="10577"/>
                </a:lnTo>
                <a:lnTo>
                  <a:pt x="2839" y="22025"/>
                </a:lnTo>
                <a:lnTo>
                  <a:pt x="0" y="36004"/>
                </a:lnTo>
                <a:lnTo>
                  <a:pt x="0" y="216001"/>
                </a:lnTo>
                <a:lnTo>
                  <a:pt x="6912000" y="216001"/>
                </a:lnTo>
                <a:lnTo>
                  <a:pt x="6912000" y="36004"/>
                </a:lnTo>
                <a:lnTo>
                  <a:pt x="6909160" y="22025"/>
                </a:lnTo>
                <a:lnTo>
                  <a:pt x="6901427" y="10577"/>
                </a:lnTo>
                <a:lnTo>
                  <a:pt x="6889979" y="2841"/>
                </a:lnTo>
                <a:lnTo>
                  <a:pt x="6875995" y="0"/>
                </a:lnTo>
                <a:close/>
              </a:path>
            </a:pathLst>
          </a:custGeom>
          <a:noFill/>
        </p:spPr>
        <p:txBody>
          <a:bodyPr wrap="square" lIns="180000" tIns="0" rIns="0" bIns="0" rtlCol="0" anchor="ctr" anchorCtr="0"/>
          <a:lstStyle/>
          <a:p>
            <a:r>
              <a:rPr lang="en-US" altLang="ja-JP" sz="1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※</a:t>
            </a:r>
            <a:r>
              <a:rPr lang="ja-JP" altLang="en-US" sz="1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この依頼書は</a:t>
            </a:r>
            <a:r>
              <a:rPr lang="ja-JP" altLang="en-US" sz="1100" b="1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直接支払制度を利用した</a:t>
            </a:r>
            <a:r>
              <a:rPr lang="ja-JP" altLang="en-US" sz="1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方の用紙です。</a:t>
            </a:r>
            <a:endParaRPr lang="ja-JP" altLang="en-US" sz="1100" dirty="0"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</p:txBody>
      </p:sp>
      <p:sp>
        <p:nvSpPr>
          <p:cNvPr id="206" name="object 72">
            <a:extLst>
              <a:ext uri="{FF2B5EF4-FFF2-40B4-BE49-F238E27FC236}">
                <a16:creationId xmlns:a16="http://schemas.microsoft.com/office/drawing/2014/main" id="{C5079DDD-6C27-4857-93A8-422842E35C45}"/>
              </a:ext>
            </a:extLst>
          </p:cNvPr>
          <p:cNvSpPr txBox="1"/>
          <p:nvPr/>
        </p:nvSpPr>
        <p:spPr>
          <a:xfrm>
            <a:off x="219940" y="7230531"/>
            <a:ext cx="7292562" cy="890180"/>
          </a:xfrm>
          <a:prstGeom prst="rect">
            <a:avLst/>
          </a:prstGeom>
        </p:spPr>
        <p:txBody>
          <a:bodyPr vert="horz" wrap="square" lIns="36000" tIns="0" rIns="36000" bIns="0" spcCol="36000" rtlCol="0" anchor="ctr" anchorCtr="0">
            <a:noAutofit/>
          </a:bodyPr>
          <a:lstStyle/>
          <a:p>
            <a:pPr marL="12700">
              <a:spcBef>
                <a:spcPts val="340"/>
              </a:spcBef>
            </a:pPr>
            <a:r>
              <a:rPr lang="en-US" altLang="ja-JP" sz="12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【</a:t>
            </a:r>
            <a:r>
              <a:rPr lang="ja-JP" altLang="en-US" sz="12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添付書類</a:t>
            </a:r>
            <a:r>
              <a:rPr lang="en-US" altLang="ja-JP" sz="12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】</a:t>
            </a:r>
          </a:p>
          <a:p>
            <a:pPr marL="12700">
              <a:spcBef>
                <a:spcPts val="340"/>
              </a:spcBef>
            </a:pPr>
            <a:r>
              <a:rPr lang="ja-JP" altLang="en-US" sz="12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・直接支払制度合意文書（写）</a:t>
            </a:r>
            <a:endParaRPr lang="en-US" altLang="ja-JP" sz="120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>
              <a:spcBef>
                <a:spcPts val="340"/>
              </a:spcBef>
            </a:pPr>
            <a:r>
              <a:rPr lang="ja-JP" altLang="en-US" sz="12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・出産費用の明細書（写）</a:t>
            </a:r>
            <a:endParaRPr lang="en-US" altLang="ja-JP" sz="120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>
              <a:spcBef>
                <a:spcPts val="340"/>
              </a:spcBef>
            </a:pPr>
            <a:r>
              <a:rPr lang="ja-JP" altLang="en-US" sz="12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</a:t>
            </a:r>
            <a:r>
              <a:rPr lang="en-US" altLang="ja-JP" sz="1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※</a:t>
            </a:r>
            <a:r>
              <a:rPr lang="ja-JP" altLang="en-US" sz="1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出産年月日、出生児数、産科医療保障制度、代理受取額の記載がある明細を添付してください。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>
              <a:spcBef>
                <a:spcPts val="340"/>
              </a:spcBef>
            </a:pPr>
            <a:endParaRPr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3061</TotalTime>
  <Words>325</Words>
  <Application>Microsoft Office PowerPoint</Application>
  <PresentationFormat>ユーザー設定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ＭＳ ゴシック</vt:lpstr>
      <vt:lpstr>PMingLiU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健保連）片岡　芳浩</dc:creator>
  <cp:lastModifiedBy>USER06</cp:lastModifiedBy>
  <cp:revision>260</cp:revision>
  <cp:lastPrinted>2024-11-18T08:07:26Z</cp:lastPrinted>
  <dcterms:created xsi:type="dcterms:W3CDTF">2016-07-06T07:28:27Z</dcterms:created>
  <dcterms:modified xsi:type="dcterms:W3CDTF">2024-11-20T02:02:59Z</dcterms:modified>
</cp:coreProperties>
</file>