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6" r:id="rId5"/>
  </p:sldMasterIdLst>
  <p:notesMasterIdLst>
    <p:notesMasterId r:id="rId8"/>
  </p:notesMasterIdLst>
  <p:handoutMasterIdLst>
    <p:handoutMasterId r:id="rId9"/>
  </p:handoutMasterIdLst>
  <p:sldIdLst>
    <p:sldId id="256" r:id="rId6"/>
    <p:sldId id="260" r:id="rId7"/>
  </p:sldIdLst>
  <p:sldSz cx="7556500" cy="106934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C2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1" d="100"/>
          <a:sy n="71" d="100"/>
        </p:scale>
        <p:origin x="3108" y="90"/>
      </p:cViewPr>
      <p:guideLst>
        <p:guide orient="horz" pos="2880"/>
        <p:guide pos="2160"/>
      </p:guideLst>
    </p:cSldViewPr>
  </p:slideViewPr>
  <p:notesTextViewPr>
    <p:cViewPr>
      <p:scale>
        <a:sx n="100" d="100"/>
        <a:sy n="100" d="100"/>
      </p:scale>
      <p:origin x="0" y="0"/>
    </p:cViewPr>
  </p:notesTextViewPr>
  <p:sorterViewPr>
    <p:cViewPr>
      <p:scale>
        <a:sx n="200" d="100"/>
        <a:sy n="200" d="100"/>
      </p:scale>
      <p:origin x="0" y="0"/>
    </p:cViewPr>
  </p:sorterViewPr>
  <p:notesViewPr>
    <p:cSldViewPr>
      <p:cViewPr varScale="1">
        <p:scale>
          <a:sx n="47" d="100"/>
          <a:sy n="47" d="100"/>
        </p:scale>
        <p:origin x="-2982" y="-108"/>
      </p:cViewPr>
      <p:guideLst>
        <p:guide orient="horz" pos="3108"/>
        <p:guide pos="21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650" cy="494138"/>
          </a:xfrm>
          <a:prstGeom prst="rect">
            <a:avLst/>
          </a:prstGeom>
        </p:spPr>
        <p:txBody>
          <a:bodyPr vert="horz" lIns="62816" tIns="31408" rIns="62816" bIns="31408" rtlCol="0"/>
          <a:lstStyle>
            <a:lvl1pPr algn="l">
              <a:defRPr sz="800"/>
            </a:lvl1pPr>
          </a:lstStyle>
          <a:p>
            <a:endParaRPr kumimoji="1" lang="ja-JP" altLang="en-US"/>
          </a:p>
        </p:txBody>
      </p:sp>
      <p:sp>
        <p:nvSpPr>
          <p:cNvPr id="3" name="日付プレースホルダー 2"/>
          <p:cNvSpPr>
            <a:spLocks noGrp="1"/>
          </p:cNvSpPr>
          <p:nvPr>
            <p:ph type="dt" sz="quarter" idx="1"/>
          </p:nvPr>
        </p:nvSpPr>
        <p:spPr>
          <a:xfrm>
            <a:off x="3814945" y="0"/>
            <a:ext cx="2919734" cy="494138"/>
          </a:xfrm>
          <a:prstGeom prst="rect">
            <a:avLst/>
          </a:prstGeom>
        </p:spPr>
        <p:txBody>
          <a:bodyPr vert="horz" lIns="62816" tIns="31408" rIns="62816" bIns="31408" rtlCol="0"/>
          <a:lstStyle>
            <a:lvl1pPr algn="r">
              <a:defRPr sz="800"/>
            </a:lvl1pPr>
          </a:lstStyle>
          <a:p>
            <a:fld id="{DED3C938-9789-47FA-B5C5-35A85B6F1813}" type="datetimeFigureOut">
              <a:rPr kumimoji="1" lang="ja-JP" altLang="en-US" smtClean="0"/>
              <a:t>2026/4/10</a:t>
            </a:fld>
            <a:endParaRPr kumimoji="1" lang="ja-JP" altLang="en-US"/>
          </a:p>
        </p:txBody>
      </p:sp>
      <p:sp>
        <p:nvSpPr>
          <p:cNvPr id="4" name="フッター プレースホルダー 3"/>
          <p:cNvSpPr>
            <a:spLocks noGrp="1"/>
          </p:cNvSpPr>
          <p:nvPr>
            <p:ph type="ftr" sz="quarter" idx="2"/>
          </p:nvPr>
        </p:nvSpPr>
        <p:spPr>
          <a:xfrm>
            <a:off x="0" y="9372175"/>
            <a:ext cx="2918650" cy="494138"/>
          </a:xfrm>
          <a:prstGeom prst="rect">
            <a:avLst/>
          </a:prstGeom>
        </p:spPr>
        <p:txBody>
          <a:bodyPr vert="horz" lIns="62816" tIns="31408" rIns="62816" bIns="31408" rtlCol="0" anchor="b"/>
          <a:lstStyle>
            <a:lvl1pPr algn="l">
              <a:defRPr sz="800"/>
            </a:lvl1pPr>
          </a:lstStyle>
          <a:p>
            <a:endParaRPr kumimoji="1" lang="ja-JP" altLang="en-US"/>
          </a:p>
        </p:txBody>
      </p:sp>
      <p:sp>
        <p:nvSpPr>
          <p:cNvPr id="5" name="スライド番号プレースホルダー 4"/>
          <p:cNvSpPr>
            <a:spLocks noGrp="1"/>
          </p:cNvSpPr>
          <p:nvPr>
            <p:ph type="sldNum" sz="quarter" idx="3"/>
          </p:nvPr>
        </p:nvSpPr>
        <p:spPr>
          <a:xfrm>
            <a:off x="3814945" y="9372175"/>
            <a:ext cx="2919734" cy="494138"/>
          </a:xfrm>
          <a:prstGeom prst="rect">
            <a:avLst/>
          </a:prstGeom>
        </p:spPr>
        <p:txBody>
          <a:bodyPr vert="horz" lIns="62816" tIns="31408" rIns="62816" bIns="31408" rtlCol="0" anchor="b"/>
          <a:lstStyle>
            <a:lvl1pPr algn="r">
              <a:defRPr sz="800"/>
            </a:lvl1pPr>
          </a:lstStyle>
          <a:p>
            <a:fld id="{27A370D2-9D0F-4C5C-8A6A-FA393443AFEC}" type="slidenum">
              <a:rPr kumimoji="1" lang="ja-JP" altLang="en-US" smtClean="0"/>
              <a:t>‹#›</a:t>
            </a:fld>
            <a:endParaRPr kumimoji="1" lang="ja-JP" altLang="en-US"/>
          </a:p>
        </p:txBody>
      </p:sp>
    </p:spTree>
    <p:extLst>
      <p:ext uri="{BB962C8B-B14F-4D97-AF65-F5344CB8AC3E}">
        <p14:creationId xmlns:p14="http://schemas.microsoft.com/office/powerpoint/2010/main" val="37930152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5"/>
            <a:ext cx="2919303" cy="493609"/>
          </a:xfrm>
          <a:prstGeom prst="rect">
            <a:avLst/>
          </a:prstGeom>
        </p:spPr>
        <p:txBody>
          <a:bodyPr vert="horz" lIns="83157" tIns="41578" rIns="83157" bIns="41578" rtlCol="0"/>
          <a:lstStyle>
            <a:lvl1pPr algn="l">
              <a:defRPr sz="1100"/>
            </a:lvl1pPr>
          </a:lstStyle>
          <a:p>
            <a:endParaRPr kumimoji="1" lang="ja-JP" altLang="en-US"/>
          </a:p>
        </p:txBody>
      </p:sp>
      <p:sp>
        <p:nvSpPr>
          <p:cNvPr id="3" name="日付プレースホルダー 2"/>
          <p:cNvSpPr>
            <a:spLocks noGrp="1"/>
          </p:cNvSpPr>
          <p:nvPr>
            <p:ph type="dt" idx="1"/>
          </p:nvPr>
        </p:nvSpPr>
        <p:spPr>
          <a:xfrm>
            <a:off x="3815046" y="5"/>
            <a:ext cx="2919303" cy="493609"/>
          </a:xfrm>
          <a:prstGeom prst="rect">
            <a:avLst/>
          </a:prstGeom>
        </p:spPr>
        <p:txBody>
          <a:bodyPr vert="horz" lIns="83157" tIns="41578" rIns="83157" bIns="41578" rtlCol="0"/>
          <a:lstStyle>
            <a:lvl1pPr algn="r">
              <a:defRPr sz="1100"/>
            </a:lvl1pPr>
          </a:lstStyle>
          <a:p>
            <a:fld id="{D1495ADB-46D1-4C5B-BC7A-EC1684FAA2BF}" type="datetimeFigureOut">
              <a:rPr kumimoji="1" lang="ja-JP" altLang="en-US" smtClean="0"/>
              <a:t>2026/4/10</a:t>
            </a:fld>
            <a:endParaRPr kumimoji="1" lang="ja-JP" altLang="en-US"/>
          </a:p>
        </p:txBody>
      </p:sp>
      <p:sp>
        <p:nvSpPr>
          <p:cNvPr id="4" name="スライド イメージ プレースホルダー 3"/>
          <p:cNvSpPr>
            <a:spLocks noGrp="1" noRot="1" noChangeAspect="1"/>
          </p:cNvSpPr>
          <p:nvPr>
            <p:ph type="sldImg" idx="2"/>
          </p:nvPr>
        </p:nvSpPr>
        <p:spPr>
          <a:xfrm>
            <a:off x="2062163" y="739775"/>
            <a:ext cx="2611437" cy="3698875"/>
          </a:xfrm>
          <a:prstGeom prst="rect">
            <a:avLst/>
          </a:prstGeom>
          <a:noFill/>
          <a:ln w="12700">
            <a:solidFill>
              <a:prstClr val="black"/>
            </a:solidFill>
          </a:ln>
        </p:spPr>
        <p:txBody>
          <a:bodyPr vert="horz" lIns="83157" tIns="41578" rIns="83157" bIns="41578" rtlCol="0" anchor="ctr"/>
          <a:lstStyle/>
          <a:p>
            <a:endParaRPr lang="ja-JP" altLang="en-US"/>
          </a:p>
        </p:txBody>
      </p:sp>
      <p:sp>
        <p:nvSpPr>
          <p:cNvPr id="5" name="ノート プレースホルダー 4"/>
          <p:cNvSpPr>
            <a:spLocks noGrp="1"/>
          </p:cNvSpPr>
          <p:nvPr>
            <p:ph type="body" sz="quarter" idx="3"/>
          </p:nvPr>
        </p:nvSpPr>
        <p:spPr>
          <a:xfrm>
            <a:off x="673577" y="4687085"/>
            <a:ext cx="5388610" cy="4439549"/>
          </a:xfrm>
          <a:prstGeom prst="rect">
            <a:avLst/>
          </a:prstGeom>
        </p:spPr>
        <p:txBody>
          <a:bodyPr vert="horz" lIns="83157" tIns="41578" rIns="83157" bIns="4157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44"/>
            <a:ext cx="2919303" cy="493609"/>
          </a:xfrm>
          <a:prstGeom prst="rect">
            <a:avLst/>
          </a:prstGeom>
        </p:spPr>
        <p:txBody>
          <a:bodyPr vert="horz" lIns="83157" tIns="41578" rIns="83157" bIns="41578"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15046" y="9371244"/>
            <a:ext cx="2919303" cy="493609"/>
          </a:xfrm>
          <a:prstGeom prst="rect">
            <a:avLst/>
          </a:prstGeom>
        </p:spPr>
        <p:txBody>
          <a:bodyPr vert="horz" lIns="83157" tIns="41578" rIns="83157" bIns="41578" rtlCol="0" anchor="b"/>
          <a:lstStyle>
            <a:lvl1pPr algn="r">
              <a:defRPr sz="1100"/>
            </a:lvl1pPr>
          </a:lstStyle>
          <a:p>
            <a:fld id="{D95DE932-2FC6-46D2-9078-F13D8B30B6AB}" type="slidenum">
              <a:rPr kumimoji="1" lang="ja-JP" altLang="en-US" smtClean="0"/>
              <a:t>‹#›</a:t>
            </a:fld>
            <a:endParaRPr kumimoji="1" lang="ja-JP" altLang="en-US"/>
          </a:p>
        </p:txBody>
      </p:sp>
    </p:spTree>
    <p:extLst>
      <p:ext uri="{BB962C8B-B14F-4D97-AF65-F5344CB8AC3E}">
        <p14:creationId xmlns:p14="http://schemas.microsoft.com/office/powerpoint/2010/main" val="5746513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95DE932-2FC6-46D2-9078-F13D8B30B6AB}" type="slidenum">
              <a:rPr kumimoji="1" lang="ja-JP" altLang="en-US" smtClean="0"/>
              <a:t>1</a:t>
            </a:fld>
            <a:endParaRPr kumimoji="1" lang="ja-JP" altLang="en-US"/>
          </a:p>
        </p:txBody>
      </p:sp>
    </p:spTree>
    <p:extLst>
      <p:ext uri="{BB962C8B-B14F-4D97-AF65-F5344CB8AC3E}">
        <p14:creationId xmlns:p14="http://schemas.microsoft.com/office/powerpoint/2010/main" val="25519686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4/10/2026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77825" y="2393950"/>
            <a:ext cx="3338513" cy="9969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77825" y="3390900"/>
            <a:ext cx="3338513" cy="61610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838575" y="2393950"/>
            <a:ext cx="3340100" cy="9969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838575" y="3390900"/>
            <a:ext cx="3340100" cy="61610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D4D3C69-38FE-4185-8311-9EA8E36E6149}" type="datetimeFigureOut">
              <a:rPr kumimoji="1" lang="ja-JP" altLang="en-US" smtClean="0"/>
              <a:t>2026/4/10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5689C7F-6155-41BE-BE71-2AF38EB4EA9D}" type="slidenum">
              <a:rPr kumimoji="1" lang="ja-JP" altLang="en-US" smtClean="0"/>
              <a:t>‹#›</a:t>
            </a:fld>
            <a:endParaRPr kumimoji="1" lang="ja-JP" altLang="en-US"/>
          </a:p>
        </p:txBody>
      </p:sp>
    </p:spTree>
    <p:extLst>
      <p:ext uri="{BB962C8B-B14F-4D97-AF65-F5344CB8AC3E}">
        <p14:creationId xmlns:p14="http://schemas.microsoft.com/office/powerpoint/2010/main" val="592798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D4D3C69-38FE-4185-8311-9EA8E36E6149}" type="datetimeFigureOut">
              <a:rPr kumimoji="1" lang="ja-JP" altLang="en-US" smtClean="0"/>
              <a:t>2026/4/10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5689C7F-6155-41BE-BE71-2AF38EB4EA9D}" type="slidenum">
              <a:rPr kumimoji="1" lang="ja-JP" altLang="en-US" smtClean="0"/>
              <a:t>‹#›</a:t>
            </a:fld>
            <a:endParaRPr kumimoji="1" lang="ja-JP" altLang="en-US"/>
          </a:p>
        </p:txBody>
      </p:sp>
    </p:spTree>
    <p:extLst>
      <p:ext uri="{BB962C8B-B14F-4D97-AF65-F5344CB8AC3E}">
        <p14:creationId xmlns:p14="http://schemas.microsoft.com/office/powerpoint/2010/main" val="1740161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D4D3C69-38FE-4185-8311-9EA8E36E6149}" type="datetimeFigureOut">
              <a:rPr kumimoji="1" lang="ja-JP" altLang="en-US" smtClean="0"/>
              <a:t>2026/4/10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5689C7F-6155-41BE-BE71-2AF38EB4EA9D}" type="slidenum">
              <a:rPr kumimoji="1" lang="ja-JP" altLang="en-US" smtClean="0"/>
              <a:t>‹#›</a:t>
            </a:fld>
            <a:endParaRPr kumimoji="1" lang="ja-JP" altLang="en-US"/>
          </a:p>
        </p:txBody>
      </p:sp>
    </p:spTree>
    <p:extLst>
      <p:ext uri="{BB962C8B-B14F-4D97-AF65-F5344CB8AC3E}">
        <p14:creationId xmlns:p14="http://schemas.microsoft.com/office/powerpoint/2010/main" val="27855960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25" y="425450"/>
            <a:ext cx="2486025" cy="1812925"/>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954338" y="425450"/>
            <a:ext cx="4224337" cy="91265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77825" y="2238375"/>
            <a:ext cx="2486025" cy="73136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D4D3C69-38FE-4185-8311-9EA8E36E6149}" type="datetimeFigureOut">
              <a:rPr kumimoji="1" lang="ja-JP" altLang="en-US" smtClean="0"/>
              <a:t>2026/4/10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5689C7F-6155-41BE-BE71-2AF38EB4EA9D}" type="slidenum">
              <a:rPr kumimoji="1" lang="ja-JP" altLang="en-US" smtClean="0"/>
              <a:t>‹#›</a:t>
            </a:fld>
            <a:endParaRPr kumimoji="1" lang="ja-JP" altLang="en-US"/>
          </a:p>
        </p:txBody>
      </p:sp>
    </p:spTree>
    <p:extLst>
      <p:ext uri="{BB962C8B-B14F-4D97-AF65-F5344CB8AC3E}">
        <p14:creationId xmlns:p14="http://schemas.microsoft.com/office/powerpoint/2010/main" val="10573656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1138" y="7485063"/>
            <a:ext cx="4533900" cy="884237"/>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481138" y="955675"/>
            <a:ext cx="4533900" cy="641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481138" y="8369300"/>
            <a:ext cx="4533900" cy="12541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D4D3C69-38FE-4185-8311-9EA8E36E6149}" type="datetimeFigureOut">
              <a:rPr kumimoji="1" lang="ja-JP" altLang="en-US" smtClean="0"/>
              <a:t>2026/4/10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5689C7F-6155-41BE-BE71-2AF38EB4EA9D}" type="slidenum">
              <a:rPr kumimoji="1" lang="ja-JP" altLang="en-US" smtClean="0"/>
              <a:t>‹#›</a:t>
            </a:fld>
            <a:endParaRPr kumimoji="1" lang="ja-JP" altLang="en-US"/>
          </a:p>
        </p:txBody>
      </p:sp>
    </p:spTree>
    <p:extLst>
      <p:ext uri="{BB962C8B-B14F-4D97-AF65-F5344CB8AC3E}">
        <p14:creationId xmlns:p14="http://schemas.microsoft.com/office/powerpoint/2010/main" val="17361276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D4D3C69-38FE-4185-8311-9EA8E36E6149}" type="datetimeFigureOut">
              <a:rPr kumimoji="1" lang="ja-JP" altLang="en-US" smtClean="0"/>
              <a:t>2026/4/10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5689C7F-6155-41BE-BE71-2AF38EB4EA9D}" type="slidenum">
              <a:rPr kumimoji="1" lang="ja-JP" altLang="en-US" smtClean="0"/>
              <a:t>‹#›</a:t>
            </a:fld>
            <a:endParaRPr kumimoji="1" lang="ja-JP" altLang="en-US"/>
          </a:p>
        </p:txBody>
      </p:sp>
    </p:spTree>
    <p:extLst>
      <p:ext uri="{BB962C8B-B14F-4D97-AF65-F5344CB8AC3E}">
        <p14:creationId xmlns:p14="http://schemas.microsoft.com/office/powerpoint/2010/main" val="8732520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78463" y="428625"/>
            <a:ext cx="1700212" cy="912336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77825" y="428625"/>
            <a:ext cx="4948238" cy="912336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D4D3C69-38FE-4185-8311-9EA8E36E6149}" type="datetimeFigureOut">
              <a:rPr kumimoji="1" lang="ja-JP" altLang="en-US" smtClean="0"/>
              <a:t>2026/4/10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5689C7F-6155-41BE-BE71-2AF38EB4EA9D}" type="slidenum">
              <a:rPr kumimoji="1" lang="ja-JP" altLang="en-US" smtClean="0"/>
              <a:t>‹#›</a:t>
            </a:fld>
            <a:endParaRPr kumimoji="1" lang="ja-JP" altLang="en-US"/>
          </a:p>
        </p:txBody>
      </p:sp>
    </p:spTree>
    <p:extLst>
      <p:ext uri="{BB962C8B-B14F-4D97-AF65-F5344CB8AC3E}">
        <p14:creationId xmlns:p14="http://schemas.microsoft.com/office/powerpoint/2010/main" val="1252095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4/10/2026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dirty="0"/>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4/10/2026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4/10/2026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4/10/2026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738" y="3322638"/>
            <a:ext cx="6423025" cy="2290762"/>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133475" y="6059488"/>
            <a:ext cx="5289550" cy="2732087"/>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D4D3C69-38FE-4185-8311-9EA8E36E6149}" type="datetimeFigureOut">
              <a:rPr kumimoji="1" lang="ja-JP" altLang="en-US" smtClean="0"/>
              <a:t>2026/4/10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5689C7F-6155-41BE-BE71-2AF38EB4EA9D}" type="slidenum">
              <a:rPr kumimoji="1" lang="ja-JP" altLang="en-US" smtClean="0"/>
              <a:t>‹#›</a:t>
            </a:fld>
            <a:endParaRPr kumimoji="1" lang="ja-JP" altLang="en-US"/>
          </a:p>
        </p:txBody>
      </p:sp>
    </p:spTree>
    <p:extLst>
      <p:ext uri="{BB962C8B-B14F-4D97-AF65-F5344CB8AC3E}">
        <p14:creationId xmlns:p14="http://schemas.microsoft.com/office/powerpoint/2010/main" val="503252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D4D3C69-38FE-4185-8311-9EA8E36E6149}" type="datetimeFigureOut">
              <a:rPr kumimoji="1" lang="ja-JP" altLang="en-US" smtClean="0"/>
              <a:t>2026/4/10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5689C7F-6155-41BE-BE71-2AF38EB4EA9D}" type="slidenum">
              <a:rPr kumimoji="1" lang="ja-JP" altLang="en-US" smtClean="0"/>
              <a:t>‹#›</a:t>
            </a:fld>
            <a:endParaRPr kumimoji="1" lang="ja-JP" altLang="en-US"/>
          </a:p>
        </p:txBody>
      </p:sp>
    </p:spTree>
    <p:extLst>
      <p:ext uri="{BB962C8B-B14F-4D97-AF65-F5344CB8AC3E}">
        <p14:creationId xmlns:p14="http://schemas.microsoft.com/office/powerpoint/2010/main" val="886174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900" y="6872288"/>
            <a:ext cx="6423025" cy="2122487"/>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96900" y="4532313"/>
            <a:ext cx="6423025" cy="23399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D4D3C69-38FE-4185-8311-9EA8E36E6149}" type="datetimeFigureOut">
              <a:rPr kumimoji="1" lang="ja-JP" altLang="en-US" smtClean="0"/>
              <a:t>2026/4/10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5689C7F-6155-41BE-BE71-2AF38EB4EA9D}" type="slidenum">
              <a:rPr kumimoji="1" lang="ja-JP" altLang="en-US" smtClean="0"/>
              <a:t>‹#›</a:t>
            </a:fld>
            <a:endParaRPr kumimoji="1" lang="ja-JP" altLang="en-US"/>
          </a:p>
        </p:txBody>
      </p:sp>
    </p:spTree>
    <p:extLst>
      <p:ext uri="{BB962C8B-B14F-4D97-AF65-F5344CB8AC3E}">
        <p14:creationId xmlns:p14="http://schemas.microsoft.com/office/powerpoint/2010/main" val="380973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77825" y="2495550"/>
            <a:ext cx="3324225" cy="7056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854450" y="2495550"/>
            <a:ext cx="3324225" cy="7056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D4D3C69-38FE-4185-8311-9EA8E36E6149}" type="datetimeFigureOut">
              <a:rPr kumimoji="1" lang="ja-JP" altLang="en-US" smtClean="0"/>
              <a:t>2026/4/10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5689C7F-6155-41BE-BE71-2AF38EB4EA9D}" type="slidenum">
              <a:rPr kumimoji="1" lang="ja-JP" altLang="en-US" smtClean="0"/>
              <a:t>‹#›</a:t>
            </a:fld>
            <a:endParaRPr kumimoji="1" lang="ja-JP" altLang="en-US"/>
          </a:p>
        </p:txBody>
      </p:sp>
    </p:spTree>
    <p:extLst>
      <p:ext uri="{BB962C8B-B14F-4D97-AF65-F5344CB8AC3E}">
        <p14:creationId xmlns:p14="http://schemas.microsoft.com/office/powerpoint/2010/main" val="23534571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49250" y="472845"/>
            <a:ext cx="6806565" cy="1710944"/>
          </a:xfrm>
          <a:prstGeom prst="rect">
            <a:avLst/>
          </a:prstGeom>
        </p:spPr>
        <p:txBody>
          <a:bodyPr wrap="square" lIns="0" tIns="0" rIns="0" bIns="0">
            <a:spAutoFit/>
          </a:bodyPr>
          <a:lstStyle>
            <a:lvl1pPr>
              <a:defRPr/>
            </a:lvl1pPr>
          </a:lstStyle>
          <a:p>
            <a:endParaRPr dirty="0"/>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4/10/2026</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7825" y="428625"/>
            <a:ext cx="6800850" cy="1781175"/>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77825" y="2495550"/>
            <a:ext cx="6800850" cy="70564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77825" y="9910763"/>
            <a:ext cx="1763713" cy="569912"/>
          </a:xfrm>
          <a:prstGeom prst="rect">
            <a:avLst/>
          </a:prstGeom>
        </p:spPr>
        <p:txBody>
          <a:bodyPr vert="horz" lIns="91440" tIns="45720" rIns="91440" bIns="45720" rtlCol="0" anchor="ctr"/>
          <a:lstStyle>
            <a:lvl1pPr algn="l">
              <a:defRPr sz="1200">
                <a:solidFill>
                  <a:schemeClr val="tx1">
                    <a:tint val="75000"/>
                  </a:schemeClr>
                </a:solidFill>
              </a:defRPr>
            </a:lvl1pPr>
          </a:lstStyle>
          <a:p>
            <a:fld id="{BD4D3C69-38FE-4185-8311-9EA8E36E6149}" type="datetimeFigureOut">
              <a:rPr kumimoji="1" lang="ja-JP" altLang="en-US" smtClean="0"/>
              <a:t>2026/4/10</a:t>
            </a:fld>
            <a:endParaRPr kumimoji="1" lang="ja-JP" altLang="en-US"/>
          </a:p>
        </p:txBody>
      </p:sp>
      <p:sp>
        <p:nvSpPr>
          <p:cNvPr id="5" name="フッター プレースホルダー 4"/>
          <p:cNvSpPr>
            <a:spLocks noGrp="1"/>
          </p:cNvSpPr>
          <p:nvPr>
            <p:ph type="ftr" sz="quarter" idx="3"/>
          </p:nvPr>
        </p:nvSpPr>
        <p:spPr>
          <a:xfrm>
            <a:off x="2581275" y="9910763"/>
            <a:ext cx="2393950" cy="56991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414963" y="9910763"/>
            <a:ext cx="1763712" cy="569912"/>
          </a:xfrm>
          <a:prstGeom prst="rect">
            <a:avLst/>
          </a:prstGeom>
        </p:spPr>
        <p:txBody>
          <a:bodyPr vert="horz" lIns="91440" tIns="45720" rIns="91440" bIns="45720" rtlCol="0" anchor="ctr"/>
          <a:lstStyle>
            <a:lvl1pPr algn="r">
              <a:defRPr sz="1200">
                <a:solidFill>
                  <a:schemeClr val="tx1">
                    <a:tint val="75000"/>
                  </a:schemeClr>
                </a:solidFill>
              </a:defRPr>
            </a:lvl1pPr>
          </a:lstStyle>
          <a:p>
            <a:fld id="{B5689C7F-6155-41BE-BE71-2AF38EB4EA9D}" type="slidenum">
              <a:rPr kumimoji="1" lang="ja-JP" altLang="en-US" smtClean="0"/>
              <a:t>‹#›</a:t>
            </a:fld>
            <a:endParaRPr kumimoji="1" lang="ja-JP" altLang="en-US"/>
          </a:p>
        </p:txBody>
      </p:sp>
    </p:spTree>
    <p:extLst>
      <p:ext uri="{BB962C8B-B14F-4D97-AF65-F5344CB8AC3E}">
        <p14:creationId xmlns:p14="http://schemas.microsoft.com/office/powerpoint/2010/main" val="86355536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emf"/><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 name="object 2"/>
          <p:cNvSpPr/>
          <p:nvPr/>
        </p:nvSpPr>
        <p:spPr>
          <a:xfrm>
            <a:off x="533580" y="6715495"/>
            <a:ext cx="2008465" cy="790183"/>
          </a:xfrm>
          <a:custGeom>
            <a:avLst/>
            <a:gdLst/>
            <a:ahLst/>
            <a:cxnLst/>
            <a:rect l="l" t="t" r="r" b="b"/>
            <a:pathLst>
              <a:path w="3204210" h="4950459">
                <a:moveTo>
                  <a:pt x="3204006" y="0"/>
                </a:moveTo>
                <a:lnTo>
                  <a:pt x="36004" y="0"/>
                </a:lnTo>
                <a:lnTo>
                  <a:pt x="22020" y="2839"/>
                </a:lnTo>
                <a:lnTo>
                  <a:pt x="10572" y="10571"/>
                </a:lnTo>
                <a:lnTo>
                  <a:pt x="2839" y="22015"/>
                </a:lnTo>
                <a:lnTo>
                  <a:pt x="0" y="35991"/>
                </a:lnTo>
                <a:lnTo>
                  <a:pt x="0" y="4913972"/>
                </a:lnTo>
                <a:lnTo>
                  <a:pt x="2839" y="4927956"/>
                </a:lnTo>
                <a:lnTo>
                  <a:pt x="10572" y="4939404"/>
                </a:lnTo>
                <a:lnTo>
                  <a:pt x="22020" y="4947137"/>
                </a:lnTo>
                <a:lnTo>
                  <a:pt x="36004" y="4949977"/>
                </a:lnTo>
                <a:lnTo>
                  <a:pt x="3204006" y="4949977"/>
                </a:lnTo>
                <a:lnTo>
                  <a:pt x="3204006" y="0"/>
                </a:lnTo>
                <a:close/>
              </a:path>
            </a:pathLst>
          </a:custGeom>
          <a:solidFill>
            <a:schemeClr val="bg1">
              <a:lumMod val="75000"/>
            </a:schemeClr>
          </a:solidFill>
          <a:ln>
            <a:solidFill>
              <a:schemeClr val="tx1"/>
            </a:solidFill>
          </a:ln>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１．雇用保険（失業保険）を受給していますか。</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07" name="object 2"/>
          <p:cNvSpPr/>
          <p:nvPr/>
        </p:nvSpPr>
        <p:spPr>
          <a:xfrm>
            <a:off x="529036" y="7505656"/>
            <a:ext cx="2013009" cy="1264941"/>
          </a:xfrm>
          <a:custGeom>
            <a:avLst/>
            <a:gdLst/>
            <a:ahLst/>
            <a:cxnLst/>
            <a:rect l="l" t="t" r="r" b="b"/>
            <a:pathLst>
              <a:path w="3204210" h="4950459">
                <a:moveTo>
                  <a:pt x="3204006" y="0"/>
                </a:moveTo>
                <a:lnTo>
                  <a:pt x="36004" y="0"/>
                </a:lnTo>
                <a:lnTo>
                  <a:pt x="22020" y="2839"/>
                </a:lnTo>
                <a:lnTo>
                  <a:pt x="10572" y="10571"/>
                </a:lnTo>
                <a:lnTo>
                  <a:pt x="2839" y="22015"/>
                </a:lnTo>
                <a:lnTo>
                  <a:pt x="0" y="35991"/>
                </a:lnTo>
                <a:lnTo>
                  <a:pt x="0" y="4913972"/>
                </a:lnTo>
                <a:lnTo>
                  <a:pt x="2839" y="4927956"/>
                </a:lnTo>
                <a:lnTo>
                  <a:pt x="10572" y="4939404"/>
                </a:lnTo>
                <a:lnTo>
                  <a:pt x="22020" y="4947137"/>
                </a:lnTo>
                <a:lnTo>
                  <a:pt x="36004" y="4949977"/>
                </a:lnTo>
                <a:lnTo>
                  <a:pt x="3204006" y="4949977"/>
                </a:lnTo>
                <a:lnTo>
                  <a:pt x="3204006" y="0"/>
                </a:lnTo>
                <a:close/>
              </a:path>
            </a:pathLst>
          </a:custGeom>
          <a:solidFill>
            <a:schemeClr val="bg1">
              <a:lumMod val="75000"/>
            </a:schemeClr>
          </a:solidFill>
          <a:ln>
            <a:solidFill>
              <a:schemeClr val="tx1"/>
            </a:solidFill>
          </a:ln>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２．「障害厚生年金」「障害手当金」「老齢または退職を事由とする公的年金」いずれかを受給していますか。</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r>
              <a:rPr lang="ja-JP" altLang="en-US" sz="900" dirty="0">
                <a:solidFill>
                  <a:prstClr val="black"/>
                </a:solidFill>
                <a:latin typeface="ＭＳ ゴシック" panose="020B0609070205080204" pitchFamily="49" charset="-128"/>
                <a:ea typeface="ＭＳ ゴシック" panose="020B0609070205080204" pitchFamily="49" charset="-128"/>
              </a:rPr>
              <a:t>受給している場合は、どれを受給していますか</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58" name="object 53"/>
          <p:cNvSpPr/>
          <p:nvPr/>
        </p:nvSpPr>
        <p:spPr>
          <a:xfrm>
            <a:off x="323519" y="6719290"/>
            <a:ext cx="213979" cy="2051307"/>
          </a:xfrm>
          <a:custGeom>
            <a:avLst/>
            <a:gdLst/>
            <a:ahLst/>
            <a:cxnLst/>
            <a:rect l="l" t="t" r="r" b="b"/>
            <a:pathLst>
              <a:path w="216534" h="4950459">
                <a:moveTo>
                  <a:pt x="216001" y="0"/>
                </a:moveTo>
                <a:lnTo>
                  <a:pt x="36004" y="0"/>
                </a:lnTo>
                <a:lnTo>
                  <a:pt x="22025" y="2839"/>
                </a:lnTo>
                <a:lnTo>
                  <a:pt x="10577" y="10571"/>
                </a:lnTo>
                <a:lnTo>
                  <a:pt x="2841" y="22015"/>
                </a:lnTo>
                <a:lnTo>
                  <a:pt x="0" y="35991"/>
                </a:lnTo>
                <a:lnTo>
                  <a:pt x="0" y="4913972"/>
                </a:lnTo>
                <a:lnTo>
                  <a:pt x="2841" y="4927956"/>
                </a:lnTo>
                <a:lnTo>
                  <a:pt x="10577" y="4939404"/>
                </a:lnTo>
                <a:lnTo>
                  <a:pt x="22025" y="4947137"/>
                </a:lnTo>
                <a:lnTo>
                  <a:pt x="36004" y="4949977"/>
                </a:lnTo>
                <a:lnTo>
                  <a:pt x="216001" y="4949977"/>
                </a:lnTo>
                <a:lnTo>
                  <a:pt x="216001" y="0"/>
                </a:lnTo>
                <a:close/>
              </a:path>
            </a:pathLst>
          </a:custGeom>
          <a:solidFill>
            <a:srgbClr val="727275"/>
          </a:solidFill>
        </p:spPr>
        <p:txBody>
          <a:bodyPr vert="eaVert" wrap="square" lIns="0" tIns="72000" rIns="0" bIns="0" rtlCol="0" anchor="ctr" anchorCtr="0"/>
          <a:lstStyle/>
          <a:p>
            <a:r>
              <a:rPr lang="ja-JP" altLang="en-US" sz="1000" b="1" dirty="0">
                <a:solidFill>
                  <a:prstClr val="white"/>
                </a:solidFill>
                <a:latin typeface="ＭＳ ゴシック" panose="020B0609070205080204" pitchFamily="49" charset="-128"/>
                <a:ea typeface="ＭＳ ゴシック" panose="020B0609070205080204" pitchFamily="49" charset="-128"/>
              </a:rPr>
              <a:t>確認事項</a:t>
            </a:r>
            <a:endParaRPr sz="1000" b="1" dirty="0">
              <a:solidFill>
                <a:prstClr val="white"/>
              </a:solidFill>
              <a:latin typeface="ＭＳ ゴシック" panose="020B0609070205080204" pitchFamily="49" charset="-128"/>
              <a:ea typeface="ＭＳ ゴシック" panose="020B0609070205080204" pitchFamily="49" charset="-128"/>
            </a:endParaRPr>
          </a:p>
        </p:txBody>
      </p:sp>
      <p:sp>
        <p:nvSpPr>
          <p:cNvPr id="126" name="object 2"/>
          <p:cNvSpPr/>
          <p:nvPr/>
        </p:nvSpPr>
        <p:spPr>
          <a:xfrm>
            <a:off x="4540249" y="7505656"/>
            <a:ext cx="1451609" cy="1264942"/>
          </a:xfrm>
          <a:custGeom>
            <a:avLst/>
            <a:gdLst/>
            <a:ahLst/>
            <a:cxnLst/>
            <a:rect l="l" t="t" r="r" b="b"/>
            <a:pathLst>
              <a:path w="3204210" h="4950459">
                <a:moveTo>
                  <a:pt x="3204006" y="0"/>
                </a:moveTo>
                <a:lnTo>
                  <a:pt x="36004" y="0"/>
                </a:lnTo>
                <a:lnTo>
                  <a:pt x="22020" y="2839"/>
                </a:lnTo>
                <a:lnTo>
                  <a:pt x="10572" y="10571"/>
                </a:lnTo>
                <a:lnTo>
                  <a:pt x="2839" y="22015"/>
                </a:lnTo>
                <a:lnTo>
                  <a:pt x="0" y="35991"/>
                </a:lnTo>
                <a:lnTo>
                  <a:pt x="0" y="4913972"/>
                </a:lnTo>
                <a:lnTo>
                  <a:pt x="2839" y="4927956"/>
                </a:lnTo>
                <a:lnTo>
                  <a:pt x="10572" y="4939404"/>
                </a:lnTo>
                <a:lnTo>
                  <a:pt x="22020" y="4947137"/>
                </a:lnTo>
                <a:lnTo>
                  <a:pt x="36004" y="4949977"/>
                </a:lnTo>
                <a:lnTo>
                  <a:pt x="3204006" y="4949977"/>
                </a:lnTo>
                <a:lnTo>
                  <a:pt x="3204006" y="0"/>
                </a:lnTo>
                <a:close/>
              </a:path>
            </a:pathLst>
          </a:custGeom>
          <a:solidFill>
            <a:schemeClr val="bg1">
              <a:lumMod val="75000"/>
            </a:schemeClr>
          </a:solidFill>
          <a:ln>
            <a:solidFill>
              <a:schemeClr val="tx1"/>
            </a:solidFill>
          </a:ln>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a:t>
            </a:r>
            <a:r>
              <a:rPr lang="ja-JP" altLang="en-US" sz="900" b="1" dirty="0">
                <a:solidFill>
                  <a:prstClr val="black"/>
                </a:solidFill>
                <a:latin typeface="ＭＳ ゴシック" panose="020B0609070205080204" pitchFamily="49" charset="-128"/>
                <a:ea typeface="ＭＳ ゴシック" panose="020B0609070205080204" pitchFamily="49" charset="-128"/>
              </a:rPr>
              <a:t>はい</a:t>
            </a:r>
            <a:r>
              <a:rPr lang="ja-JP" altLang="en-US" sz="900" dirty="0">
                <a:solidFill>
                  <a:prstClr val="black"/>
                </a:solidFill>
                <a:latin typeface="ＭＳ ゴシック" panose="020B0609070205080204" pitchFamily="49" charset="-128"/>
                <a:ea typeface="ＭＳ ゴシック" panose="020B0609070205080204" pitchFamily="49" charset="-128"/>
              </a:rPr>
              <a:t>」または「</a:t>
            </a:r>
            <a:r>
              <a:rPr lang="ja-JP" altLang="en-US" sz="900" b="1" dirty="0">
                <a:solidFill>
                  <a:prstClr val="black"/>
                </a:solidFill>
                <a:latin typeface="ＭＳ ゴシック" panose="020B0609070205080204" pitchFamily="49" charset="-128"/>
                <a:ea typeface="ＭＳ ゴシック" panose="020B0609070205080204" pitchFamily="49" charset="-128"/>
              </a:rPr>
              <a:t>請求中</a:t>
            </a:r>
            <a:r>
              <a:rPr lang="ja-JP" altLang="en-US" sz="900" dirty="0">
                <a:solidFill>
                  <a:prstClr val="black"/>
                </a:solidFill>
                <a:latin typeface="ＭＳ ゴシック" panose="020B0609070205080204" pitchFamily="49" charset="-128"/>
                <a:ea typeface="ＭＳ ゴシック" panose="020B0609070205080204" pitchFamily="49" charset="-128"/>
              </a:rPr>
              <a:t>」と答えた場合、基礎年金番号などをご記入ください。</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r>
              <a:rPr lang="ja-JP" altLang="en-US" sz="900" dirty="0">
                <a:solidFill>
                  <a:prstClr val="black"/>
                </a:solidFill>
                <a:latin typeface="ＭＳ ゴシック" panose="020B0609070205080204" pitchFamily="49" charset="-128"/>
                <a:ea typeface="ＭＳ ゴシック" panose="020B0609070205080204" pitchFamily="49" charset="-128"/>
              </a:rPr>
              <a:t>　「</a:t>
            </a:r>
            <a:r>
              <a:rPr lang="ja-JP" altLang="en-US" sz="900" b="1" dirty="0">
                <a:solidFill>
                  <a:prstClr val="black"/>
                </a:solidFill>
                <a:latin typeface="ＭＳ ゴシック" panose="020B0609070205080204" pitchFamily="49" charset="-128"/>
                <a:ea typeface="ＭＳ ゴシック" panose="020B0609070205080204" pitchFamily="49" charset="-128"/>
              </a:rPr>
              <a:t>請求中</a:t>
            </a:r>
            <a:r>
              <a:rPr lang="ja-JP" altLang="en-US" sz="900" dirty="0">
                <a:solidFill>
                  <a:prstClr val="black"/>
                </a:solidFill>
                <a:latin typeface="ＭＳ ゴシック" panose="020B0609070205080204" pitchFamily="49" charset="-128"/>
                <a:ea typeface="ＭＳ ゴシック" panose="020B0609070205080204" pitchFamily="49" charset="-128"/>
              </a:rPr>
              <a:t>」と答えた場合は、</a:t>
            </a:r>
            <a:r>
              <a:rPr lang="ja-JP" altLang="en-US" sz="900" b="1" dirty="0">
                <a:solidFill>
                  <a:prstClr val="black"/>
                </a:solidFill>
                <a:latin typeface="ＭＳ ゴシック" panose="020B0609070205080204" pitchFamily="49" charset="-128"/>
                <a:ea typeface="ＭＳ ゴシック" panose="020B0609070205080204" pitchFamily="49" charset="-128"/>
              </a:rPr>
              <a:t>年金証書の写しを添付してください</a:t>
            </a:r>
            <a:r>
              <a:rPr lang="ja-JP" altLang="en-US" sz="900" dirty="0">
                <a:solidFill>
                  <a:prstClr val="black"/>
                </a:solidFill>
                <a:latin typeface="ＭＳ ゴシック" panose="020B0609070205080204" pitchFamily="49" charset="-128"/>
                <a:ea typeface="ＭＳ ゴシック" panose="020B0609070205080204" pitchFamily="49" charset="-128"/>
              </a:rPr>
              <a:t>。</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06" name="object 53"/>
          <p:cNvSpPr/>
          <p:nvPr/>
        </p:nvSpPr>
        <p:spPr>
          <a:xfrm>
            <a:off x="342375" y="8855051"/>
            <a:ext cx="213979" cy="1444649"/>
          </a:xfrm>
          <a:custGeom>
            <a:avLst/>
            <a:gdLst/>
            <a:ahLst/>
            <a:cxnLst/>
            <a:rect l="l" t="t" r="r" b="b"/>
            <a:pathLst>
              <a:path w="216534" h="4950459">
                <a:moveTo>
                  <a:pt x="216001" y="0"/>
                </a:moveTo>
                <a:lnTo>
                  <a:pt x="36004" y="0"/>
                </a:lnTo>
                <a:lnTo>
                  <a:pt x="22025" y="2839"/>
                </a:lnTo>
                <a:lnTo>
                  <a:pt x="10577" y="10571"/>
                </a:lnTo>
                <a:lnTo>
                  <a:pt x="2841" y="22015"/>
                </a:lnTo>
                <a:lnTo>
                  <a:pt x="0" y="35991"/>
                </a:lnTo>
                <a:lnTo>
                  <a:pt x="0" y="4913972"/>
                </a:lnTo>
                <a:lnTo>
                  <a:pt x="2841" y="4927956"/>
                </a:lnTo>
                <a:lnTo>
                  <a:pt x="10577" y="4939404"/>
                </a:lnTo>
                <a:lnTo>
                  <a:pt x="22025" y="4947137"/>
                </a:lnTo>
                <a:lnTo>
                  <a:pt x="36004" y="4949977"/>
                </a:lnTo>
                <a:lnTo>
                  <a:pt x="216001" y="4949977"/>
                </a:lnTo>
                <a:lnTo>
                  <a:pt x="216001" y="0"/>
                </a:lnTo>
                <a:close/>
              </a:path>
            </a:pathLst>
          </a:custGeom>
          <a:solidFill>
            <a:srgbClr val="727275"/>
          </a:solidFill>
        </p:spPr>
        <p:txBody>
          <a:bodyPr vert="eaVert" wrap="square" lIns="0" tIns="72000" rIns="0" bIns="0" rtlCol="0" anchor="ctr" anchorCtr="0"/>
          <a:lstStyle/>
          <a:p>
            <a:r>
              <a:rPr lang="ja-JP" altLang="en-US" sz="1000" b="1" dirty="0">
                <a:solidFill>
                  <a:prstClr val="white"/>
                </a:solidFill>
                <a:latin typeface="ＭＳ ゴシック" panose="020B0609070205080204" pitchFamily="49" charset="-128"/>
                <a:ea typeface="ＭＳ ゴシック" panose="020B0609070205080204" pitchFamily="49" charset="-128"/>
              </a:rPr>
              <a:t>同意欄</a:t>
            </a:r>
            <a:endParaRPr sz="1000" b="1" dirty="0">
              <a:solidFill>
                <a:prstClr val="white"/>
              </a:solidFill>
              <a:latin typeface="ＭＳ ゴシック" panose="020B0609070205080204" pitchFamily="49" charset="-128"/>
              <a:ea typeface="ＭＳ ゴシック" panose="020B0609070205080204" pitchFamily="49" charset="-128"/>
            </a:endParaRPr>
          </a:p>
        </p:txBody>
      </p:sp>
      <p:sp>
        <p:nvSpPr>
          <p:cNvPr id="167" name="object 6"/>
          <p:cNvSpPr/>
          <p:nvPr/>
        </p:nvSpPr>
        <p:spPr>
          <a:xfrm>
            <a:off x="3397250" y="1905376"/>
            <a:ext cx="1471011" cy="393159"/>
          </a:xfrm>
          <a:custGeom>
            <a:avLst/>
            <a:gdLst/>
            <a:ahLst/>
            <a:cxnLst/>
            <a:rect l="l" t="t" r="r" b="b"/>
            <a:pathLst>
              <a:path w="468629" h="288290">
                <a:moveTo>
                  <a:pt x="450037" y="0"/>
                </a:moveTo>
                <a:lnTo>
                  <a:pt x="17995" y="0"/>
                </a:lnTo>
                <a:lnTo>
                  <a:pt x="11010" y="1420"/>
                </a:lnTo>
                <a:lnTo>
                  <a:pt x="5287" y="5287"/>
                </a:lnTo>
                <a:lnTo>
                  <a:pt x="1420" y="11010"/>
                </a:lnTo>
                <a:lnTo>
                  <a:pt x="0" y="17995"/>
                </a:lnTo>
                <a:lnTo>
                  <a:pt x="0" y="270014"/>
                </a:lnTo>
                <a:lnTo>
                  <a:pt x="1420" y="277000"/>
                </a:lnTo>
                <a:lnTo>
                  <a:pt x="5287" y="282722"/>
                </a:lnTo>
                <a:lnTo>
                  <a:pt x="11010" y="286589"/>
                </a:lnTo>
                <a:lnTo>
                  <a:pt x="17995" y="288010"/>
                </a:lnTo>
                <a:lnTo>
                  <a:pt x="450037" y="288010"/>
                </a:lnTo>
                <a:lnTo>
                  <a:pt x="457022" y="286589"/>
                </a:lnTo>
                <a:lnTo>
                  <a:pt x="462745" y="282722"/>
                </a:lnTo>
                <a:lnTo>
                  <a:pt x="466612" y="277000"/>
                </a:lnTo>
                <a:lnTo>
                  <a:pt x="468033" y="270014"/>
                </a:lnTo>
                <a:lnTo>
                  <a:pt x="468033" y="17995"/>
                </a:lnTo>
                <a:lnTo>
                  <a:pt x="466612" y="11010"/>
                </a:lnTo>
                <a:lnTo>
                  <a:pt x="462745" y="5287"/>
                </a:lnTo>
                <a:lnTo>
                  <a:pt x="457022" y="1420"/>
                </a:lnTo>
                <a:lnTo>
                  <a:pt x="450037" y="0"/>
                </a:lnTo>
                <a:close/>
              </a:path>
            </a:pathLst>
          </a:custGeom>
          <a:solidFill>
            <a:schemeClr val="bg1">
              <a:lumMod val="75000"/>
            </a:schemeClr>
          </a:solidFill>
          <a:ln>
            <a:noFill/>
            <a:miter lim="800000"/>
          </a:ln>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記号番号がわからない場合</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pPr algn="ctr"/>
            <a:r>
              <a:rPr lang="ja-JP" altLang="en-US" sz="900" dirty="0">
                <a:solidFill>
                  <a:prstClr val="black"/>
                </a:solidFill>
                <a:latin typeface="ＭＳ ゴシック" panose="020B0609070205080204" pitchFamily="49" charset="-128"/>
                <a:ea typeface="ＭＳ ゴシック" panose="020B0609070205080204" pitchFamily="49" charset="-128"/>
              </a:rPr>
              <a:t>マイナンバーを記載</a:t>
            </a:r>
            <a:endParaRPr lang="en-US" altLang="ja-JP" sz="900" dirty="0">
              <a:solidFill>
                <a:prstClr val="black"/>
              </a:solidFill>
              <a:latin typeface="ＭＳ ゴシック" panose="020B0609070205080204" pitchFamily="49" charset="-128"/>
              <a:ea typeface="ＭＳ ゴシック" panose="020B0609070205080204" pitchFamily="49" charset="-128"/>
            </a:endParaRPr>
          </a:p>
        </p:txBody>
      </p:sp>
      <p:sp>
        <p:nvSpPr>
          <p:cNvPr id="208" name="object 59"/>
          <p:cNvSpPr/>
          <p:nvPr/>
        </p:nvSpPr>
        <p:spPr>
          <a:xfrm>
            <a:off x="5299444" y="5651500"/>
            <a:ext cx="1984006" cy="45719"/>
          </a:xfrm>
          <a:custGeom>
            <a:avLst/>
            <a:gdLst/>
            <a:ahLst/>
            <a:cxnLst/>
            <a:rect l="l" t="t" r="r" b="b"/>
            <a:pathLst>
              <a:path w="3150235">
                <a:moveTo>
                  <a:pt x="0" y="0"/>
                </a:moveTo>
                <a:lnTo>
                  <a:pt x="3150006" y="0"/>
                </a:lnTo>
              </a:path>
            </a:pathLst>
          </a:custGeom>
          <a:ln w="5397">
            <a:solidFill>
              <a:srgbClr val="221915"/>
            </a:solidFill>
          </a:ln>
        </p:spPr>
        <p:txBody>
          <a:bodyPr wrap="square" lIns="0" tIns="0" rIns="0" bIns="0" rtlCol="0"/>
          <a:lstStyle/>
          <a:p>
            <a:endParaRPr>
              <a:solidFill>
                <a:prstClr val="black"/>
              </a:solidFill>
            </a:endParaRPr>
          </a:p>
        </p:txBody>
      </p:sp>
      <p:grpSp>
        <p:nvGrpSpPr>
          <p:cNvPr id="17" name="グループ化 16"/>
          <p:cNvGrpSpPr/>
          <p:nvPr/>
        </p:nvGrpSpPr>
        <p:grpSpPr>
          <a:xfrm>
            <a:off x="468124" y="1612900"/>
            <a:ext cx="4904334" cy="291643"/>
            <a:chOff x="1274056" y="619832"/>
            <a:chExt cx="4542042" cy="387723"/>
          </a:xfrm>
        </p:grpSpPr>
        <p:sp>
          <p:nvSpPr>
            <p:cNvPr id="25" name="object 62"/>
            <p:cNvSpPr txBox="1"/>
            <p:nvPr/>
          </p:nvSpPr>
          <p:spPr>
            <a:xfrm>
              <a:off x="1274056" y="619832"/>
              <a:ext cx="3418456" cy="368257"/>
            </a:xfrm>
            <a:prstGeom prst="rect">
              <a:avLst/>
            </a:prstGeom>
          </p:spPr>
          <p:txBody>
            <a:bodyPr vert="horz" wrap="square" lIns="0" tIns="0" rIns="0" bIns="0" rtlCol="0">
              <a:spAutoFit/>
            </a:bodyPr>
            <a:lstStyle/>
            <a:p>
              <a:pPr marL="12700">
                <a:lnSpc>
                  <a:spcPct val="100000"/>
                </a:lnSpc>
              </a:pPr>
              <a:r>
                <a:rPr lang="ja-JP" altLang="en-US" sz="1800" b="1" dirty="0">
                  <a:latin typeface="ＭＳ ゴシック" panose="020B0609070205080204" pitchFamily="49" charset="-128"/>
                  <a:ea typeface="ＭＳ ゴシック" panose="020B0609070205080204" pitchFamily="49" charset="-128"/>
                  <a:cs typeface="PMingLiU"/>
                </a:rPr>
                <a:t>健康保険 傷病手当金 支給申請書</a:t>
              </a:r>
              <a:endParaRPr sz="1800" b="1" dirty="0">
                <a:latin typeface="ＭＳ ゴシック" panose="020B0609070205080204" pitchFamily="49" charset="-128"/>
                <a:ea typeface="ＭＳ ゴシック" panose="020B0609070205080204" pitchFamily="49" charset="-128"/>
                <a:cs typeface="PMingLiU"/>
              </a:endParaRPr>
            </a:p>
          </p:txBody>
        </p:sp>
        <p:sp>
          <p:nvSpPr>
            <p:cNvPr id="26" name="object 62"/>
            <p:cNvSpPr txBox="1"/>
            <p:nvPr/>
          </p:nvSpPr>
          <p:spPr>
            <a:xfrm>
              <a:off x="4551370" y="721133"/>
              <a:ext cx="1264728" cy="286422"/>
            </a:xfrm>
            <a:prstGeom prst="rect">
              <a:avLst/>
            </a:prstGeom>
          </p:spPr>
          <p:txBody>
            <a:bodyPr vert="horz" wrap="square" lIns="0" tIns="0" rIns="0" bIns="0" rtlCol="0">
              <a:spAutoFit/>
            </a:bodyPr>
            <a:lstStyle/>
            <a:p>
              <a:pPr marL="12700">
                <a:lnSpc>
                  <a:spcPct val="100000"/>
                </a:lnSpc>
              </a:pPr>
              <a:endParaRPr sz="1400" dirty="0">
                <a:latin typeface="ＭＳ ゴシック" panose="020B0609070205080204" pitchFamily="49" charset="-128"/>
                <a:ea typeface="ＭＳ ゴシック" panose="020B0609070205080204" pitchFamily="49" charset="-128"/>
                <a:cs typeface="PMingLiU"/>
              </a:endParaRPr>
            </a:p>
          </p:txBody>
        </p:sp>
      </p:grpSp>
      <p:grpSp>
        <p:nvGrpSpPr>
          <p:cNvPr id="28" name="グループ化 27"/>
          <p:cNvGrpSpPr/>
          <p:nvPr/>
        </p:nvGrpSpPr>
        <p:grpSpPr>
          <a:xfrm>
            <a:off x="313518" y="2990214"/>
            <a:ext cx="6912608" cy="1213486"/>
            <a:chOff x="323507" y="4072267"/>
            <a:chExt cx="6912609" cy="1213486"/>
          </a:xfrm>
        </p:grpSpPr>
        <p:sp>
          <p:nvSpPr>
            <p:cNvPr id="64" name="object 2"/>
            <p:cNvSpPr/>
            <p:nvPr/>
          </p:nvSpPr>
          <p:spPr>
            <a:xfrm>
              <a:off x="4211977" y="4072268"/>
              <a:ext cx="612488" cy="481966"/>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預金種別</a:t>
              </a:r>
              <a:endParaRPr lang="en-US" altLang="ja-JP" sz="9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口座番号</a:t>
              </a:r>
            </a:p>
          </p:txBody>
        </p:sp>
        <p:sp>
          <p:nvSpPr>
            <p:cNvPr id="29" name="object 2"/>
            <p:cNvSpPr/>
            <p:nvPr/>
          </p:nvSpPr>
          <p:spPr>
            <a:xfrm>
              <a:off x="547484" y="4512990"/>
              <a:ext cx="802354" cy="569477"/>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口座名義</a:t>
              </a:r>
            </a:p>
          </p:txBody>
        </p:sp>
        <p:sp>
          <p:nvSpPr>
            <p:cNvPr id="30" name="object 2"/>
            <p:cNvSpPr/>
            <p:nvPr/>
          </p:nvSpPr>
          <p:spPr>
            <a:xfrm>
              <a:off x="539507" y="4072268"/>
              <a:ext cx="810331" cy="527685"/>
            </a:xfrm>
            <a:custGeom>
              <a:avLst/>
              <a:gdLst/>
              <a:ahLst/>
              <a:cxnLst/>
              <a:rect l="l" t="t" r="r" b="b"/>
              <a:pathLst>
                <a:path w="1008380" h="1224279">
                  <a:moveTo>
                    <a:pt x="1007999" y="0"/>
                  </a:moveTo>
                  <a:lnTo>
                    <a:pt x="35991" y="0"/>
                  </a:lnTo>
                  <a:lnTo>
                    <a:pt x="22015" y="2841"/>
                  </a:lnTo>
                  <a:lnTo>
                    <a:pt x="10571" y="10577"/>
                  </a:lnTo>
                  <a:lnTo>
                    <a:pt x="2839" y="22025"/>
                  </a:lnTo>
                  <a:lnTo>
                    <a:pt x="0" y="36004"/>
                  </a:lnTo>
                  <a:lnTo>
                    <a:pt x="0" y="1188021"/>
                  </a:lnTo>
                  <a:lnTo>
                    <a:pt x="2839" y="1202005"/>
                  </a:lnTo>
                  <a:lnTo>
                    <a:pt x="10571" y="1213453"/>
                  </a:lnTo>
                  <a:lnTo>
                    <a:pt x="22015" y="1221186"/>
                  </a:lnTo>
                  <a:lnTo>
                    <a:pt x="35991" y="1224026"/>
                  </a:lnTo>
                  <a:lnTo>
                    <a:pt x="1007999" y="1224026"/>
                  </a:lnTo>
                  <a:lnTo>
                    <a:pt x="1007999"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金融機関</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名称</a:t>
              </a:r>
              <a:endParaRPr sz="900" dirty="0"/>
            </a:p>
          </p:txBody>
        </p:sp>
        <p:sp>
          <p:nvSpPr>
            <p:cNvPr id="31" name="object 3"/>
            <p:cNvSpPr/>
            <p:nvPr/>
          </p:nvSpPr>
          <p:spPr>
            <a:xfrm>
              <a:off x="5507532" y="4554233"/>
              <a:ext cx="648335" cy="528234"/>
            </a:xfrm>
            <a:custGeom>
              <a:avLst/>
              <a:gdLst/>
              <a:ahLst/>
              <a:cxnLst/>
              <a:rect l="l" t="t" r="r" b="b"/>
              <a:pathLst>
                <a:path w="648335" h="792479">
                  <a:moveTo>
                    <a:pt x="0" y="792010"/>
                  </a:moveTo>
                  <a:lnTo>
                    <a:pt x="647992" y="792010"/>
                  </a:lnTo>
                  <a:lnTo>
                    <a:pt x="647992" y="0"/>
                  </a:lnTo>
                  <a:lnTo>
                    <a:pt x="0" y="0"/>
                  </a:lnTo>
                  <a:lnTo>
                    <a:pt x="0" y="79201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口座名義</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の区分</a:t>
              </a:r>
            </a:p>
          </p:txBody>
        </p:sp>
        <p:sp>
          <p:nvSpPr>
            <p:cNvPr id="33" name="object 28"/>
            <p:cNvSpPr/>
            <p:nvPr/>
          </p:nvSpPr>
          <p:spPr>
            <a:xfrm>
              <a:off x="323507" y="4072267"/>
              <a:ext cx="223977" cy="1010199"/>
            </a:xfrm>
            <a:custGeom>
              <a:avLst/>
              <a:gdLst/>
              <a:ahLst/>
              <a:cxnLst/>
              <a:rect l="l" t="t" r="r" b="b"/>
              <a:pathLst>
                <a:path w="216534" h="1836420">
                  <a:moveTo>
                    <a:pt x="216001" y="0"/>
                  </a:moveTo>
                  <a:lnTo>
                    <a:pt x="36004" y="0"/>
                  </a:lnTo>
                  <a:lnTo>
                    <a:pt x="22025" y="2839"/>
                  </a:lnTo>
                  <a:lnTo>
                    <a:pt x="10577" y="10571"/>
                  </a:lnTo>
                  <a:lnTo>
                    <a:pt x="2841" y="22015"/>
                  </a:lnTo>
                  <a:lnTo>
                    <a:pt x="0" y="35991"/>
                  </a:lnTo>
                  <a:lnTo>
                    <a:pt x="0" y="1800021"/>
                  </a:lnTo>
                  <a:lnTo>
                    <a:pt x="2841" y="1814005"/>
                  </a:lnTo>
                  <a:lnTo>
                    <a:pt x="10577" y="1825453"/>
                  </a:lnTo>
                  <a:lnTo>
                    <a:pt x="22025" y="1833186"/>
                  </a:lnTo>
                  <a:lnTo>
                    <a:pt x="36004" y="1836026"/>
                  </a:lnTo>
                  <a:lnTo>
                    <a:pt x="216001" y="1836026"/>
                  </a:lnTo>
                  <a:lnTo>
                    <a:pt x="216001" y="0"/>
                  </a:lnTo>
                  <a:close/>
                </a:path>
              </a:pathLst>
            </a:custGeom>
            <a:solidFill>
              <a:srgbClr val="727275"/>
            </a:solidFill>
          </p:spPr>
          <p:txBody>
            <a:bodyPr vert="eaVert" wrap="square" lIns="0" tIns="72000" rIns="0" bIns="0" rtlCol="0" anchor="ctr" anchorCtr="0"/>
            <a:lstStyle/>
            <a:p>
              <a:r>
                <a:rPr lang="ja-JP" altLang="en-US" sz="1000" b="1" dirty="0">
                  <a:solidFill>
                    <a:schemeClr val="bg1"/>
                  </a:solidFill>
                </a:rPr>
                <a:t>振込先指定口座</a:t>
              </a:r>
            </a:p>
          </p:txBody>
        </p:sp>
        <p:sp>
          <p:nvSpPr>
            <p:cNvPr id="34" name="object 29"/>
            <p:cNvSpPr/>
            <p:nvPr/>
          </p:nvSpPr>
          <p:spPr>
            <a:xfrm>
              <a:off x="323507" y="4072267"/>
              <a:ext cx="6912609" cy="1021868"/>
            </a:xfrm>
            <a:custGeom>
              <a:avLst/>
              <a:gdLst/>
              <a:ahLst/>
              <a:cxnLst/>
              <a:rect l="l" t="t" r="r" b="b"/>
              <a:pathLst>
                <a:path w="6912609" h="1836420">
                  <a:moveTo>
                    <a:pt x="6912013" y="1800034"/>
                  </a:moveTo>
                  <a:lnTo>
                    <a:pt x="6909173" y="1814018"/>
                  </a:lnTo>
                  <a:lnTo>
                    <a:pt x="6901438" y="1825466"/>
                  </a:lnTo>
                  <a:lnTo>
                    <a:pt x="6889987" y="1833199"/>
                  </a:lnTo>
                  <a:lnTo>
                    <a:pt x="6875995" y="1836038"/>
                  </a:lnTo>
                  <a:lnTo>
                    <a:pt x="35991" y="1836038"/>
                  </a:lnTo>
                  <a:lnTo>
                    <a:pt x="22015" y="1833199"/>
                  </a:lnTo>
                  <a:lnTo>
                    <a:pt x="10571" y="1825466"/>
                  </a:lnTo>
                  <a:lnTo>
                    <a:pt x="2839" y="1814018"/>
                  </a:lnTo>
                  <a:lnTo>
                    <a:pt x="0" y="1800034"/>
                  </a:lnTo>
                  <a:lnTo>
                    <a:pt x="0" y="36004"/>
                  </a:lnTo>
                  <a:lnTo>
                    <a:pt x="2839" y="22025"/>
                  </a:lnTo>
                  <a:lnTo>
                    <a:pt x="10571" y="10577"/>
                  </a:lnTo>
                  <a:lnTo>
                    <a:pt x="22015" y="2841"/>
                  </a:lnTo>
                  <a:lnTo>
                    <a:pt x="35991" y="0"/>
                  </a:lnTo>
                  <a:lnTo>
                    <a:pt x="6875995" y="0"/>
                  </a:lnTo>
                  <a:lnTo>
                    <a:pt x="6889987" y="2841"/>
                  </a:lnTo>
                  <a:lnTo>
                    <a:pt x="6901438" y="10577"/>
                  </a:lnTo>
                  <a:lnTo>
                    <a:pt x="6909173" y="22025"/>
                  </a:lnTo>
                  <a:lnTo>
                    <a:pt x="6912013" y="36004"/>
                  </a:lnTo>
                  <a:lnTo>
                    <a:pt x="6912013" y="1800034"/>
                  </a:lnTo>
                  <a:close/>
                </a:path>
              </a:pathLst>
            </a:custGeom>
            <a:ln w="28803">
              <a:solidFill>
                <a:srgbClr val="221915"/>
              </a:solidFill>
            </a:ln>
          </p:spPr>
          <p:txBody>
            <a:bodyPr wrap="square" lIns="0" tIns="0" rIns="0" bIns="0" rtlCol="0"/>
            <a:lstStyle/>
            <a:p>
              <a:endParaRPr/>
            </a:p>
          </p:txBody>
        </p:sp>
        <p:sp>
          <p:nvSpPr>
            <p:cNvPr id="38" name="object 55"/>
            <p:cNvSpPr/>
            <p:nvPr/>
          </p:nvSpPr>
          <p:spPr>
            <a:xfrm flipH="1">
              <a:off x="5461787" y="4554233"/>
              <a:ext cx="45719" cy="539901"/>
            </a:xfrm>
            <a:custGeom>
              <a:avLst/>
              <a:gdLst/>
              <a:ahLst/>
              <a:cxnLst/>
              <a:rect l="l" t="t" r="r" b="b"/>
              <a:pathLst>
                <a:path h="792479">
                  <a:moveTo>
                    <a:pt x="0" y="792010"/>
                  </a:moveTo>
                  <a:lnTo>
                    <a:pt x="0" y="0"/>
                  </a:lnTo>
                </a:path>
              </a:pathLst>
            </a:custGeom>
            <a:ln w="16205">
              <a:solidFill>
                <a:srgbClr val="221915"/>
              </a:solidFill>
            </a:ln>
          </p:spPr>
          <p:txBody>
            <a:bodyPr wrap="square" lIns="0" tIns="0" rIns="0" bIns="0" rtlCol="0"/>
            <a:lstStyle/>
            <a:p>
              <a:endParaRPr/>
            </a:p>
          </p:txBody>
        </p:sp>
        <p:sp>
          <p:nvSpPr>
            <p:cNvPr id="40" name="object 61"/>
            <p:cNvSpPr txBox="1"/>
            <p:nvPr/>
          </p:nvSpPr>
          <p:spPr>
            <a:xfrm>
              <a:off x="1475512" y="4576126"/>
              <a:ext cx="4078769" cy="100027"/>
            </a:xfrm>
            <a:prstGeom prst="rect">
              <a:avLst/>
            </a:prstGeom>
          </p:spPr>
          <p:txBody>
            <a:bodyPr vert="horz" wrap="square" lIns="0" tIns="0" rIns="0" bIns="0" rtlCol="0">
              <a:spAutoFit/>
            </a:bodyPr>
            <a:lstStyle/>
            <a:p>
              <a:pPr>
                <a:lnSpc>
                  <a:spcPct val="100000"/>
                </a:lnSpc>
              </a:pPr>
              <a:r>
                <a:rPr lang="ja-JP" altLang="en-US" sz="650" dirty="0">
                  <a:latin typeface="ＭＳ ゴシック" panose="020B0609070205080204" pitchFamily="49" charset="-128"/>
                  <a:ea typeface="ＭＳ ゴシック" panose="020B0609070205080204" pitchFamily="49" charset="-128"/>
                  <a:cs typeface="Meiryo UI"/>
                </a:rPr>
                <a:t>▼カタカナ</a:t>
              </a:r>
              <a:r>
                <a:rPr lang="en-US" altLang="ja-JP" sz="650" dirty="0">
                  <a:latin typeface="ＭＳ ゴシック" panose="020B0609070205080204" pitchFamily="49" charset="-128"/>
                  <a:ea typeface="ＭＳ ゴシック" panose="020B0609070205080204" pitchFamily="49" charset="-128"/>
                  <a:cs typeface="Meiryo UI"/>
                </a:rPr>
                <a:t>(</a:t>
              </a:r>
              <a:r>
                <a:rPr lang="ja-JP" altLang="en-US" sz="650" dirty="0">
                  <a:latin typeface="ＭＳ ゴシック" panose="020B0609070205080204" pitchFamily="49" charset="-128"/>
                  <a:ea typeface="ＭＳ ゴシック" panose="020B0609070205080204" pitchFamily="49" charset="-128"/>
                  <a:cs typeface="Meiryo UI"/>
                </a:rPr>
                <a:t>姓と名の間は</a:t>
              </a:r>
              <a:r>
                <a:rPr lang="en-US" altLang="ja-JP" sz="650" dirty="0">
                  <a:latin typeface="ＭＳ ゴシック" panose="020B0609070205080204" pitchFamily="49" charset="-128"/>
                  <a:ea typeface="ＭＳ ゴシック" panose="020B0609070205080204" pitchFamily="49" charset="-128"/>
                  <a:cs typeface="Meiryo UI"/>
                </a:rPr>
                <a:t>1</a:t>
              </a:r>
              <a:r>
                <a:rPr lang="ja-JP" altLang="en-US" sz="650" dirty="0">
                  <a:latin typeface="ＭＳ ゴシック" panose="020B0609070205080204" pitchFamily="49" charset="-128"/>
                  <a:ea typeface="ＭＳ ゴシック" panose="020B0609070205080204" pitchFamily="49" charset="-128"/>
                  <a:cs typeface="Meiryo UI"/>
                </a:rPr>
                <a:t>マス空けてご記入ください。濁点</a:t>
              </a:r>
              <a:r>
                <a:rPr lang="en-US" altLang="ja-JP" sz="650" dirty="0">
                  <a:latin typeface="ＭＳ ゴシック" panose="020B0609070205080204" pitchFamily="49" charset="-128"/>
                  <a:ea typeface="ＭＳ ゴシック" panose="020B0609070205080204" pitchFamily="49" charset="-128"/>
                  <a:cs typeface="Meiryo UI"/>
                </a:rPr>
                <a:t>(</a:t>
              </a:r>
              <a:r>
                <a:rPr lang="ja-JP" altLang="en-US" sz="650" dirty="0" err="1">
                  <a:latin typeface="ＭＳ ゴシック" panose="020B0609070205080204" pitchFamily="49" charset="-128"/>
                  <a:ea typeface="ＭＳ ゴシック" panose="020B0609070205080204" pitchFamily="49" charset="-128"/>
                  <a:cs typeface="Meiryo UI"/>
                </a:rPr>
                <a:t>゛</a:t>
              </a:r>
              <a:r>
                <a:rPr lang="en-US" altLang="ja-JP" sz="650" dirty="0">
                  <a:latin typeface="ＭＳ ゴシック" panose="020B0609070205080204" pitchFamily="49" charset="-128"/>
                  <a:ea typeface="ＭＳ ゴシック" panose="020B0609070205080204" pitchFamily="49" charset="-128"/>
                  <a:cs typeface="Meiryo UI"/>
                </a:rPr>
                <a:t>)､</a:t>
              </a:r>
              <a:r>
                <a:rPr lang="ja-JP" altLang="en-US" sz="650" dirty="0">
                  <a:latin typeface="ＭＳ ゴシック" panose="020B0609070205080204" pitchFamily="49" charset="-128"/>
                  <a:ea typeface="ＭＳ ゴシック" panose="020B0609070205080204" pitchFamily="49" charset="-128"/>
                  <a:cs typeface="Meiryo UI"/>
                </a:rPr>
                <a:t>半濁点</a:t>
              </a:r>
              <a:r>
                <a:rPr lang="en-US" altLang="ja-JP" sz="650" dirty="0">
                  <a:latin typeface="ＭＳ ゴシック" panose="020B0609070205080204" pitchFamily="49" charset="-128"/>
                  <a:ea typeface="ＭＳ ゴシック" panose="020B0609070205080204" pitchFamily="49" charset="-128"/>
                  <a:cs typeface="Meiryo UI"/>
                </a:rPr>
                <a:t>(</a:t>
              </a:r>
              <a:r>
                <a:rPr lang="ja-JP" altLang="en-US" sz="650" dirty="0" err="1">
                  <a:latin typeface="ＭＳ ゴシック" panose="020B0609070205080204" pitchFamily="49" charset="-128"/>
                  <a:ea typeface="ＭＳ ゴシック" panose="020B0609070205080204" pitchFamily="49" charset="-128"/>
                  <a:cs typeface="Meiryo UI"/>
                </a:rPr>
                <a:t>゜</a:t>
              </a:r>
              <a:r>
                <a:rPr lang="en-US" altLang="ja-JP" sz="650" dirty="0">
                  <a:latin typeface="ＭＳ ゴシック" panose="020B0609070205080204" pitchFamily="49" charset="-128"/>
                  <a:ea typeface="ＭＳ ゴシック" panose="020B0609070205080204" pitchFamily="49" charset="-128"/>
                  <a:cs typeface="Meiryo UI"/>
                </a:rPr>
                <a:t>)</a:t>
              </a:r>
              <a:r>
                <a:rPr lang="ja-JP" altLang="en-US" sz="650" dirty="0">
                  <a:latin typeface="ＭＳ ゴシック" panose="020B0609070205080204" pitchFamily="49" charset="-128"/>
                  <a:ea typeface="ＭＳ ゴシック" panose="020B0609070205080204" pitchFamily="49" charset="-128"/>
                  <a:cs typeface="Meiryo UI"/>
                </a:rPr>
                <a:t>は</a:t>
              </a:r>
              <a:r>
                <a:rPr lang="en-US" altLang="ja-JP" sz="650" dirty="0">
                  <a:latin typeface="ＭＳ ゴシック" panose="020B0609070205080204" pitchFamily="49" charset="-128"/>
                  <a:ea typeface="ＭＳ ゴシック" panose="020B0609070205080204" pitchFamily="49" charset="-128"/>
                  <a:cs typeface="Meiryo UI"/>
                </a:rPr>
                <a:t>1</a:t>
              </a:r>
              <a:r>
                <a:rPr lang="ja-JP" altLang="en-US" sz="650" dirty="0">
                  <a:latin typeface="ＭＳ ゴシック" panose="020B0609070205080204" pitchFamily="49" charset="-128"/>
                  <a:ea typeface="ＭＳ ゴシック" panose="020B0609070205080204" pitchFamily="49" charset="-128"/>
                  <a:cs typeface="Meiryo UI"/>
                </a:rPr>
                <a:t>字としてご記入ください。</a:t>
              </a:r>
              <a:r>
                <a:rPr lang="en-US" altLang="ja-JP" sz="650" dirty="0">
                  <a:latin typeface="ＭＳ ゴシック" panose="020B0609070205080204" pitchFamily="49" charset="-128"/>
                  <a:ea typeface="ＭＳ ゴシック" panose="020B0609070205080204" pitchFamily="49" charset="-128"/>
                  <a:cs typeface="Meiryo UI"/>
                </a:rPr>
                <a:t>)</a:t>
              </a:r>
              <a:endParaRPr sz="650" dirty="0">
                <a:latin typeface="ＭＳ ゴシック" panose="020B0609070205080204" pitchFamily="49" charset="-128"/>
                <a:ea typeface="ＭＳ ゴシック" panose="020B0609070205080204" pitchFamily="49" charset="-128"/>
                <a:cs typeface="Meiryo UI"/>
              </a:endParaRPr>
            </a:p>
          </p:txBody>
        </p:sp>
        <p:pic>
          <p:nvPicPr>
            <p:cNvPr id="4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6529" y="4676153"/>
              <a:ext cx="3472187" cy="381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2" name="object 119"/>
            <p:cNvSpPr/>
            <p:nvPr/>
          </p:nvSpPr>
          <p:spPr>
            <a:xfrm>
              <a:off x="2234565" y="4104864"/>
              <a:ext cx="324485" cy="114089"/>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銀行</a:t>
              </a:r>
              <a:endParaRPr sz="700" dirty="0">
                <a:latin typeface="ＭＳ ゴシック" panose="020B0609070205080204" pitchFamily="49" charset="-128"/>
                <a:ea typeface="ＭＳ ゴシック" panose="020B0609070205080204" pitchFamily="49" charset="-128"/>
              </a:endParaRPr>
            </a:p>
          </p:txBody>
        </p:sp>
        <p:sp>
          <p:nvSpPr>
            <p:cNvPr id="43" name="object 119"/>
            <p:cNvSpPr/>
            <p:nvPr/>
          </p:nvSpPr>
          <p:spPr>
            <a:xfrm>
              <a:off x="2234565" y="4262768"/>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金庫</a:t>
              </a:r>
              <a:endParaRPr sz="700" dirty="0">
                <a:latin typeface="ＭＳ ゴシック" panose="020B0609070205080204" pitchFamily="49" charset="-128"/>
                <a:ea typeface="ＭＳ ゴシック" panose="020B0609070205080204" pitchFamily="49" charset="-128"/>
              </a:endParaRPr>
            </a:p>
          </p:txBody>
        </p:sp>
        <p:sp>
          <p:nvSpPr>
            <p:cNvPr id="44" name="object 119"/>
            <p:cNvSpPr/>
            <p:nvPr/>
          </p:nvSpPr>
          <p:spPr>
            <a:xfrm>
              <a:off x="2234565" y="4415168"/>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信組</a:t>
              </a:r>
              <a:endParaRPr sz="700" dirty="0">
                <a:latin typeface="ＭＳ ゴシック" panose="020B0609070205080204" pitchFamily="49" charset="-128"/>
                <a:ea typeface="ＭＳ ゴシック" panose="020B0609070205080204" pitchFamily="49" charset="-128"/>
              </a:endParaRPr>
            </a:p>
          </p:txBody>
        </p:sp>
        <p:sp>
          <p:nvSpPr>
            <p:cNvPr id="47" name="object 119"/>
            <p:cNvSpPr/>
            <p:nvPr/>
          </p:nvSpPr>
          <p:spPr>
            <a:xfrm>
              <a:off x="2635250" y="4104864"/>
              <a:ext cx="324484" cy="114089"/>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その他</a:t>
              </a:r>
              <a:endParaRPr sz="700" dirty="0">
                <a:latin typeface="ＭＳ ゴシック" panose="020B0609070205080204" pitchFamily="49" charset="-128"/>
                <a:ea typeface="ＭＳ ゴシック" panose="020B0609070205080204" pitchFamily="49" charset="-128"/>
              </a:endParaRPr>
            </a:p>
          </p:txBody>
        </p:sp>
        <p:sp>
          <p:nvSpPr>
            <p:cNvPr id="48" name="object 131"/>
            <p:cNvSpPr txBox="1"/>
            <p:nvPr/>
          </p:nvSpPr>
          <p:spPr>
            <a:xfrm>
              <a:off x="2552035" y="4248242"/>
              <a:ext cx="616615" cy="123111"/>
            </a:xfrm>
            <a:prstGeom prst="rect">
              <a:avLst/>
            </a:prstGeom>
          </p:spPr>
          <p:txBody>
            <a:bodyPr vert="horz" wrap="square" lIns="0" tIns="0" rIns="0" bIns="0" rtlCol="0">
              <a:spAutoFit/>
            </a:bodyPr>
            <a:lstStyle/>
            <a:p>
              <a:pPr marL="12700"/>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latin typeface="ＭＳ ゴシック" panose="020B0609070205080204" pitchFamily="49" charset="-128"/>
                <a:ea typeface="ＭＳ ゴシック" panose="020B0609070205080204" pitchFamily="49" charset="-128"/>
                <a:cs typeface="Meiryo UI"/>
              </a:endParaRPr>
            </a:p>
          </p:txBody>
        </p:sp>
        <p:sp>
          <p:nvSpPr>
            <p:cNvPr id="49" name="object 119"/>
            <p:cNvSpPr/>
            <p:nvPr/>
          </p:nvSpPr>
          <p:spPr>
            <a:xfrm>
              <a:off x="3711231" y="4110368"/>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本店</a:t>
              </a:r>
              <a:endParaRPr sz="700" dirty="0">
                <a:latin typeface="ＭＳ ゴシック" panose="020B0609070205080204" pitchFamily="49" charset="-128"/>
                <a:ea typeface="ＭＳ ゴシック" panose="020B0609070205080204" pitchFamily="49" charset="-128"/>
              </a:endParaRPr>
            </a:p>
          </p:txBody>
        </p:sp>
        <p:sp>
          <p:nvSpPr>
            <p:cNvPr id="50" name="object 119"/>
            <p:cNvSpPr/>
            <p:nvPr/>
          </p:nvSpPr>
          <p:spPr>
            <a:xfrm>
              <a:off x="3711231" y="4262768"/>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支店</a:t>
              </a:r>
              <a:endParaRPr sz="700" dirty="0">
                <a:latin typeface="ＭＳ ゴシック" panose="020B0609070205080204" pitchFamily="49" charset="-128"/>
                <a:ea typeface="ＭＳ ゴシック" panose="020B0609070205080204" pitchFamily="49" charset="-128"/>
              </a:endParaRPr>
            </a:p>
          </p:txBody>
        </p:sp>
        <p:sp>
          <p:nvSpPr>
            <p:cNvPr id="53" name="object 119"/>
            <p:cNvSpPr/>
            <p:nvPr/>
          </p:nvSpPr>
          <p:spPr>
            <a:xfrm>
              <a:off x="3719289" y="4415168"/>
              <a:ext cx="392627"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出張所</a:t>
              </a:r>
              <a:endParaRPr sz="700" dirty="0">
                <a:latin typeface="ＭＳ ゴシック" panose="020B0609070205080204" pitchFamily="49" charset="-128"/>
                <a:ea typeface="ＭＳ ゴシック" panose="020B0609070205080204" pitchFamily="49" charset="-128"/>
              </a:endParaRPr>
            </a:p>
          </p:txBody>
        </p:sp>
        <p:sp>
          <p:nvSpPr>
            <p:cNvPr id="59" name="object 65"/>
            <p:cNvSpPr txBox="1"/>
            <p:nvPr/>
          </p:nvSpPr>
          <p:spPr>
            <a:xfrm>
              <a:off x="6340088" y="4636935"/>
              <a:ext cx="572352" cy="369332"/>
            </a:xfrm>
            <a:prstGeom prst="rect">
              <a:avLst/>
            </a:prstGeom>
          </p:spPr>
          <p:txBody>
            <a:bodyPr vert="horz" wrap="square" lIns="0" tIns="0" rIns="0" bIns="0" rtlCol="0" anchor="ctr" anchorCtr="0">
              <a:sp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１</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申請者</a:t>
              </a:r>
              <a:endParaRPr lang="en-US" altLang="ja-JP" sz="800" dirty="0">
                <a:solidFill>
                  <a:srgbClr val="231F20"/>
                </a:solidFill>
                <a:latin typeface="ＭＳ ゴシック" panose="020B0609070205080204" pitchFamily="49" charset="-128"/>
                <a:ea typeface="ＭＳ ゴシック" panose="020B0609070205080204" pitchFamily="49" charset="-128"/>
                <a:cs typeface="PMingLiU"/>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２</a:t>
              </a:r>
              <a:r>
                <a:rPr lang="en-US" altLang="ja-JP" sz="8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PMingLiU"/>
                </a:rPr>
                <a:t>代理人</a:t>
              </a:r>
              <a:endParaRPr sz="800" dirty="0">
                <a:latin typeface="ＭＳ ゴシック" panose="020B0609070205080204" pitchFamily="49" charset="-128"/>
                <a:ea typeface="ＭＳ ゴシック" panose="020B0609070205080204" pitchFamily="49" charset="-128"/>
                <a:cs typeface="PMingLiU"/>
              </a:endParaRPr>
            </a:p>
          </p:txBody>
        </p:sp>
        <p:sp>
          <p:nvSpPr>
            <p:cNvPr id="60" name="object 53"/>
            <p:cNvSpPr/>
            <p:nvPr/>
          </p:nvSpPr>
          <p:spPr>
            <a:xfrm>
              <a:off x="6299504" y="5017935"/>
              <a:ext cx="216535" cy="267818"/>
            </a:xfrm>
            <a:custGeom>
              <a:avLst/>
              <a:gdLst/>
              <a:ahLst/>
              <a:cxnLst/>
              <a:rect l="l" t="t" r="r" b="b"/>
              <a:pathLst>
                <a:path w="216534" h="504189">
                  <a:moveTo>
                    <a:pt x="216001" y="396011"/>
                  </a:moveTo>
                  <a:lnTo>
                    <a:pt x="0" y="396011"/>
                  </a:lnTo>
                  <a:lnTo>
                    <a:pt x="108000" y="504012"/>
                  </a:lnTo>
                  <a:lnTo>
                    <a:pt x="216001" y="396011"/>
                  </a:lnTo>
                  <a:close/>
                </a:path>
                <a:path w="216534" h="504189">
                  <a:moveTo>
                    <a:pt x="162001" y="0"/>
                  </a:moveTo>
                  <a:lnTo>
                    <a:pt x="53987" y="0"/>
                  </a:lnTo>
                  <a:lnTo>
                    <a:pt x="53987" y="396011"/>
                  </a:lnTo>
                  <a:lnTo>
                    <a:pt x="162001" y="396011"/>
                  </a:lnTo>
                  <a:lnTo>
                    <a:pt x="162001" y="0"/>
                  </a:lnTo>
                  <a:close/>
                </a:path>
              </a:pathLst>
            </a:custGeom>
            <a:solidFill>
              <a:srgbClr val="221915"/>
            </a:solidFill>
          </p:spPr>
          <p:txBody>
            <a:bodyPr wrap="square" lIns="0" tIns="0" rIns="0" bIns="0" rtlCol="0"/>
            <a:lstStyle/>
            <a:p>
              <a:endParaRPr/>
            </a:p>
          </p:txBody>
        </p:sp>
        <p:pic>
          <p:nvPicPr>
            <p:cNvPr id="61"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60372" y="4218953"/>
              <a:ext cx="1399544" cy="2784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65" name="グループ化 64"/>
          <p:cNvGrpSpPr/>
          <p:nvPr/>
        </p:nvGrpSpPr>
        <p:grpSpPr>
          <a:xfrm>
            <a:off x="323519" y="4203700"/>
            <a:ext cx="6924734" cy="1093940"/>
            <a:chOff x="1007516" y="6282803"/>
            <a:chExt cx="6229577" cy="1093940"/>
          </a:xfrm>
        </p:grpSpPr>
        <p:sp>
          <p:nvSpPr>
            <p:cNvPr id="66" name="object 7"/>
            <p:cNvSpPr/>
            <p:nvPr/>
          </p:nvSpPr>
          <p:spPr>
            <a:xfrm>
              <a:off x="1212916" y="6282803"/>
              <a:ext cx="765133" cy="484340"/>
            </a:xfrm>
            <a:custGeom>
              <a:avLst/>
              <a:gdLst/>
              <a:ahLst/>
              <a:cxnLst/>
              <a:rect l="l" t="t" r="r" b="b"/>
              <a:pathLst>
                <a:path w="972185" h="1944370">
                  <a:moveTo>
                    <a:pt x="972007" y="0"/>
                  </a:moveTo>
                  <a:lnTo>
                    <a:pt x="36004" y="0"/>
                  </a:lnTo>
                  <a:lnTo>
                    <a:pt x="22025" y="2839"/>
                  </a:lnTo>
                  <a:lnTo>
                    <a:pt x="10577" y="10572"/>
                  </a:lnTo>
                  <a:lnTo>
                    <a:pt x="2841" y="22020"/>
                  </a:lnTo>
                  <a:lnTo>
                    <a:pt x="0" y="36004"/>
                  </a:lnTo>
                  <a:lnTo>
                    <a:pt x="0" y="1908022"/>
                  </a:lnTo>
                  <a:lnTo>
                    <a:pt x="2841" y="1922006"/>
                  </a:lnTo>
                  <a:lnTo>
                    <a:pt x="10577" y="1933454"/>
                  </a:lnTo>
                  <a:lnTo>
                    <a:pt x="22025" y="1941187"/>
                  </a:lnTo>
                  <a:lnTo>
                    <a:pt x="36004" y="1944027"/>
                  </a:lnTo>
                  <a:lnTo>
                    <a:pt x="972007" y="1944027"/>
                  </a:lnTo>
                  <a:lnTo>
                    <a:pt x="972007"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被保険者</a:t>
              </a:r>
              <a:endParaRPr lang="en-US" altLang="ja-JP" sz="9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（申請者）</a:t>
              </a:r>
              <a:endParaRPr sz="900" dirty="0"/>
            </a:p>
          </p:txBody>
        </p:sp>
        <p:sp>
          <p:nvSpPr>
            <p:cNvPr id="67" name="object 8"/>
            <p:cNvSpPr/>
            <p:nvPr/>
          </p:nvSpPr>
          <p:spPr>
            <a:xfrm>
              <a:off x="6407518" y="6767143"/>
              <a:ext cx="828040" cy="243621"/>
            </a:xfrm>
            <a:custGeom>
              <a:avLst/>
              <a:gdLst/>
              <a:ahLst/>
              <a:cxnLst/>
              <a:rect l="l" t="t" r="r" b="b"/>
              <a:pathLst>
                <a:path w="828040" h="612140">
                  <a:moveTo>
                    <a:pt x="0" y="611987"/>
                  </a:moveTo>
                  <a:lnTo>
                    <a:pt x="828001" y="611987"/>
                  </a:lnTo>
                  <a:lnTo>
                    <a:pt x="828001" y="0"/>
                  </a:lnTo>
                  <a:lnTo>
                    <a:pt x="0" y="0"/>
                  </a:lnTo>
                  <a:lnTo>
                    <a:pt x="0" y="611987"/>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700" dirty="0">
                  <a:latin typeface="ＭＳ ゴシック" panose="020B0609070205080204" pitchFamily="49" charset="-128"/>
                  <a:ea typeface="ＭＳ ゴシック" panose="020B0609070205080204" pitchFamily="49" charset="-128"/>
                  <a:cs typeface="Meiryo UI"/>
                </a:rPr>
                <a:t>委任者と代理人との</a:t>
              </a:r>
            </a:p>
            <a:p>
              <a:pPr algn="ctr">
                <a:lnSpc>
                  <a:spcPct val="100000"/>
                </a:lnSpc>
              </a:pPr>
              <a:r>
                <a:rPr lang="ja-JP" altLang="en-US" sz="700" dirty="0">
                  <a:latin typeface="ＭＳ ゴシック" panose="020B0609070205080204" pitchFamily="49" charset="-128"/>
                  <a:ea typeface="ＭＳ ゴシック" panose="020B0609070205080204" pitchFamily="49" charset="-128"/>
                  <a:cs typeface="Meiryo UI"/>
                </a:rPr>
                <a:t>関係</a:t>
              </a:r>
              <a:endParaRPr sz="700" dirty="0"/>
            </a:p>
          </p:txBody>
        </p:sp>
        <p:sp>
          <p:nvSpPr>
            <p:cNvPr id="68" name="object 37"/>
            <p:cNvSpPr/>
            <p:nvPr/>
          </p:nvSpPr>
          <p:spPr>
            <a:xfrm>
              <a:off x="2395647" y="7148143"/>
              <a:ext cx="3042285" cy="0"/>
            </a:xfrm>
            <a:custGeom>
              <a:avLst/>
              <a:gdLst/>
              <a:ahLst/>
              <a:cxnLst/>
              <a:rect l="l" t="t" r="r" b="b"/>
              <a:pathLst>
                <a:path w="3042285">
                  <a:moveTo>
                    <a:pt x="0" y="0"/>
                  </a:moveTo>
                  <a:lnTo>
                    <a:pt x="3041992" y="0"/>
                  </a:lnTo>
                </a:path>
              </a:pathLst>
            </a:custGeom>
            <a:ln w="5397">
              <a:solidFill>
                <a:srgbClr val="221915"/>
              </a:solidFill>
              <a:prstDash val="dash"/>
            </a:ln>
          </p:spPr>
          <p:txBody>
            <a:bodyPr wrap="square" lIns="0" tIns="0" rIns="0" bIns="0" rtlCol="0"/>
            <a:lstStyle/>
            <a:p>
              <a:endParaRPr/>
            </a:p>
          </p:txBody>
        </p:sp>
        <p:sp>
          <p:nvSpPr>
            <p:cNvPr id="69" name="object 50"/>
            <p:cNvSpPr/>
            <p:nvPr/>
          </p:nvSpPr>
          <p:spPr>
            <a:xfrm>
              <a:off x="6407518" y="6767143"/>
              <a:ext cx="45718" cy="609600"/>
            </a:xfrm>
            <a:custGeom>
              <a:avLst/>
              <a:gdLst/>
              <a:ahLst/>
              <a:cxnLst/>
              <a:rect l="l" t="t" r="r" b="b"/>
              <a:pathLst>
                <a:path h="1224279">
                  <a:moveTo>
                    <a:pt x="0" y="1223975"/>
                  </a:moveTo>
                  <a:lnTo>
                    <a:pt x="0" y="0"/>
                  </a:lnTo>
                </a:path>
              </a:pathLst>
            </a:custGeom>
            <a:ln w="16205">
              <a:solidFill>
                <a:srgbClr val="221915"/>
              </a:solidFill>
            </a:ln>
          </p:spPr>
          <p:txBody>
            <a:bodyPr wrap="square" lIns="0" tIns="0" rIns="0" bIns="0" rtlCol="0"/>
            <a:lstStyle/>
            <a:p>
              <a:endParaRPr/>
            </a:p>
          </p:txBody>
        </p:sp>
        <p:sp>
          <p:nvSpPr>
            <p:cNvPr id="71" name="object 78"/>
            <p:cNvSpPr txBox="1"/>
            <p:nvPr/>
          </p:nvSpPr>
          <p:spPr>
            <a:xfrm>
              <a:off x="5704725" y="6386143"/>
              <a:ext cx="1414703" cy="107722"/>
            </a:xfrm>
            <a:prstGeom prst="rect">
              <a:avLst/>
            </a:prstGeom>
          </p:spPr>
          <p:txBody>
            <a:bodyPr vert="horz" wrap="square" lIns="0" tIns="0" rIns="0" bIns="0" rtlCol="0">
              <a:spAutoFit/>
            </a:bodyPr>
            <a:lstStyle/>
            <a:p>
              <a:pPr marL="12700"/>
              <a:r>
                <a:rPr lang="ja-JP" altLang="en-US" sz="700"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700" u="sng" dirty="0">
                  <a:solidFill>
                    <a:srgbClr val="231F20"/>
                  </a:solidFill>
                  <a:latin typeface="ＭＳ ゴシック" panose="020B0609070205080204" pitchFamily="49" charset="-128"/>
                  <a:ea typeface="ＭＳ ゴシック" panose="020B0609070205080204" pitchFamily="49" charset="-128"/>
                  <a:cs typeface="Meiryo UI"/>
                </a:rPr>
                <a:t>　　　</a:t>
              </a:r>
              <a:r>
                <a:rPr sz="700" u="sng"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700" u="sng" dirty="0">
                  <a:solidFill>
                    <a:srgbClr val="231F20"/>
                  </a:solidFill>
                  <a:latin typeface="ＭＳ ゴシック" panose="020B0609070205080204" pitchFamily="49" charset="-128"/>
                  <a:ea typeface="ＭＳ ゴシック" panose="020B0609070205080204" pitchFamily="49" charset="-128"/>
                  <a:cs typeface="Meiryo UI"/>
                </a:rPr>
                <a:t>　　　月　　  日</a:t>
              </a:r>
              <a:endParaRPr sz="700" u="sng" dirty="0">
                <a:latin typeface="ＭＳ ゴシック" panose="020B0609070205080204" pitchFamily="49" charset="-128"/>
                <a:ea typeface="ＭＳ ゴシック" panose="020B0609070205080204" pitchFamily="49" charset="-128"/>
                <a:cs typeface="Meiryo UI"/>
              </a:endParaRPr>
            </a:p>
          </p:txBody>
        </p:sp>
        <p:sp>
          <p:nvSpPr>
            <p:cNvPr id="72" name="object 78"/>
            <p:cNvSpPr txBox="1"/>
            <p:nvPr/>
          </p:nvSpPr>
          <p:spPr>
            <a:xfrm>
              <a:off x="2043586" y="6339232"/>
              <a:ext cx="3150013" cy="123111"/>
            </a:xfrm>
            <a:prstGeom prst="rect">
              <a:avLst/>
            </a:prstGeom>
          </p:spPr>
          <p:txBody>
            <a:bodyPr vert="horz" wrap="square" lIns="0" tIns="0" rIns="0" bIns="0" rtlCol="0">
              <a:spAutoFit/>
            </a:bodyPr>
            <a:lstStyle/>
            <a:p>
              <a:pPr marL="12700"/>
              <a:r>
                <a:rPr lang="ja-JP" altLang="en-US" sz="800" dirty="0">
                  <a:latin typeface="ＭＳ ゴシック" panose="020B0609070205080204" pitchFamily="49" charset="-128"/>
                  <a:ea typeface="ＭＳ ゴシック" panose="020B0609070205080204" pitchFamily="49" charset="-128"/>
                  <a:cs typeface="Meiryo UI"/>
                </a:rPr>
                <a:t>本申請に基づく給付金に関する受領を下記の代理人に委任します。</a:t>
              </a:r>
              <a:endParaRPr sz="800" dirty="0">
                <a:latin typeface="ＭＳ ゴシック" panose="020B0609070205080204" pitchFamily="49" charset="-128"/>
                <a:ea typeface="ＭＳ ゴシック" panose="020B0609070205080204" pitchFamily="49" charset="-128"/>
                <a:cs typeface="Meiryo UI"/>
              </a:endParaRPr>
            </a:p>
          </p:txBody>
        </p:sp>
        <p:sp>
          <p:nvSpPr>
            <p:cNvPr id="73" name="object 65"/>
            <p:cNvSpPr txBox="1"/>
            <p:nvPr/>
          </p:nvSpPr>
          <p:spPr>
            <a:xfrm>
              <a:off x="2043587" y="6567832"/>
              <a:ext cx="690687" cy="123111"/>
            </a:xfrm>
            <a:prstGeom prst="rect">
              <a:avLst/>
            </a:prstGeom>
          </p:spPr>
          <p:txBody>
            <a:bodyPr vert="horz" wrap="square" lIns="0" tIns="0" rIns="0" bIns="0" rtlCol="0" anchor="ctr" anchorCtr="0">
              <a:spAutoFit/>
            </a:bodyPr>
            <a:lstStyle/>
            <a:p>
              <a:pPr marL="12700">
                <a:lnSpc>
                  <a:spcPct val="100000"/>
                </a:lnSpc>
              </a:pPr>
              <a:r>
                <a:rPr sz="800" dirty="0" err="1">
                  <a:solidFill>
                    <a:srgbClr val="231F20"/>
                  </a:solidFill>
                  <a:latin typeface="ＭＳ ゴシック" panose="020B0609070205080204" pitchFamily="49" charset="-128"/>
                  <a:ea typeface="ＭＳ ゴシック" panose="020B0609070205080204" pitchFamily="49" charset="-128"/>
                  <a:cs typeface="PMingLiU"/>
                </a:rPr>
                <a:t>氏</a:t>
              </a:r>
              <a:r>
                <a:rPr sz="800" spc="-225" dirty="0" err="1">
                  <a:solidFill>
                    <a:srgbClr val="231F20"/>
                  </a:solidFill>
                  <a:latin typeface="ＭＳ ゴシック" panose="020B0609070205080204" pitchFamily="49" charset="-128"/>
                  <a:ea typeface="ＭＳ ゴシック" panose="020B0609070205080204" pitchFamily="49" charset="-128"/>
                  <a:cs typeface="PMingLiU"/>
                </a:rPr>
                <a:t>名</a:t>
              </a:r>
              <a:endParaRPr sz="800" dirty="0">
                <a:latin typeface="ＭＳ ゴシック" panose="020B0609070205080204" pitchFamily="49" charset="-128"/>
                <a:ea typeface="ＭＳ ゴシック" panose="020B0609070205080204" pitchFamily="49" charset="-128"/>
                <a:cs typeface="PMingLiU"/>
              </a:endParaRPr>
            </a:p>
          </p:txBody>
        </p:sp>
        <p:sp>
          <p:nvSpPr>
            <p:cNvPr id="75" name="object 133"/>
            <p:cNvSpPr txBox="1"/>
            <p:nvPr/>
          </p:nvSpPr>
          <p:spPr>
            <a:xfrm>
              <a:off x="2014647" y="6767143"/>
              <a:ext cx="2134269" cy="123111"/>
            </a:xfrm>
            <a:prstGeom prst="rect">
              <a:avLst/>
            </a:prstGeom>
          </p:spPr>
          <p:txBody>
            <a:bodyPr vert="horz" wrap="square" lIns="0" tIns="0" rIns="0" bIns="0" rtlCol="0">
              <a:spAutoFit/>
            </a:bodyPr>
            <a:lstStyle/>
            <a:p>
              <a:pPr marL="12700"/>
              <a:r>
                <a:rPr sz="800" spc="-75" dirty="0">
                  <a:solidFill>
                    <a:srgbClr val="231F20"/>
                  </a:solidFill>
                  <a:latin typeface="ＭＳ ゴシック" panose="020B0609070205080204" pitchFamily="49" charset="-128"/>
                  <a:ea typeface="ＭＳ ゴシック" panose="020B0609070205080204" pitchFamily="49" charset="-128"/>
                  <a:cs typeface="Meiryo UI"/>
                </a:rPr>
                <a:t>（</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76" name="object 131"/>
            <p:cNvSpPr txBox="1"/>
            <p:nvPr/>
          </p:nvSpPr>
          <p:spPr>
            <a:xfrm>
              <a:off x="4172108" y="6796432"/>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latin typeface="ＭＳ ゴシック" panose="020B0609070205080204" pitchFamily="49" charset="-128"/>
                <a:ea typeface="ＭＳ ゴシック" panose="020B0609070205080204" pitchFamily="49" charset="-128"/>
                <a:cs typeface="Meiryo UI"/>
              </a:endParaRPr>
            </a:p>
          </p:txBody>
        </p:sp>
        <p:sp>
          <p:nvSpPr>
            <p:cNvPr id="77" name="object 129"/>
            <p:cNvSpPr txBox="1"/>
            <p:nvPr/>
          </p:nvSpPr>
          <p:spPr>
            <a:xfrm>
              <a:off x="2043320" y="6872632"/>
              <a:ext cx="254000" cy="123111"/>
            </a:xfrm>
            <a:prstGeom prst="rect">
              <a:avLst/>
            </a:prstGeom>
          </p:spPr>
          <p:txBody>
            <a:bodyPr vert="horz" wrap="square" lIns="0" tIns="0" rIns="0" bIns="0" rtlCol="0">
              <a:spAutoFit/>
            </a:bodyPr>
            <a:lstStyle/>
            <a:p>
              <a:pPr marL="12700">
                <a:lnSpc>
                  <a:spcPct val="100000"/>
                </a:lnSpc>
              </a:pPr>
              <a:r>
                <a:rPr sz="800" dirty="0">
                  <a:solidFill>
                    <a:srgbClr val="231F20"/>
                  </a:solidFill>
                  <a:latin typeface="ＭＳ ゴシック" panose="020B0609070205080204" pitchFamily="49" charset="-128"/>
                  <a:ea typeface="ＭＳ ゴシック" panose="020B0609070205080204" pitchFamily="49" charset="-128"/>
                  <a:cs typeface="PMingLiU"/>
                </a:rPr>
                <a:t>住所</a:t>
              </a:r>
              <a:endParaRPr sz="800" dirty="0">
                <a:latin typeface="ＭＳ ゴシック" panose="020B0609070205080204" pitchFamily="49" charset="-128"/>
                <a:ea typeface="ＭＳ ゴシック" panose="020B0609070205080204" pitchFamily="49" charset="-128"/>
                <a:cs typeface="PMingLiU"/>
              </a:endParaRPr>
            </a:p>
          </p:txBody>
        </p:sp>
        <p:sp>
          <p:nvSpPr>
            <p:cNvPr id="78" name="object 65"/>
            <p:cNvSpPr txBox="1"/>
            <p:nvPr/>
          </p:nvSpPr>
          <p:spPr>
            <a:xfrm>
              <a:off x="2014647" y="7187361"/>
              <a:ext cx="690687" cy="123111"/>
            </a:xfrm>
            <a:prstGeom prst="rect">
              <a:avLst/>
            </a:prstGeom>
          </p:spPr>
          <p:txBody>
            <a:bodyPr vert="horz" wrap="square" lIns="0" tIns="0" rIns="0" bIns="0" rtlCol="0" anchor="ctr" anchorCtr="0">
              <a:spAutoFit/>
            </a:bodyPr>
            <a:lstStyle/>
            <a:p>
              <a:pPr marL="12700">
                <a:lnSpc>
                  <a:spcPct val="100000"/>
                </a:lnSpc>
              </a:pPr>
              <a:r>
                <a:rPr sz="800" dirty="0">
                  <a:solidFill>
                    <a:srgbClr val="231F20"/>
                  </a:solidFill>
                  <a:latin typeface="ＭＳ ゴシック" panose="020B0609070205080204" pitchFamily="49" charset="-128"/>
                  <a:ea typeface="ＭＳ ゴシック" panose="020B0609070205080204" pitchFamily="49" charset="-128"/>
                  <a:cs typeface="PMingLiU"/>
                </a:rPr>
                <a:t>氏</a:t>
              </a:r>
              <a:r>
                <a:rPr sz="800" spc="-225" dirty="0">
                  <a:solidFill>
                    <a:srgbClr val="231F20"/>
                  </a:solidFill>
                  <a:latin typeface="ＭＳ ゴシック" panose="020B0609070205080204" pitchFamily="49" charset="-128"/>
                  <a:ea typeface="ＭＳ ゴシック" panose="020B0609070205080204" pitchFamily="49" charset="-128"/>
                  <a:cs typeface="PMingLiU"/>
                </a:rPr>
                <a:t>名・</a:t>
              </a:r>
              <a:r>
                <a:rPr sz="800" dirty="0">
                  <a:solidFill>
                    <a:srgbClr val="231F20"/>
                  </a:solidFill>
                  <a:latin typeface="ＭＳ ゴシック" panose="020B0609070205080204" pitchFamily="49" charset="-128"/>
                  <a:ea typeface="ＭＳ ゴシック" panose="020B0609070205080204" pitchFamily="49" charset="-128"/>
                  <a:cs typeface="PMingLiU"/>
                </a:rPr>
                <a:t>印</a:t>
              </a:r>
              <a:endParaRPr sz="800" dirty="0">
                <a:latin typeface="ＭＳ ゴシック" panose="020B0609070205080204" pitchFamily="49" charset="-128"/>
                <a:ea typeface="ＭＳ ゴシック" panose="020B0609070205080204" pitchFamily="49" charset="-128"/>
                <a:cs typeface="PMingLiU"/>
              </a:endParaRPr>
            </a:p>
          </p:txBody>
        </p:sp>
        <p:sp>
          <p:nvSpPr>
            <p:cNvPr id="79" name="object 66"/>
            <p:cNvSpPr txBox="1"/>
            <p:nvPr/>
          </p:nvSpPr>
          <p:spPr>
            <a:xfrm>
              <a:off x="2338929" y="6995743"/>
              <a:ext cx="666318" cy="123111"/>
            </a:xfrm>
            <a:prstGeom prst="rect">
              <a:avLst/>
            </a:prstGeom>
          </p:spPr>
          <p:txBody>
            <a:bodyPr vert="horz" wrap="square" lIns="0" tIns="0" rIns="0" bIns="0" rtlCol="0">
              <a:spAutoFit/>
            </a:bodyPr>
            <a:lstStyle/>
            <a:p>
              <a:pPr marL="12700">
                <a:lnSpc>
                  <a:spcPct val="100000"/>
                </a:lnSpc>
              </a:pPr>
              <a:r>
                <a:rPr sz="800" spc="-5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50" dirty="0">
                  <a:solidFill>
                    <a:srgbClr val="231F20"/>
                  </a:solidFill>
                  <a:latin typeface="ＭＳ ゴシック" panose="020B0609070205080204" pitchFamily="49" charset="-128"/>
                  <a:ea typeface="ＭＳ ゴシック" panose="020B0609070205080204" pitchFamily="49" charset="-128"/>
                  <a:cs typeface="Meiryo UI"/>
                </a:rPr>
                <a:t>ﾌﾘｶﾞﾅ</a:t>
              </a:r>
              <a:r>
                <a:rPr sz="800" dirty="0">
                  <a:solidFill>
                    <a:srgbClr val="231F20"/>
                  </a:solidFill>
                  <a:latin typeface="ＭＳ ゴシック" panose="020B0609070205080204" pitchFamily="49" charset="-128"/>
                  <a:ea typeface="ＭＳ ゴシック" panose="020B0609070205080204" pitchFamily="49" charset="-128"/>
                  <a:cs typeface="Meiryo UI"/>
                </a:rPr>
                <a:t>）</a:t>
              </a:r>
              <a:endParaRPr sz="800" dirty="0">
                <a:latin typeface="ＭＳ ゴシック" panose="020B0609070205080204" pitchFamily="49" charset="-128"/>
                <a:ea typeface="ＭＳ ゴシック" panose="020B0609070205080204" pitchFamily="49" charset="-128"/>
                <a:cs typeface="Meiryo UI"/>
              </a:endParaRPr>
            </a:p>
          </p:txBody>
        </p:sp>
        <p:sp>
          <p:nvSpPr>
            <p:cNvPr id="80" name="object 78"/>
            <p:cNvSpPr txBox="1"/>
            <p:nvPr/>
          </p:nvSpPr>
          <p:spPr>
            <a:xfrm>
              <a:off x="5280793" y="6567832"/>
              <a:ext cx="1956300" cy="123111"/>
            </a:xfrm>
            <a:prstGeom prst="rect">
              <a:avLst/>
            </a:prstGeom>
          </p:spPr>
          <p:txBody>
            <a:bodyPr vert="horz" wrap="square" lIns="0" tIns="0" rIns="0" bIns="0" rtlCol="0">
              <a:sp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住所は</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被保険者</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申請者</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情報</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の住所と同じ</a:t>
              </a:r>
              <a:endParaRPr sz="800" dirty="0">
                <a:latin typeface="ＭＳ ゴシック" panose="020B0609070205080204" pitchFamily="49" charset="-128"/>
                <a:ea typeface="ＭＳ ゴシック" panose="020B0609070205080204" pitchFamily="49" charset="-128"/>
                <a:cs typeface="Meiryo UI"/>
              </a:endParaRPr>
            </a:p>
          </p:txBody>
        </p:sp>
        <p:sp>
          <p:nvSpPr>
            <p:cNvPr id="82" name="object 7"/>
            <p:cNvSpPr/>
            <p:nvPr/>
          </p:nvSpPr>
          <p:spPr>
            <a:xfrm>
              <a:off x="1211277" y="6730161"/>
              <a:ext cx="766772" cy="646582"/>
            </a:xfrm>
            <a:custGeom>
              <a:avLst/>
              <a:gdLst/>
              <a:ahLst/>
              <a:cxnLst/>
              <a:rect l="l" t="t" r="r" b="b"/>
              <a:pathLst>
                <a:path w="972185" h="1944370">
                  <a:moveTo>
                    <a:pt x="972007" y="0"/>
                  </a:moveTo>
                  <a:lnTo>
                    <a:pt x="36004" y="0"/>
                  </a:lnTo>
                  <a:lnTo>
                    <a:pt x="22025" y="2839"/>
                  </a:lnTo>
                  <a:lnTo>
                    <a:pt x="10577" y="10572"/>
                  </a:lnTo>
                  <a:lnTo>
                    <a:pt x="2841" y="22020"/>
                  </a:lnTo>
                  <a:lnTo>
                    <a:pt x="0" y="36004"/>
                  </a:lnTo>
                  <a:lnTo>
                    <a:pt x="0" y="1908022"/>
                  </a:lnTo>
                  <a:lnTo>
                    <a:pt x="2841" y="1922006"/>
                  </a:lnTo>
                  <a:lnTo>
                    <a:pt x="10577" y="1933454"/>
                  </a:lnTo>
                  <a:lnTo>
                    <a:pt x="22025" y="1941187"/>
                  </a:lnTo>
                  <a:lnTo>
                    <a:pt x="36004" y="1944027"/>
                  </a:lnTo>
                  <a:lnTo>
                    <a:pt x="972007" y="1944027"/>
                  </a:lnTo>
                  <a:lnTo>
                    <a:pt x="972007" y="0"/>
                  </a:lnTo>
                  <a:close/>
                </a:path>
              </a:pathLst>
            </a:custGeom>
            <a:solidFill>
              <a:schemeClr val="bg1">
                <a:lumMod val="75000"/>
              </a:schemeClr>
            </a:solidFill>
          </p:spPr>
          <p:txBody>
            <a:bodyPr wrap="square" lIns="0" tIns="0" rIns="0" bIns="0" rtlCol="0" anchor="ctr" anchorCtr="0"/>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代理人</a:t>
              </a:r>
              <a:endParaRPr lang="en-US" altLang="ja-JP" sz="900" dirty="0">
                <a:latin typeface="ＭＳ ゴシック" panose="020B0609070205080204" pitchFamily="49" charset="-128"/>
                <a:ea typeface="ＭＳ ゴシック" panose="020B0609070205080204" pitchFamily="49" charset="-128"/>
                <a:cs typeface="Meiryo UI"/>
              </a:endParaRPr>
            </a:p>
            <a:p>
              <a:pPr algn="ctr">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（口座名義人）</a:t>
              </a:r>
              <a:endParaRPr sz="800" dirty="0"/>
            </a:p>
          </p:txBody>
        </p:sp>
        <p:sp>
          <p:nvSpPr>
            <p:cNvPr id="83" name="object 36"/>
            <p:cNvSpPr/>
            <p:nvPr/>
          </p:nvSpPr>
          <p:spPr>
            <a:xfrm>
              <a:off x="1223517" y="6767143"/>
              <a:ext cx="6012180" cy="0"/>
            </a:xfrm>
            <a:custGeom>
              <a:avLst/>
              <a:gdLst/>
              <a:ahLst/>
              <a:cxnLst/>
              <a:rect l="l" t="t" r="r" b="b"/>
              <a:pathLst>
                <a:path w="6012180">
                  <a:moveTo>
                    <a:pt x="0" y="0"/>
                  </a:moveTo>
                  <a:lnTo>
                    <a:pt x="6012002" y="0"/>
                  </a:lnTo>
                </a:path>
              </a:pathLst>
            </a:custGeom>
            <a:ln w="16205">
              <a:solidFill>
                <a:srgbClr val="221915"/>
              </a:solidFill>
            </a:ln>
          </p:spPr>
          <p:txBody>
            <a:bodyPr wrap="square" lIns="0" tIns="0" rIns="0" bIns="0" rtlCol="0"/>
            <a:lstStyle/>
            <a:p>
              <a:endParaRPr/>
            </a:p>
          </p:txBody>
        </p:sp>
        <p:sp>
          <p:nvSpPr>
            <p:cNvPr id="84" name="object 30"/>
            <p:cNvSpPr/>
            <p:nvPr/>
          </p:nvSpPr>
          <p:spPr>
            <a:xfrm>
              <a:off x="1007517" y="6282804"/>
              <a:ext cx="205400" cy="1093939"/>
            </a:xfrm>
            <a:custGeom>
              <a:avLst/>
              <a:gdLst/>
              <a:ahLst/>
              <a:cxnLst/>
              <a:rect l="l" t="t" r="r" b="b"/>
              <a:pathLst>
                <a:path w="216534" h="1944370">
                  <a:moveTo>
                    <a:pt x="216001" y="0"/>
                  </a:moveTo>
                  <a:lnTo>
                    <a:pt x="36004" y="0"/>
                  </a:lnTo>
                  <a:lnTo>
                    <a:pt x="22025" y="2839"/>
                  </a:lnTo>
                  <a:lnTo>
                    <a:pt x="10577" y="10572"/>
                  </a:lnTo>
                  <a:lnTo>
                    <a:pt x="2841" y="22020"/>
                  </a:lnTo>
                  <a:lnTo>
                    <a:pt x="0" y="36004"/>
                  </a:lnTo>
                  <a:lnTo>
                    <a:pt x="0" y="1908035"/>
                  </a:lnTo>
                  <a:lnTo>
                    <a:pt x="2841" y="1922019"/>
                  </a:lnTo>
                  <a:lnTo>
                    <a:pt x="10577" y="1933467"/>
                  </a:lnTo>
                  <a:lnTo>
                    <a:pt x="22025" y="1941200"/>
                  </a:lnTo>
                  <a:lnTo>
                    <a:pt x="36004" y="1944039"/>
                  </a:lnTo>
                  <a:lnTo>
                    <a:pt x="216001" y="1944039"/>
                  </a:lnTo>
                  <a:lnTo>
                    <a:pt x="216001" y="0"/>
                  </a:lnTo>
                  <a:close/>
                </a:path>
              </a:pathLst>
            </a:custGeom>
            <a:solidFill>
              <a:srgbClr val="727275"/>
            </a:solidFill>
          </p:spPr>
          <p:txBody>
            <a:bodyPr vert="eaVert" wrap="square" lIns="0" tIns="72000" rIns="0" bIns="0" rtlCol="0" anchor="ctr" anchorCtr="0"/>
            <a:lstStyle/>
            <a:p>
              <a:r>
                <a:rPr lang="ja-JP" altLang="en-US" sz="1000" b="1" dirty="0">
                  <a:solidFill>
                    <a:schemeClr val="bg1"/>
                  </a:solidFill>
                </a:rPr>
                <a:t>受取代理人の欄</a:t>
              </a:r>
            </a:p>
          </p:txBody>
        </p:sp>
        <p:sp>
          <p:nvSpPr>
            <p:cNvPr id="85" name="object 31"/>
            <p:cNvSpPr/>
            <p:nvPr/>
          </p:nvSpPr>
          <p:spPr>
            <a:xfrm>
              <a:off x="1007516" y="6282803"/>
              <a:ext cx="6228080" cy="1093939"/>
            </a:xfrm>
            <a:custGeom>
              <a:avLst/>
              <a:gdLst/>
              <a:ahLst/>
              <a:cxnLst/>
              <a:rect l="l" t="t" r="r" b="b"/>
              <a:pathLst>
                <a:path w="6228080" h="1944370">
                  <a:moveTo>
                    <a:pt x="6228003" y="1908035"/>
                  </a:moveTo>
                  <a:lnTo>
                    <a:pt x="6225166" y="1922019"/>
                  </a:lnTo>
                  <a:lnTo>
                    <a:pt x="6217437" y="1933467"/>
                  </a:lnTo>
                  <a:lnTo>
                    <a:pt x="6205993" y="1941200"/>
                  </a:lnTo>
                  <a:lnTo>
                    <a:pt x="6192012" y="1944039"/>
                  </a:lnTo>
                  <a:lnTo>
                    <a:pt x="35991" y="1944039"/>
                  </a:lnTo>
                  <a:lnTo>
                    <a:pt x="22015" y="1941200"/>
                  </a:lnTo>
                  <a:lnTo>
                    <a:pt x="10571" y="1933467"/>
                  </a:lnTo>
                  <a:lnTo>
                    <a:pt x="2839" y="1922019"/>
                  </a:lnTo>
                  <a:lnTo>
                    <a:pt x="0" y="1908035"/>
                  </a:lnTo>
                  <a:lnTo>
                    <a:pt x="0" y="36004"/>
                  </a:lnTo>
                  <a:lnTo>
                    <a:pt x="2839" y="22020"/>
                  </a:lnTo>
                  <a:lnTo>
                    <a:pt x="10571" y="10572"/>
                  </a:lnTo>
                  <a:lnTo>
                    <a:pt x="22015" y="2839"/>
                  </a:lnTo>
                  <a:lnTo>
                    <a:pt x="35991" y="0"/>
                  </a:lnTo>
                  <a:lnTo>
                    <a:pt x="6192012" y="0"/>
                  </a:lnTo>
                  <a:lnTo>
                    <a:pt x="6205993" y="2839"/>
                  </a:lnTo>
                  <a:lnTo>
                    <a:pt x="6217437" y="10572"/>
                  </a:lnTo>
                  <a:lnTo>
                    <a:pt x="6225166" y="22020"/>
                  </a:lnTo>
                  <a:lnTo>
                    <a:pt x="6228003" y="36004"/>
                  </a:lnTo>
                  <a:lnTo>
                    <a:pt x="6228003" y="1908035"/>
                  </a:lnTo>
                  <a:close/>
                </a:path>
              </a:pathLst>
            </a:custGeom>
            <a:ln w="28803">
              <a:solidFill>
                <a:srgbClr val="221915"/>
              </a:solidFill>
            </a:ln>
          </p:spPr>
          <p:txBody>
            <a:bodyPr wrap="square" lIns="0" tIns="0" rIns="0" bIns="0" rtlCol="0"/>
            <a:lstStyle/>
            <a:p>
              <a:endParaRPr/>
            </a:p>
          </p:txBody>
        </p:sp>
      </p:grpSp>
      <p:sp>
        <p:nvSpPr>
          <p:cNvPr id="116" name="object 61"/>
          <p:cNvSpPr txBox="1"/>
          <p:nvPr/>
        </p:nvSpPr>
        <p:spPr>
          <a:xfrm>
            <a:off x="3168650" y="4051300"/>
            <a:ext cx="4078769" cy="123111"/>
          </a:xfrm>
          <a:prstGeom prst="rect">
            <a:avLst/>
          </a:prstGeom>
        </p:spPr>
        <p:txBody>
          <a:bodyPr vert="horz" wrap="square" lIns="0" tIns="0" rIns="0" bIns="0" rtlCol="0">
            <a:spAutoFit/>
          </a:bodyPr>
          <a:lstStyle/>
          <a:p>
            <a:pPr>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「２．代理人」の場合は必ず</a:t>
            </a:r>
            <a:r>
              <a:rPr lang="ja-JP" altLang="en-US" sz="800" b="1" dirty="0">
                <a:latin typeface="ＭＳ ゴシック" panose="020B0609070205080204" pitchFamily="49" charset="-128"/>
                <a:ea typeface="ＭＳ ゴシック" panose="020B0609070205080204" pitchFamily="49" charset="-128"/>
                <a:cs typeface="Meiryo UI"/>
              </a:rPr>
              <a:t>記入</a:t>
            </a:r>
            <a:r>
              <a:rPr lang="ja-JP" altLang="en-US" sz="800" dirty="0">
                <a:latin typeface="ＭＳ ゴシック" panose="020B0609070205080204" pitchFamily="49" charset="-128"/>
                <a:ea typeface="ＭＳ ゴシック" panose="020B0609070205080204" pitchFamily="49" charset="-128"/>
                <a:cs typeface="Meiryo UI"/>
              </a:rPr>
              <a:t>ください。</a:t>
            </a:r>
            <a:endParaRPr sz="800" dirty="0">
              <a:latin typeface="ＭＳ ゴシック" panose="020B0609070205080204" pitchFamily="49" charset="-128"/>
              <a:ea typeface="ＭＳ ゴシック" panose="020B0609070205080204" pitchFamily="49" charset="-128"/>
              <a:cs typeface="Meiryo UI"/>
            </a:endParaRPr>
          </a:p>
        </p:txBody>
      </p:sp>
      <p:grpSp>
        <p:nvGrpSpPr>
          <p:cNvPr id="118" name="グループ化 117"/>
          <p:cNvGrpSpPr/>
          <p:nvPr/>
        </p:nvGrpSpPr>
        <p:grpSpPr>
          <a:xfrm>
            <a:off x="313517" y="1917699"/>
            <a:ext cx="6912609" cy="1000365"/>
            <a:chOff x="323989" y="2028394"/>
            <a:chExt cx="6912609" cy="1000365"/>
          </a:xfrm>
        </p:grpSpPr>
        <p:sp>
          <p:nvSpPr>
            <p:cNvPr id="120" name="object 6"/>
            <p:cNvSpPr/>
            <p:nvPr/>
          </p:nvSpPr>
          <p:spPr>
            <a:xfrm>
              <a:off x="3407722" y="2723960"/>
              <a:ext cx="815340" cy="304799"/>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latin typeface="ＭＳ ゴシック" panose="020B0609070205080204" pitchFamily="49" charset="-128"/>
                  <a:ea typeface="ＭＳ ゴシック" panose="020B0609070205080204" pitchFamily="49" charset="-128"/>
                  <a:cs typeface="PMingLiU"/>
                </a:rPr>
                <a:t>電話番号</a:t>
              </a:r>
              <a:endParaRPr lang="en-US" altLang="ja-JP" sz="900" dirty="0">
                <a:latin typeface="ＭＳ ゴシック" panose="020B0609070205080204" pitchFamily="49" charset="-128"/>
                <a:ea typeface="ＭＳ ゴシック" panose="020B0609070205080204" pitchFamily="49" charset="-128"/>
                <a:cs typeface="PMingLiU"/>
              </a:endParaRPr>
            </a:p>
            <a:p>
              <a:pPr algn="ctr"/>
              <a:r>
                <a:rPr lang="ja-JP" altLang="en-US" sz="700" dirty="0">
                  <a:latin typeface="ＭＳ ゴシック" panose="020B0609070205080204" pitchFamily="49" charset="-128"/>
                  <a:ea typeface="ＭＳ ゴシック" panose="020B0609070205080204" pitchFamily="49" charset="-128"/>
                  <a:cs typeface="PMingLiU"/>
                </a:rPr>
                <a:t>（日中の連絡先）</a:t>
              </a:r>
            </a:p>
          </p:txBody>
        </p:sp>
        <p:sp>
          <p:nvSpPr>
            <p:cNvPr id="121" name="object 6"/>
            <p:cNvSpPr/>
            <p:nvPr/>
          </p:nvSpPr>
          <p:spPr>
            <a:xfrm>
              <a:off x="3407722" y="2419158"/>
              <a:ext cx="815340" cy="304801"/>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住所</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22" name="object 6"/>
            <p:cNvSpPr/>
            <p:nvPr/>
          </p:nvSpPr>
          <p:spPr>
            <a:xfrm>
              <a:off x="539509" y="2419159"/>
              <a:ext cx="810812" cy="609600"/>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a:solidFill>
                    <a:srgbClr val="231F20"/>
                  </a:solidFill>
                  <a:latin typeface="ＭＳ ゴシック" panose="020B0609070205080204" pitchFamily="49" charset="-128"/>
                  <a:ea typeface="ＭＳ ゴシック" panose="020B0609070205080204" pitchFamily="49" charset="-128"/>
                  <a:cs typeface="PMingLiU"/>
                </a:rPr>
                <a:t>氏</a:t>
              </a:r>
              <a:r>
                <a:rPr lang="ja-JP" altLang="en-US" sz="900" spc="-225">
                  <a:solidFill>
                    <a:srgbClr val="231F20"/>
                  </a:solidFill>
                  <a:latin typeface="ＭＳ ゴシック" panose="020B0609070205080204" pitchFamily="49" charset="-128"/>
                  <a:ea typeface="ＭＳ ゴシック" panose="020B0609070205080204" pitchFamily="49" charset="-128"/>
                  <a:cs typeface="PMingLiU"/>
                </a:rPr>
                <a:t>名</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23" name="object 6"/>
            <p:cNvSpPr/>
            <p:nvPr/>
          </p:nvSpPr>
          <p:spPr>
            <a:xfrm>
              <a:off x="534241" y="2028394"/>
              <a:ext cx="810405" cy="390764"/>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被保険者</a:t>
              </a:r>
              <a:r>
                <a:rPr lang="ja-JP" altLang="en-US" sz="900" spc="-10" dirty="0">
                  <a:solidFill>
                    <a:srgbClr val="231F20"/>
                  </a:solidFill>
                  <a:latin typeface="ＭＳ ゴシック" panose="020B0609070205080204" pitchFamily="49" charset="-128"/>
                  <a:ea typeface="ＭＳ ゴシック" panose="020B0609070205080204" pitchFamily="49" charset="-128"/>
                  <a:cs typeface="PMingLiU"/>
                </a:rPr>
                <a:t>等</a:t>
              </a:r>
              <a:endParaRPr lang="en-US" altLang="ja-JP" sz="900" dirty="0">
                <a:solidFill>
                  <a:srgbClr val="231F20"/>
                </a:solidFill>
                <a:latin typeface="ＭＳ ゴシック" panose="020B0609070205080204" pitchFamily="49" charset="-128"/>
                <a:ea typeface="ＭＳ ゴシック" panose="020B0609070205080204" pitchFamily="49" charset="-128"/>
                <a:cs typeface="PMingLiU"/>
              </a:endParaRPr>
            </a:p>
            <a:p>
              <a:pPr algn="ctr">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記号・番号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24" name="object 5"/>
            <p:cNvSpPr/>
            <p:nvPr/>
          </p:nvSpPr>
          <p:spPr>
            <a:xfrm>
              <a:off x="1239136" y="2122809"/>
              <a:ext cx="875271" cy="216536"/>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noFill/>
          </p:spPr>
          <p:txBody>
            <a:bodyPr wrap="square" lIns="180000" tIns="0" rIns="0" bIns="0" rtlCol="0" anchor="ctr" anchorCtr="0"/>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記号</a:t>
              </a:r>
              <a:r>
                <a:rPr lang="ja-JP" altLang="en-US" sz="900" u="sng" dirty="0">
                  <a:solidFill>
                    <a:srgbClr val="231F20"/>
                  </a:solidFill>
                  <a:latin typeface="ＭＳ ゴシック" panose="020B0609070205080204" pitchFamily="49" charset="-128"/>
                  <a:ea typeface="ＭＳ ゴシック" panose="020B0609070205080204" pitchFamily="49" charset="-128"/>
                  <a:cs typeface="PMingLiU"/>
                </a:rPr>
                <a:t>　　　　　　　　</a:t>
              </a:r>
              <a:endParaRPr lang="ja-JP" altLang="en-US" sz="900" u="sng" dirty="0">
                <a:latin typeface="ＭＳ ゴシック" panose="020B0609070205080204" pitchFamily="49" charset="-128"/>
                <a:ea typeface="ＭＳ ゴシック" panose="020B0609070205080204" pitchFamily="49" charset="-128"/>
                <a:cs typeface="PMingLiU"/>
              </a:endParaRPr>
            </a:p>
          </p:txBody>
        </p:sp>
        <p:sp>
          <p:nvSpPr>
            <p:cNvPr id="125" name="object 17"/>
            <p:cNvSpPr/>
            <p:nvPr/>
          </p:nvSpPr>
          <p:spPr>
            <a:xfrm>
              <a:off x="323990" y="2028395"/>
              <a:ext cx="220063" cy="1000364"/>
            </a:xfrm>
            <a:custGeom>
              <a:avLst/>
              <a:gdLst/>
              <a:ahLst/>
              <a:cxnLst/>
              <a:rect l="l" t="t" r="r" b="b"/>
              <a:pathLst>
                <a:path w="216534" h="2088514">
                  <a:moveTo>
                    <a:pt x="216001" y="0"/>
                  </a:moveTo>
                  <a:lnTo>
                    <a:pt x="36004" y="0"/>
                  </a:lnTo>
                  <a:lnTo>
                    <a:pt x="22025" y="2839"/>
                  </a:lnTo>
                  <a:lnTo>
                    <a:pt x="10577" y="10571"/>
                  </a:lnTo>
                  <a:lnTo>
                    <a:pt x="2841" y="22015"/>
                  </a:lnTo>
                  <a:lnTo>
                    <a:pt x="0" y="35991"/>
                  </a:lnTo>
                  <a:lnTo>
                    <a:pt x="0" y="2052002"/>
                  </a:lnTo>
                  <a:lnTo>
                    <a:pt x="2841" y="2065979"/>
                  </a:lnTo>
                  <a:lnTo>
                    <a:pt x="10577" y="2077423"/>
                  </a:lnTo>
                  <a:lnTo>
                    <a:pt x="22025" y="2085154"/>
                  </a:lnTo>
                  <a:lnTo>
                    <a:pt x="36004" y="2087994"/>
                  </a:lnTo>
                  <a:lnTo>
                    <a:pt x="216001" y="2087994"/>
                  </a:lnTo>
                  <a:lnTo>
                    <a:pt x="216001" y="0"/>
                  </a:lnTo>
                  <a:close/>
                </a:path>
              </a:pathLst>
            </a:custGeom>
            <a:solidFill>
              <a:srgbClr val="6D6E71"/>
            </a:solidFill>
          </p:spPr>
          <p:txBody>
            <a:bodyPr vert="eaVert" wrap="square" lIns="0" tIns="72000" rIns="0" bIns="0" rtlCol="0" anchor="ctr" anchorCtr="0"/>
            <a:lstStyle/>
            <a:p>
              <a:r>
                <a:rPr lang="ja-JP" altLang="en-US" sz="700" b="1" dirty="0">
                  <a:solidFill>
                    <a:schemeClr val="bg1"/>
                  </a:solidFill>
                </a:rPr>
                <a:t>被保険者（申請者）情報</a:t>
              </a:r>
            </a:p>
          </p:txBody>
        </p:sp>
        <p:sp>
          <p:nvSpPr>
            <p:cNvPr id="127" name="object 23"/>
            <p:cNvSpPr/>
            <p:nvPr/>
          </p:nvSpPr>
          <p:spPr>
            <a:xfrm>
              <a:off x="539991" y="2419159"/>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28" name="object 25"/>
            <p:cNvSpPr/>
            <p:nvPr/>
          </p:nvSpPr>
          <p:spPr>
            <a:xfrm>
              <a:off x="1426522" y="2561795"/>
              <a:ext cx="1839953" cy="45719"/>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30" name="object 66"/>
            <p:cNvSpPr txBox="1"/>
            <p:nvPr/>
          </p:nvSpPr>
          <p:spPr>
            <a:xfrm>
              <a:off x="1350322" y="2454073"/>
              <a:ext cx="666318" cy="107722"/>
            </a:xfrm>
            <a:prstGeom prst="rect">
              <a:avLst/>
            </a:prstGeom>
          </p:spPr>
          <p:txBody>
            <a:bodyPr vert="horz" wrap="square" lIns="0" tIns="0" rIns="0" bIns="0" rtlCol="0">
              <a:spAutoFit/>
            </a:bodyPr>
            <a:lstStyle/>
            <a:p>
              <a:pPr marL="12700">
                <a:lnSpc>
                  <a:spcPct val="100000"/>
                </a:lnSpc>
              </a:pPr>
              <a:r>
                <a:rPr sz="700" spc="-5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700" spc="120" dirty="0">
                  <a:solidFill>
                    <a:srgbClr val="231F20"/>
                  </a:solidFill>
                  <a:latin typeface="ＭＳ ゴシック" panose="020B0609070205080204" pitchFamily="49" charset="-128"/>
                  <a:ea typeface="ＭＳ ゴシック" panose="020B0609070205080204" pitchFamily="49" charset="-128"/>
                  <a:cs typeface="Meiryo UI"/>
                </a:rPr>
                <a:t>ﾌﾘｶﾞﾅ</a:t>
              </a:r>
              <a:r>
                <a:rPr sz="700" dirty="0">
                  <a:solidFill>
                    <a:srgbClr val="231F20"/>
                  </a:solidFill>
                  <a:latin typeface="ＭＳ ゴシック" panose="020B0609070205080204" pitchFamily="49" charset="-128"/>
                  <a:ea typeface="ＭＳ ゴシック" panose="020B0609070205080204" pitchFamily="49" charset="-128"/>
                  <a:cs typeface="Meiryo UI"/>
                </a:rPr>
                <a:t>）</a:t>
              </a:r>
              <a:endParaRPr sz="700" dirty="0">
                <a:latin typeface="ＭＳ ゴシック" panose="020B0609070205080204" pitchFamily="49" charset="-128"/>
                <a:ea typeface="ＭＳ ゴシック" panose="020B0609070205080204" pitchFamily="49" charset="-128"/>
                <a:cs typeface="Meiryo UI"/>
              </a:endParaRPr>
            </a:p>
          </p:txBody>
        </p:sp>
        <p:sp>
          <p:nvSpPr>
            <p:cNvPr id="132" name="object 73"/>
            <p:cNvSpPr txBox="1"/>
            <p:nvPr/>
          </p:nvSpPr>
          <p:spPr>
            <a:xfrm>
              <a:off x="2306825" y="2942051"/>
              <a:ext cx="1177097" cy="76944"/>
            </a:xfrm>
            <a:prstGeom prst="rect">
              <a:avLst/>
            </a:prstGeom>
          </p:spPr>
          <p:txBody>
            <a:bodyPr vert="horz" wrap="square" lIns="0" tIns="0" rIns="0" bIns="0" rtlCol="0">
              <a:spAutoFit/>
            </a:bodyPr>
            <a:lstStyle/>
            <a:p>
              <a:pPr marL="12700">
                <a:lnSpc>
                  <a:spcPct val="100000"/>
                </a:lnSpc>
              </a:pPr>
              <a:r>
                <a:rPr sz="500" spc="50" dirty="0" err="1">
                  <a:solidFill>
                    <a:srgbClr val="231F20"/>
                  </a:solidFill>
                  <a:latin typeface="ＭＳ ゴシック" panose="020B0609070205080204" pitchFamily="49" charset="-128"/>
                  <a:ea typeface="ＭＳ ゴシック" panose="020B0609070205080204" pitchFamily="49" charset="-128"/>
                  <a:cs typeface="Meiryo UI"/>
                </a:rPr>
                <a:t>自署の場合は押印を省略できます</a:t>
              </a:r>
              <a:r>
                <a:rPr sz="500" spc="50" dirty="0">
                  <a:solidFill>
                    <a:srgbClr val="231F20"/>
                  </a:solidFill>
                  <a:latin typeface="ＭＳ ゴシック" panose="020B0609070205080204" pitchFamily="49" charset="-128"/>
                  <a:ea typeface="ＭＳ ゴシック" panose="020B0609070205080204" pitchFamily="49" charset="-128"/>
                  <a:cs typeface="Meiryo UI"/>
                </a:rPr>
                <a:t>。</a:t>
              </a:r>
              <a:endParaRPr sz="500" dirty="0">
                <a:latin typeface="ＭＳ ゴシック" panose="020B0609070205080204" pitchFamily="49" charset="-128"/>
                <a:ea typeface="ＭＳ ゴシック" panose="020B0609070205080204" pitchFamily="49" charset="-128"/>
                <a:cs typeface="Meiryo UI"/>
              </a:endParaRPr>
            </a:p>
          </p:txBody>
        </p:sp>
        <p:sp>
          <p:nvSpPr>
            <p:cNvPr id="133" name="object 131"/>
            <p:cNvSpPr txBox="1"/>
            <p:nvPr/>
          </p:nvSpPr>
          <p:spPr>
            <a:xfrm>
              <a:off x="4245922" y="2866595"/>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latin typeface="ＭＳ ゴシック" panose="020B0609070205080204" pitchFamily="49" charset="-128"/>
                <a:ea typeface="ＭＳ ゴシック" panose="020B0609070205080204" pitchFamily="49" charset="-128"/>
                <a:cs typeface="Meiryo UI"/>
              </a:endParaRPr>
            </a:p>
          </p:txBody>
        </p:sp>
        <p:sp>
          <p:nvSpPr>
            <p:cNvPr id="134" name="object 133"/>
            <p:cNvSpPr txBox="1"/>
            <p:nvPr/>
          </p:nvSpPr>
          <p:spPr>
            <a:xfrm>
              <a:off x="4169722" y="2448448"/>
              <a:ext cx="2134269" cy="123111"/>
            </a:xfrm>
            <a:prstGeom prst="rect">
              <a:avLst/>
            </a:prstGeom>
          </p:spPr>
          <p:txBody>
            <a:bodyPr vert="horz" wrap="square" lIns="0" tIns="0" rIns="0" bIns="0" rtlCol="0">
              <a:spAutoFit/>
            </a:bodyPr>
            <a:lstStyle/>
            <a:p>
              <a:pPr marL="12700"/>
              <a:r>
                <a:rPr sz="800" spc="-75" dirty="0">
                  <a:solidFill>
                    <a:srgbClr val="231F20"/>
                  </a:solidFill>
                  <a:latin typeface="ＭＳ ゴシック" panose="020B0609070205080204" pitchFamily="49" charset="-128"/>
                  <a:ea typeface="ＭＳ ゴシック" panose="020B0609070205080204" pitchFamily="49" charset="-128"/>
                  <a:cs typeface="Meiryo UI"/>
                </a:rPr>
                <a:t>（</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44" name="object 5"/>
            <p:cNvSpPr/>
            <p:nvPr/>
          </p:nvSpPr>
          <p:spPr>
            <a:xfrm>
              <a:off x="2173625" y="2135171"/>
              <a:ext cx="1005497" cy="204324"/>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noFill/>
          </p:spPr>
          <p:txBody>
            <a:bodyPr wrap="square" lIns="180000" tIns="0" rIns="0" bIns="0" rtlCol="0" anchor="ctr" anchorCtr="0"/>
            <a:lstStyle/>
            <a:p>
              <a:pPr marL="12700">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番号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46" name="object 18"/>
            <p:cNvSpPr/>
            <p:nvPr/>
          </p:nvSpPr>
          <p:spPr>
            <a:xfrm>
              <a:off x="323989" y="2028395"/>
              <a:ext cx="6912609" cy="1000364"/>
            </a:xfrm>
            <a:custGeom>
              <a:avLst/>
              <a:gdLst/>
              <a:ahLst/>
              <a:cxnLst/>
              <a:rect l="l" t="t" r="r" b="b"/>
              <a:pathLst>
                <a:path w="6912609" h="2088514">
                  <a:moveTo>
                    <a:pt x="6912000" y="2052002"/>
                  </a:moveTo>
                  <a:lnTo>
                    <a:pt x="6909160" y="2065979"/>
                  </a:lnTo>
                  <a:lnTo>
                    <a:pt x="6901427" y="2077423"/>
                  </a:lnTo>
                  <a:lnTo>
                    <a:pt x="6889979" y="2085154"/>
                  </a:lnTo>
                  <a:lnTo>
                    <a:pt x="6875995" y="2087994"/>
                  </a:lnTo>
                  <a:lnTo>
                    <a:pt x="36004" y="2087994"/>
                  </a:lnTo>
                  <a:lnTo>
                    <a:pt x="22020" y="2085154"/>
                  </a:lnTo>
                  <a:lnTo>
                    <a:pt x="10572" y="2077423"/>
                  </a:lnTo>
                  <a:lnTo>
                    <a:pt x="2839" y="2065979"/>
                  </a:lnTo>
                  <a:lnTo>
                    <a:pt x="0" y="2052002"/>
                  </a:lnTo>
                  <a:lnTo>
                    <a:pt x="0" y="36004"/>
                  </a:lnTo>
                  <a:lnTo>
                    <a:pt x="2839" y="22025"/>
                  </a:lnTo>
                  <a:lnTo>
                    <a:pt x="10572" y="10577"/>
                  </a:lnTo>
                  <a:lnTo>
                    <a:pt x="22020" y="2841"/>
                  </a:lnTo>
                  <a:lnTo>
                    <a:pt x="36004" y="0"/>
                  </a:lnTo>
                  <a:lnTo>
                    <a:pt x="6875995" y="0"/>
                  </a:lnTo>
                  <a:lnTo>
                    <a:pt x="6889979" y="2841"/>
                  </a:lnTo>
                  <a:lnTo>
                    <a:pt x="6901427" y="10577"/>
                  </a:lnTo>
                  <a:lnTo>
                    <a:pt x="6909160" y="22025"/>
                  </a:lnTo>
                  <a:lnTo>
                    <a:pt x="6912000" y="36004"/>
                  </a:lnTo>
                  <a:lnTo>
                    <a:pt x="6912000" y="2052002"/>
                  </a:lnTo>
                  <a:close/>
                </a:path>
              </a:pathLst>
            </a:custGeom>
            <a:ln w="28803">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grpSp>
      <p:grpSp>
        <p:nvGrpSpPr>
          <p:cNvPr id="173" name="グループ化 172"/>
          <p:cNvGrpSpPr/>
          <p:nvPr/>
        </p:nvGrpSpPr>
        <p:grpSpPr>
          <a:xfrm>
            <a:off x="323494" y="5354956"/>
            <a:ext cx="6943163" cy="1287144"/>
            <a:chOff x="323494" y="1620570"/>
            <a:chExt cx="6923206" cy="1287144"/>
          </a:xfrm>
        </p:grpSpPr>
        <p:sp>
          <p:nvSpPr>
            <p:cNvPr id="179" name="object 51"/>
            <p:cNvSpPr/>
            <p:nvPr/>
          </p:nvSpPr>
          <p:spPr>
            <a:xfrm>
              <a:off x="323519" y="1620570"/>
              <a:ext cx="223965" cy="1287144"/>
            </a:xfrm>
            <a:custGeom>
              <a:avLst/>
              <a:gdLst/>
              <a:ahLst/>
              <a:cxnLst/>
              <a:rect l="l" t="t" r="r" b="b"/>
              <a:pathLst>
                <a:path w="216534" h="2574290">
                  <a:moveTo>
                    <a:pt x="216001" y="0"/>
                  </a:moveTo>
                  <a:lnTo>
                    <a:pt x="36004" y="0"/>
                  </a:lnTo>
                  <a:lnTo>
                    <a:pt x="22025" y="2841"/>
                  </a:lnTo>
                  <a:lnTo>
                    <a:pt x="10577" y="10577"/>
                  </a:lnTo>
                  <a:lnTo>
                    <a:pt x="2841" y="22025"/>
                  </a:lnTo>
                  <a:lnTo>
                    <a:pt x="0" y="36004"/>
                  </a:lnTo>
                  <a:lnTo>
                    <a:pt x="0" y="2538006"/>
                  </a:lnTo>
                  <a:lnTo>
                    <a:pt x="2841" y="2551982"/>
                  </a:lnTo>
                  <a:lnTo>
                    <a:pt x="10577" y="2563426"/>
                  </a:lnTo>
                  <a:lnTo>
                    <a:pt x="22025" y="2571158"/>
                  </a:lnTo>
                  <a:lnTo>
                    <a:pt x="36004" y="2573997"/>
                  </a:lnTo>
                  <a:lnTo>
                    <a:pt x="216001" y="2573997"/>
                  </a:lnTo>
                  <a:lnTo>
                    <a:pt x="216001" y="0"/>
                  </a:lnTo>
                  <a:close/>
                </a:path>
              </a:pathLst>
            </a:custGeom>
            <a:solidFill>
              <a:srgbClr val="727275"/>
            </a:solidFill>
          </p:spPr>
          <p:txBody>
            <a:bodyPr vert="eaVert" wrap="square" lIns="0" tIns="72000" rIns="0" bIns="0" rtlCol="0" anchor="ctr" anchorCtr="0"/>
            <a:lstStyle/>
            <a:p>
              <a:r>
                <a:rPr lang="ja-JP" altLang="en-US" sz="1000" b="1" dirty="0">
                  <a:solidFill>
                    <a:prstClr val="white"/>
                  </a:solidFill>
                  <a:latin typeface="ＭＳ ゴシック" panose="020B0609070205080204" pitchFamily="49" charset="-128"/>
                  <a:ea typeface="ＭＳ ゴシック" panose="020B0609070205080204" pitchFamily="49" charset="-128"/>
                </a:rPr>
                <a:t>申請内容</a:t>
              </a:r>
              <a:endParaRPr sz="1000" b="1" dirty="0">
                <a:solidFill>
                  <a:prstClr val="white"/>
                </a:solidFill>
                <a:latin typeface="ＭＳ ゴシック" panose="020B0609070205080204" pitchFamily="49" charset="-128"/>
                <a:ea typeface="ＭＳ ゴシック" panose="020B0609070205080204" pitchFamily="49" charset="-128"/>
              </a:endParaRPr>
            </a:p>
          </p:txBody>
        </p:sp>
        <p:sp>
          <p:nvSpPr>
            <p:cNvPr id="174" name="object 3"/>
            <p:cNvSpPr/>
            <p:nvPr/>
          </p:nvSpPr>
          <p:spPr>
            <a:xfrm>
              <a:off x="539495" y="2534970"/>
              <a:ext cx="2988209" cy="372744"/>
            </a:xfrm>
            <a:custGeom>
              <a:avLst/>
              <a:gdLst/>
              <a:ahLst/>
              <a:cxnLst/>
              <a:rect l="l" t="t" r="r" b="b"/>
              <a:pathLst>
                <a:path w="3204210" h="1926589">
                  <a:moveTo>
                    <a:pt x="3204006" y="0"/>
                  </a:moveTo>
                  <a:lnTo>
                    <a:pt x="36004" y="0"/>
                  </a:lnTo>
                  <a:lnTo>
                    <a:pt x="22020" y="2839"/>
                  </a:lnTo>
                  <a:lnTo>
                    <a:pt x="10572" y="10571"/>
                  </a:lnTo>
                  <a:lnTo>
                    <a:pt x="2839" y="22015"/>
                  </a:lnTo>
                  <a:lnTo>
                    <a:pt x="0" y="35991"/>
                  </a:lnTo>
                  <a:lnTo>
                    <a:pt x="0" y="1890001"/>
                  </a:lnTo>
                  <a:lnTo>
                    <a:pt x="2839" y="1903977"/>
                  </a:lnTo>
                  <a:lnTo>
                    <a:pt x="10572" y="1915421"/>
                  </a:lnTo>
                  <a:lnTo>
                    <a:pt x="22020" y="1923153"/>
                  </a:lnTo>
                  <a:lnTo>
                    <a:pt x="36004" y="1925993"/>
                  </a:lnTo>
                  <a:lnTo>
                    <a:pt x="3204006" y="1925993"/>
                  </a:lnTo>
                  <a:lnTo>
                    <a:pt x="3204006" y="0"/>
                  </a:lnTo>
                  <a:close/>
                </a:path>
              </a:pathLst>
            </a:custGeom>
            <a:solidFill>
              <a:schemeClr val="bg1">
                <a:lumMod val="75000"/>
              </a:schemeClr>
            </a:solidFill>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４ あなたの仕事の内容</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具体的に</a:t>
              </a:r>
              <a:r>
                <a:rPr lang="en-US" altLang="ja-JP" sz="900" dirty="0">
                  <a:solidFill>
                    <a:prstClr val="black"/>
                  </a:solidFill>
                  <a:latin typeface="ＭＳ ゴシック" panose="020B0609070205080204" pitchFamily="49" charset="-128"/>
                  <a:ea typeface="ＭＳ ゴシック" panose="020B0609070205080204" pitchFamily="49" charset="-128"/>
                </a:rPr>
                <a:t>)</a:t>
              </a:r>
            </a:p>
            <a:p>
              <a:r>
                <a:rPr lang="ja-JP" altLang="en-US" sz="900" dirty="0">
                  <a:solidFill>
                    <a:prstClr val="black"/>
                  </a:solidFill>
                  <a:latin typeface="ＭＳ ゴシック" panose="020B0609070205080204" pitchFamily="49" charset="-128"/>
                  <a:ea typeface="ＭＳ ゴシック" panose="020B0609070205080204" pitchFamily="49" charset="-128"/>
                </a:rPr>
                <a:t>　　</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退職後の申請の場合は退職前の仕事の内容</a:t>
              </a:r>
              <a:r>
                <a:rPr lang="en-US" altLang="ja-JP" sz="900" dirty="0">
                  <a:solidFill>
                    <a:prstClr val="black"/>
                  </a:solidFill>
                  <a:latin typeface="ＭＳ ゴシック" panose="020B0609070205080204" pitchFamily="49" charset="-128"/>
                  <a:ea typeface="ＭＳ ゴシック" panose="020B0609070205080204" pitchFamily="49" charset="-128"/>
                </a:rPr>
                <a:t>)</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75" name="object 3"/>
            <p:cNvSpPr/>
            <p:nvPr/>
          </p:nvSpPr>
          <p:spPr>
            <a:xfrm>
              <a:off x="536680" y="2069514"/>
              <a:ext cx="2991024" cy="541654"/>
            </a:xfrm>
            <a:custGeom>
              <a:avLst/>
              <a:gdLst/>
              <a:ahLst/>
              <a:cxnLst/>
              <a:rect l="l" t="t" r="r" b="b"/>
              <a:pathLst>
                <a:path w="3204210" h="1926589">
                  <a:moveTo>
                    <a:pt x="3204006" y="0"/>
                  </a:moveTo>
                  <a:lnTo>
                    <a:pt x="36004" y="0"/>
                  </a:lnTo>
                  <a:lnTo>
                    <a:pt x="22020" y="2839"/>
                  </a:lnTo>
                  <a:lnTo>
                    <a:pt x="10572" y="10571"/>
                  </a:lnTo>
                  <a:lnTo>
                    <a:pt x="2839" y="22015"/>
                  </a:lnTo>
                  <a:lnTo>
                    <a:pt x="0" y="35991"/>
                  </a:lnTo>
                  <a:lnTo>
                    <a:pt x="0" y="1890001"/>
                  </a:lnTo>
                  <a:lnTo>
                    <a:pt x="2839" y="1903977"/>
                  </a:lnTo>
                  <a:lnTo>
                    <a:pt x="10572" y="1915421"/>
                  </a:lnTo>
                  <a:lnTo>
                    <a:pt x="22020" y="1923153"/>
                  </a:lnTo>
                  <a:lnTo>
                    <a:pt x="36004" y="1925993"/>
                  </a:lnTo>
                  <a:lnTo>
                    <a:pt x="3204006" y="1925993"/>
                  </a:lnTo>
                  <a:lnTo>
                    <a:pt x="3204006" y="0"/>
                  </a:lnTo>
                  <a:close/>
                </a:path>
              </a:pathLst>
            </a:custGeom>
            <a:solidFill>
              <a:schemeClr val="bg1">
                <a:lumMod val="75000"/>
              </a:schemeClr>
            </a:solidFill>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３ 療養のため休んだ期間</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申請期間</a:t>
              </a:r>
              <a:r>
                <a:rPr lang="en-US" altLang="ja-JP" sz="900" dirty="0">
                  <a:solidFill>
                    <a:prstClr val="black"/>
                  </a:solidFill>
                  <a:latin typeface="ＭＳ ゴシック" panose="020B0609070205080204" pitchFamily="49" charset="-128"/>
                  <a:ea typeface="ＭＳ ゴシック" panose="020B0609070205080204" pitchFamily="49" charset="-128"/>
                </a:rPr>
                <a:t>)</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76" name="object 9"/>
            <p:cNvSpPr/>
            <p:nvPr/>
          </p:nvSpPr>
          <p:spPr>
            <a:xfrm>
              <a:off x="5615520" y="2069514"/>
              <a:ext cx="360045" cy="493967"/>
            </a:xfrm>
            <a:custGeom>
              <a:avLst/>
              <a:gdLst/>
              <a:ahLst/>
              <a:cxnLst/>
              <a:rect l="l" t="t" r="r" b="b"/>
              <a:pathLst>
                <a:path w="360045" h="702310">
                  <a:moveTo>
                    <a:pt x="342010" y="0"/>
                  </a:moveTo>
                  <a:lnTo>
                    <a:pt x="17995" y="0"/>
                  </a:lnTo>
                  <a:lnTo>
                    <a:pt x="11010" y="1420"/>
                  </a:lnTo>
                  <a:lnTo>
                    <a:pt x="5287" y="5289"/>
                  </a:lnTo>
                  <a:lnTo>
                    <a:pt x="1420" y="11015"/>
                  </a:lnTo>
                  <a:lnTo>
                    <a:pt x="0" y="18008"/>
                  </a:lnTo>
                  <a:lnTo>
                    <a:pt x="0" y="683996"/>
                  </a:lnTo>
                  <a:lnTo>
                    <a:pt x="1420" y="690987"/>
                  </a:lnTo>
                  <a:lnTo>
                    <a:pt x="5287" y="696709"/>
                  </a:lnTo>
                  <a:lnTo>
                    <a:pt x="11010" y="700573"/>
                  </a:lnTo>
                  <a:lnTo>
                    <a:pt x="17995" y="701992"/>
                  </a:lnTo>
                  <a:lnTo>
                    <a:pt x="342010" y="701992"/>
                  </a:lnTo>
                  <a:lnTo>
                    <a:pt x="348996" y="700573"/>
                  </a:lnTo>
                  <a:lnTo>
                    <a:pt x="354718" y="696709"/>
                  </a:lnTo>
                  <a:lnTo>
                    <a:pt x="358586" y="690987"/>
                  </a:lnTo>
                  <a:lnTo>
                    <a:pt x="360006" y="683996"/>
                  </a:lnTo>
                  <a:lnTo>
                    <a:pt x="360006" y="18008"/>
                  </a:lnTo>
                  <a:lnTo>
                    <a:pt x="358586" y="11015"/>
                  </a:lnTo>
                  <a:lnTo>
                    <a:pt x="354718" y="5289"/>
                  </a:lnTo>
                  <a:lnTo>
                    <a:pt x="348996" y="1420"/>
                  </a:lnTo>
                  <a:lnTo>
                    <a:pt x="342010"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日数</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77" name="object 25"/>
            <p:cNvSpPr/>
            <p:nvPr/>
          </p:nvSpPr>
          <p:spPr>
            <a:xfrm>
              <a:off x="536680" y="1620583"/>
              <a:ext cx="1011093" cy="448933"/>
            </a:xfrm>
            <a:custGeom>
              <a:avLst/>
              <a:gdLst/>
              <a:ahLst/>
              <a:cxnLst/>
              <a:rect l="l" t="t" r="r" b="b"/>
              <a:pathLst>
                <a:path w="1224280" h="648335">
                  <a:moveTo>
                    <a:pt x="1224013" y="0"/>
                  </a:moveTo>
                  <a:lnTo>
                    <a:pt x="36004" y="0"/>
                  </a:lnTo>
                  <a:lnTo>
                    <a:pt x="22020" y="2839"/>
                  </a:lnTo>
                  <a:lnTo>
                    <a:pt x="10572" y="10571"/>
                  </a:lnTo>
                  <a:lnTo>
                    <a:pt x="2839" y="22015"/>
                  </a:lnTo>
                  <a:lnTo>
                    <a:pt x="0" y="35991"/>
                  </a:lnTo>
                  <a:lnTo>
                    <a:pt x="0" y="612000"/>
                  </a:lnTo>
                  <a:lnTo>
                    <a:pt x="2839" y="625976"/>
                  </a:lnTo>
                  <a:lnTo>
                    <a:pt x="10572" y="637420"/>
                  </a:lnTo>
                  <a:lnTo>
                    <a:pt x="22020" y="645152"/>
                  </a:lnTo>
                  <a:lnTo>
                    <a:pt x="36004" y="647992"/>
                  </a:lnTo>
                  <a:lnTo>
                    <a:pt x="1224013" y="647992"/>
                  </a:lnTo>
                  <a:lnTo>
                    <a:pt x="1224013" y="0"/>
                  </a:lnTo>
                  <a:close/>
                </a:path>
              </a:pathLst>
            </a:custGeom>
            <a:solidFill>
              <a:schemeClr val="bg1">
                <a:lumMod val="75000"/>
              </a:schemeClr>
            </a:solidFill>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１ 傷病名</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78" name="object 26"/>
            <p:cNvSpPr/>
            <p:nvPr/>
          </p:nvSpPr>
          <p:spPr>
            <a:xfrm>
              <a:off x="4387850" y="1620583"/>
              <a:ext cx="886270" cy="448933"/>
            </a:xfrm>
            <a:custGeom>
              <a:avLst/>
              <a:gdLst/>
              <a:ahLst/>
              <a:cxnLst/>
              <a:rect l="l" t="t" r="r" b="b"/>
              <a:pathLst>
                <a:path w="576579" h="648335">
                  <a:moveTo>
                    <a:pt x="0" y="647992"/>
                  </a:moveTo>
                  <a:lnTo>
                    <a:pt x="575995" y="647992"/>
                  </a:lnTo>
                  <a:lnTo>
                    <a:pt x="575995" y="0"/>
                  </a:lnTo>
                  <a:lnTo>
                    <a:pt x="0" y="0"/>
                  </a:lnTo>
                  <a:lnTo>
                    <a:pt x="0" y="647992"/>
                  </a:lnTo>
                  <a:close/>
                </a:path>
              </a:pathLst>
            </a:custGeom>
            <a:solidFill>
              <a:schemeClr val="bg1">
                <a:lumMod val="75000"/>
              </a:schemeClr>
            </a:solidFill>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２ 発病または</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r>
                <a:rPr lang="ja-JP" altLang="en-US" sz="900" dirty="0">
                  <a:solidFill>
                    <a:prstClr val="black"/>
                  </a:solidFill>
                  <a:latin typeface="ＭＳ ゴシック" panose="020B0609070205080204" pitchFamily="49" charset="-128"/>
                  <a:ea typeface="ＭＳ ゴシック" panose="020B0609070205080204" pitchFamily="49" charset="-128"/>
                </a:rPr>
                <a:t>　 負傷年月日</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80" name="object 52"/>
            <p:cNvSpPr/>
            <p:nvPr/>
          </p:nvSpPr>
          <p:spPr>
            <a:xfrm>
              <a:off x="323494" y="1620583"/>
              <a:ext cx="6923206" cy="1287131"/>
            </a:xfrm>
            <a:custGeom>
              <a:avLst/>
              <a:gdLst/>
              <a:ahLst/>
              <a:cxnLst/>
              <a:rect l="l" t="t" r="r" b="b"/>
              <a:pathLst>
                <a:path w="6588125" h="2574290">
                  <a:moveTo>
                    <a:pt x="6588048" y="2537993"/>
                  </a:moveTo>
                  <a:lnTo>
                    <a:pt x="6585208" y="2551969"/>
                  </a:lnTo>
                  <a:lnTo>
                    <a:pt x="6577474" y="2563414"/>
                  </a:lnTo>
                  <a:lnTo>
                    <a:pt x="6566022" y="2571145"/>
                  </a:lnTo>
                  <a:lnTo>
                    <a:pt x="6552031" y="2573985"/>
                  </a:lnTo>
                  <a:lnTo>
                    <a:pt x="36004" y="2573985"/>
                  </a:lnTo>
                  <a:lnTo>
                    <a:pt x="22025" y="2571145"/>
                  </a:lnTo>
                  <a:lnTo>
                    <a:pt x="10577" y="2563414"/>
                  </a:lnTo>
                  <a:lnTo>
                    <a:pt x="2841" y="2551969"/>
                  </a:lnTo>
                  <a:lnTo>
                    <a:pt x="0" y="2537993"/>
                  </a:lnTo>
                  <a:lnTo>
                    <a:pt x="0" y="35991"/>
                  </a:lnTo>
                  <a:lnTo>
                    <a:pt x="2841" y="22015"/>
                  </a:lnTo>
                  <a:lnTo>
                    <a:pt x="10577" y="10571"/>
                  </a:lnTo>
                  <a:lnTo>
                    <a:pt x="22025" y="2839"/>
                  </a:lnTo>
                  <a:lnTo>
                    <a:pt x="36004" y="0"/>
                  </a:lnTo>
                  <a:lnTo>
                    <a:pt x="6552031" y="0"/>
                  </a:lnTo>
                  <a:lnTo>
                    <a:pt x="6566022" y="2839"/>
                  </a:lnTo>
                  <a:lnTo>
                    <a:pt x="6577474" y="10571"/>
                  </a:lnTo>
                  <a:lnTo>
                    <a:pt x="6585208" y="22015"/>
                  </a:lnTo>
                  <a:lnTo>
                    <a:pt x="6588048" y="35991"/>
                  </a:lnTo>
                  <a:lnTo>
                    <a:pt x="6588048" y="2537993"/>
                  </a:lnTo>
                  <a:close/>
                </a:path>
              </a:pathLst>
            </a:custGeom>
            <a:ln w="28803">
              <a:solidFill>
                <a:srgbClr val="221915"/>
              </a:solidFill>
            </a:ln>
          </p:spPr>
          <p:txBody>
            <a:bodyPr wrap="square" lIns="0" tIns="0" rIns="0" bIns="0" rtlCol="0"/>
            <a:lstStyle/>
            <a:p>
              <a:endParaRPr>
                <a:solidFill>
                  <a:prstClr val="black"/>
                </a:solidFill>
              </a:endParaRPr>
            </a:p>
          </p:txBody>
        </p:sp>
        <p:sp>
          <p:nvSpPr>
            <p:cNvPr id="181" name="object 55"/>
            <p:cNvSpPr/>
            <p:nvPr/>
          </p:nvSpPr>
          <p:spPr>
            <a:xfrm>
              <a:off x="539495" y="2069514"/>
              <a:ext cx="6690500" cy="45719"/>
            </a:xfrm>
            <a:custGeom>
              <a:avLst/>
              <a:gdLst/>
              <a:ahLst/>
              <a:cxnLst/>
              <a:rect l="l" t="t" r="r" b="b"/>
              <a:pathLst>
                <a:path w="6372225">
                  <a:moveTo>
                    <a:pt x="0" y="0"/>
                  </a:moveTo>
                  <a:lnTo>
                    <a:pt x="6372047" y="0"/>
                  </a:lnTo>
                </a:path>
              </a:pathLst>
            </a:custGeom>
            <a:ln w="16205">
              <a:solidFill>
                <a:srgbClr val="221915"/>
              </a:solidFill>
            </a:ln>
          </p:spPr>
          <p:txBody>
            <a:bodyPr wrap="square" lIns="0" tIns="0" rIns="0" bIns="0" rtlCol="0"/>
            <a:lstStyle/>
            <a:p>
              <a:endParaRPr>
                <a:solidFill>
                  <a:prstClr val="black"/>
                </a:solidFill>
              </a:endParaRPr>
            </a:p>
          </p:txBody>
        </p:sp>
        <p:sp>
          <p:nvSpPr>
            <p:cNvPr id="184" name="object 59"/>
            <p:cNvSpPr/>
            <p:nvPr/>
          </p:nvSpPr>
          <p:spPr>
            <a:xfrm>
              <a:off x="1547508" y="1764715"/>
              <a:ext cx="2840342" cy="45719"/>
            </a:xfrm>
            <a:custGeom>
              <a:avLst/>
              <a:gdLst/>
              <a:ahLst/>
              <a:cxnLst/>
              <a:rect l="l" t="t" r="r" b="b"/>
              <a:pathLst>
                <a:path w="3150235">
                  <a:moveTo>
                    <a:pt x="0" y="0"/>
                  </a:moveTo>
                  <a:lnTo>
                    <a:pt x="3150006" y="0"/>
                  </a:lnTo>
                </a:path>
              </a:pathLst>
            </a:custGeom>
            <a:ln w="5397">
              <a:solidFill>
                <a:srgbClr val="221915"/>
              </a:solidFill>
            </a:ln>
          </p:spPr>
          <p:txBody>
            <a:bodyPr wrap="square" lIns="0" tIns="0" rIns="0" bIns="0" rtlCol="0"/>
            <a:lstStyle/>
            <a:p>
              <a:endParaRPr>
                <a:solidFill>
                  <a:prstClr val="black"/>
                </a:solidFill>
              </a:endParaRPr>
            </a:p>
          </p:txBody>
        </p:sp>
        <p:sp>
          <p:nvSpPr>
            <p:cNvPr id="186" name="object 72"/>
            <p:cNvSpPr/>
            <p:nvPr/>
          </p:nvSpPr>
          <p:spPr>
            <a:xfrm>
              <a:off x="4387849" y="1620583"/>
              <a:ext cx="45719" cy="448933"/>
            </a:xfrm>
            <a:custGeom>
              <a:avLst/>
              <a:gdLst/>
              <a:ahLst/>
              <a:cxnLst/>
              <a:rect l="l" t="t" r="r" b="b"/>
              <a:pathLst>
                <a:path h="648335">
                  <a:moveTo>
                    <a:pt x="0" y="647992"/>
                  </a:moveTo>
                  <a:lnTo>
                    <a:pt x="0" y="0"/>
                  </a:lnTo>
                </a:path>
              </a:pathLst>
            </a:custGeom>
            <a:ln w="16205">
              <a:solidFill>
                <a:srgbClr val="221915"/>
              </a:solidFill>
            </a:ln>
          </p:spPr>
          <p:txBody>
            <a:bodyPr wrap="square" lIns="0" tIns="0" rIns="0" bIns="0" rtlCol="0"/>
            <a:lstStyle/>
            <a:p>
              <a:endParaRPr>
                <a:solidFill>
                  <a:prstClr val="black"/>
                </a:solidFill>
              </a:endParaRPr>
            </a:p>
          </p:txBody>
        </p:sp>
        <p:sp>
          <p:nvSpPr>
            <p:cNvPr id="187" name="object 64"/>
            <p:cNvSpPr txBox="1"/>
            <p:nvPr/>
          </p:nvSpPr>
          <p:spPr>
            <a:xfrm>
              <a:off x="1597165" y="1641605"/>
              <a:ext cx="147169" cy="123111"/>
            </a:xfrm>
            <a:prstGeom prst="rect">
              <a:avLst/>
            </a:prstGeom>
          </p:spPr>
          <p:txBody>
            <a:bodyPr vert="horz" wrap="square" lIns="0" tIns="0" rIns="0" bIns="0" rtlCol="0" anchor="ctr" anchorCtr="1">
              <a:spAutoFit/>
            </a:bodyPr>
            <a:lstStyle/>
            <a:p>
              <a:pPr marL="12700"/>
              <a:r>
                <a:rPr lang="en-US" altLang="ja-JP" sz="800" dirty="0">
                  <a:solidFill>
                    <a:prstClr val="black"/>
                  </a:solidFill>
                  <a:latin typeface="ＭＳ ゴシック" panose="020B0609070205080204" pitchFamily="49" charset="-128"/>
                  <a:ea typeface="ＭＳ ゴシック" panose="020B0609070205080204" pitchFamily="49" charset="-128"/>
                  <a:cs typeface="PMingLiU"/>
                </a:rPr>
                <a:t>1)</a:t>
              </a:r>
              <a:endParaRPr sz="800"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88" name="object 64"/>
            <p:cNvSpPr txBox="1"/>
            <p:nvPr/>
          </p:nvSpPr>
          <p:spPr>
            <a:xfrm>
              <a:off x="1593627" y="1794005"/>
              <a:ext cx="147169" cy="123111"/>
            </a:xfrm>
            <a:prstGeom prst="rect">
              <a:avLst/>
            </a:prstGeom>
          </p:spPr>
          <p:txBody>
            <a:bodyPr vert="horz" wrap="square" lIns="0" tIns="0" rIns="0" bIns="0" rtlCol="0" anchor="ctr" anchorCtr="1">
              <a:spAutoFit/>
            </a:bodyPr>
            <a:lstStyle/>
            <a:p>
              <a:pPr marL="12700"/>
              <a:r>
                <a:rPr lang="en-US" altLang="ja-JP" sz="800" dirty="0">
                  <a:solidFill>
                    <a:prstClr val="black"/>
                  </a:solidFill>
                  <a:latin typeface="ＭＳ ゴシック" panose="020B0609070205080204" pitchFamily="49" charset="-128"/>
                  <a:ea typeface="ＭＳ ゴシック" panose="020B0609070205080204" pitchFamily="49" charset="-128"/>
                  <a:cs typeface="PMingLiU"/>
                </a:rPr>
                <a:t>2)</a:t>
              </a:r>
              <a:endParaRPr sz="800"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89" name="object 64"/>
            <p:cNvSpPr txBox="1"/>
            <p:nvPr/>
          </p:nvSpPr>
          <p:spPr>
            <a:xfrm>
              <a:off x="1593627" y="1946405"/>
              <a:ext cx="147169" cy="123111"/>
            </a:xfrm>
            <a:prstGeom prst="rect">
              <a:avLst/>
            </a:prstGeom>
          </p:spPr>
          <p:txBody>
            <a:bodyPr vert="horz" wrap="square" lIns="0" tIns="0" rIns="0" bIns="0" rtlCol="0" anchor="ctr" anchorCtr="1">
              <a:spAutoFit/>
            </a:bodyPr>
            <a:lstStyle/>
            <a:p>
              <a:pPr marL="12700"/>
              <a:r>
                <a:rPr lang="en-US" altLang="ja-JP" sz="800" dirty="0">
                  <a:solidFill>
                    <a:prstClr val="black"/>
                  </a:solidFill>
                  <a:latin typeface="ＭＳ ゴシック" panose="020B0609070205080204" pitchFamily="49" charset="-128"/>
                  <a:ea typeface="ＭＳ ゴシック" panose="020B0609070205080204" pitchFamily="49" charset="-128"/>
                  <a:cs typeface="PMingLiU"/>
                </a:rPr>
                <a:t>3)</a:t>
              </a:r>
              <a:endParaRPr sz="800"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90" name="object 78"/>
            <p:cNvSpPr txBox="1"/>
            <p:nvPr/>
          </p:nvSpPr>
          <p:spPr>
            <a:xfrm>
              <a:off x="5312219" y="1641605"/>
              <a:ext cx="1584845" cy="123111"/>
            </a:xfrm>
            <a:prstGeom prst="rect">
              <a:avLst/>
            </a:prstGeom>
          </p:spPr>
          <p:txBody>
            <a:bodyPr vert="horz" wrap="square" lIns="0" tIns="0" rIns="0" bIns="0" rtlCol="0">
              <a:spAutoFit/>
            </a:bodyPr>
            <a:lstStyle/>
            <a:p>
              <a:pPr marL="12700"/>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1)</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91" name="object 78"/>
            <p:cNvSpPr txBox="1"/>
            <p:nvPr/>
          </p:nvSpPr>
          <p:spPr>
            <a:xfrm>
              <a:off x="5312219" y="1785749"/>
              <a:ext cx="1584845" cy="123111"/>
            </a:xfrm>
            <a:prstGeom prst="rect">
              <a:avLst/>
            </a:prstGeom>
          </p:spPr>
          <p:txBody>
            <a:bodyPr vert="horz" wrap="square" lIns="0" tIns="0" rIns="0" bIns="0" rtlCol="0">
              <a:spAutoFit/>
            </a:bodyPr>
            <a:lstStyle/>
            <a:p>
              <a:pPr marL="12700"/>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2)</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92" name="object 78"/>
            <p:cNvSpPr txBox="1"/>
            <p:nvPr/>
          </p:nvSpPr>
          <p:spPr>
            <a:xfrm>
              <a:off x="5312219" y="1925370"/>
              <a:ext cx="1584845" cy="123111"/>
            </a:xfrm>
            <a:prstGeom prst="rect">
              <a:avLst/>
            </a:prstGeom>
          </p:spPr>
          <p:txBody>
            <a:bodyPr vert="horz" wrap="square" lIns="0" tIns="0" rIns="0" bIns="0" rtlCol="0">
              <a:spAutoFit/>
            </a:bodyPr>
            <a:lstStyle/>
            <a:p>
              <a:pPr marL="12700"/>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3)</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95" name="object 78"/>
            <p:cNvSpPr txBox="1"/>
            <p:nvPr/>
          </p:nvSpPr>
          <p:spPr>
            <a:xfrm>
              <a:off x="6284416" y="2298114"/>
              <a:ext cx="753729" cy="152400"/>
            </a:xfrm>
            <a:prstGeom prst="rect">
              <a:avLst/>
            </a:prstGeom>
          </p:spPr>
          <p:txBody>
            <a:bodyPr vert="horz" wrap="square" lIns="0" tIns="0" rIns="0" bIns="0" rtlCol="0">
              <a:spAutoFit/>
            </a:bodyPr>
            <a:lstStyle/>
            <a:p>
              <a:pPr marL="12700" algn="r"/>
              <a:r>
                <a:rPr lang="ja-JP" altLang="en-US" sz="1000" dirty="0">
                  <a:solidFill>
                    <a:prstClr val="black"/>
                  </a:solidFill>
                  <a:latin typeface="ＭＳ ゴシック" panose="020B0609070205080204" pitchFamily="49" charset="-128"/>
                  <a:ea typeface="ＭＳ ゴシック" panose="020B0609070205080204" pitchFamily="49" charset="-128"/>
                  <a:cs typeface="Meiryo UI"/>
                </a:rPr>
                <a:t>日間</a:t>
              </a:r>
              <a:endParaRPr sz="1000" dirty="0">
                <a:solidFill>
                  <a:prstClr val="black"/>
                </a:solidFill>
                <a:latin typeface="ＭＳ ゴシック" panose="020B0609070205080204" pitchFamily="49" charset="-128"/>
                <a:ea typeface="ＭＳ ゴシック" panose="020B0609070205080204" pitchFamily="49" charset="-128"/>
                <a:cs typeface="Meiryo UI"/>
              </a:endParaRPr>
            </a:p>
          </p:txBody>
        </p:sp>
      </p:grpSp>
      <p:sp>
        <p:nvSpPr>
          <p:cNvPr id="198" name="object 78"/>
          <p:cNvSpPr txBox="1"/>
          <p:nvPr/>
        </p:nvSpPr>
        <p:spPr>
          <a:xfrm>
            <a:off x="3634827" y="6107212"/>
            <a:ext cx="1819823" cy="153888"/>
          </a:xfrm>
          <a:prstGeom prst="rect">
            <a:avLst/>
          </a:prstGeom>
        </p:spPr>
        <p:txBody>
          <a:bodyPr vert="horz" wrap="square" lIns="0" tIns="0" rIns="0" bIns="0" rtlCol="0">
            <a:sp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1000" dirty="0">
                <a:solidFill>
                  <a:srgbClr val="231F20"/>
                </a:solidFill>
                <a:latin typeface="ＭＳ ゴシック" panose="020B0609070205080204" pitchFamily="49" charset="-128"/>
                <a:ea typeface="ＭＳ ゴシック" panose="020B0609070205080204" pitchFamily="49" charset="-128"/>
                <a:cs typeface="Meiryo UI"/>
              </a:rPr>
              <a:t>   </a:t>
            </a:r>
            <a:r>
              <a:rPr sz="10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1000" dirty="0">
                <a:solidFill>
                  <a:srgbClr val="231F20"/>
                </a:solidFill>
                <a:latin typeface="ＭＳ ゴシック" panose="020B0609070205080204" pitchFamily="49" charset="-128"/>
                <a:ea typeface="ＭＳ ゴシック" panose="020B0609070205080204" pitchFamily="49" charset="-128"/>
                <a:cs typeface="Meiryo UI"/>
              </a:rPr>
              <a:t>　　　月　 　 日まで</a:t>
            </a:r>
            <a:endParaRPr sz="10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99" name="object 78"/>
          <p:cNvSpPr txBox="1"/>
          <p:nvPr/>
        </p:nvSpPr>
        <p:spPr>
          <a:xfrm>
            <a:off x="3634827" y="5880100"/>
            <a:ext cx="1819823" cy="153888"/>
          </a:xfrm>
          <a:prstGeom prst="rect">
            <a:avLst/>
          </a:prstGeom>
        </p:spPr>
        <p:txBody>
          <a:bodyPr vert="horz" wrap="square" lIns="0" tIns="0" rIns="0" bIns="0" rtlCol="0">
            <a:sp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1000" dirty="0">
                <a:solidFill>
                  <a:srgbClr val="231F20"/>
                </a:solidFill>
                <a:latin typeface="ＭＳ ゴシック" panose="020B0609070205080204" pitchFamily="49" charset="-128"/>
                <a:ea typeface="ＭＳ ゴシック" panose="020B0609070205080204" pitchFamily="49" charset="-128"/>
                <a:cs typeface="Meiryo UI"/>
              </a:rPr>
              <a:t>   </a:t>
            </a:r>
            <a:r>
              <a:rPr sz="10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1000" dirty="0">
                <a:solidFill>
                  <a:srgbClr val="231F20"/>
                </a:solidFill>
                <a:latin typeface="ＭＳ ゴシック" panose="020B0609070205080204" pitchFamily="49" charset="-128"/>
                <a:ea typeface="ＭＳ ゴシック" panose="020B0609070205080204" pitchFamily="49" charset="-128"/>
                <a:cs typeface="Meiryo UI"/>
              </a:rPr>
              <a:t>　　　月　 　 日から</a:t>
            </a:r>
            <a:endParaRPr sz="10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00" name="object 55"/>
          <p:cNvSpPr/>
          <p:nvPr/>
        </p:nvSpPr>
        <p:spPr>
          <a:xfrm>
            <a:off x="529037" y="6291581"/>
            <a:ext cx="6754413" cy="45719"/>
          </a:xfrm>
          <a:custGeom>
            <a:avLst/>
            <a:gdLst/>
            <a:ahLst/>
            <a:cxnLst/>
            <a:rect l="l" t="t" r="r" b="b"/>
            <a:pathLst>
              <a:path w="6372225">
                <a:moveTo>
                  <a:pt x="0" y="0"/>
                </a:moveTo>
                <a:lnTo>
                  <a:pt x="6372047" y="0"/>
                </a:lnTo>
              </a:path>
            </a:pathLst>
          </a:custGeom>
          <a:ln w="16205">
            <a:solidFill>
              <a:srgbClr val="221915"/>
            </a:solidFill>
          </a:ln>
        </p:spPr>
        <p:txBody>
          <a:bodyPr wrap="square" lIns="0" tIns="0" rIns="0" bIns="0" rtlCol="0"/>
          <a:lstStyle/>
          <a:p>
            <a:endParaRPr>
              <a:solidFill>
                <a:prstClr val="black"/>
              </a:solidFill>
            </a:endParaRPr>
          </a:p>
        </p:txBody>
      </p:sp>
      <p:sp>
        <p:nvSpPr>
          <p:cNvPr id="204" name="object 2"/>
          <p:cNvSpPr/>
          <p:nvPr/>
        </p:nvSpPr>
        <p:spPr>
          <a:xfrm>
            <a:off x="3258694" y="6718300"/>
            <a:ext cx="2032132" cy="381000"/>
          </a:xfrm>
          <a:custGeom>
            <a:avLst/>
            <a:gdLst/>
            <a:ahLst/>
            <a:cxnLst/>
            <a:rect l="l" t="t" r="r" b="b"/>
            <a:pathLst>
              <a:path w="3204210" h="4950459">
                <a:moveTo>
                  <a:pt x="3204006" y="0"/>
                </a:moveTo>
                <a:lnTo>
                  <a:pt x="36004" y="0"/>
                </a:lnTo>
                <a:lnTo>
                  <a:pt x="22020" y="2839"/>
                </a:lnTo>
                <a:lnTo>
                  <a:pt x="10572" y="10571"/>
                </a:lnTo>
                <a:lnTo>
                  <a:pt x="2839" y="22015"/>
                </a:lnTo>
                <a:lnTo>
                  <a:pt x="0" y="35991"/>
                </a:lnTo>
                <a:lnTo>
                  <a:pt x="0" y="4913972"/>
                </a:lnTo>
                <a:lnTo>
                  <a:pt x="2839" y="4927956"/>
                </a:lnTo>
                <a:lnTo>
                  <a:pt x="10572" y="4939404"/>
                </a:lnTo>
                <a:lnTo>
                  <a:pt x="22020" y="4947137"/>
                </a:lnTo>
                <a:lnTo>
                  <a:pt x="36004" y="4949977"/>
                </a:lnTo>
                <a:lnTo>
                  <a:pt x="3204006" y="4949977"/>
                </a:lnTo>
                <a:lnTo>
                  <a:pt x="3204006" y="0"/>
                </a:lnTo>
                <a:close/>
              </a:path>
            </a:pathLst>
          </a:custGeom>
          <a:noFill/>
          <a:ln>
            <a:solidFill>
              <a:schemeClr val="tx1"/>
            </a:solidFill>
          </a:ln>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 「</a:t>
            </a:r>
            <a:r>
              <a:rPr lang="ja-JP" altLang="en-US" sz="900" b="1" dirty="0">
                <a:solidFill>
                  <a:prstClr val="black"/>
                </a:solidFill>
                <a:latin typeface="ＭＳ ゴシック" panose="020B0609070205080204" pitchFamily="49" charset="-128"/>
                <a:ea typeface="ＭＳ ゴシック" panose="020B0609070205080204" pitchFamily="49" charset="-128"/>
              </a:rPr>
              <a:t>はい</a:t>
            </a:r>
            <a:r>
              <a:rPr lang="ja-JP" altLang="en-US" sz="900" dirty="0">
                <a:solidFill>
                  <a:prstClr val="black"/>
                </a:solidFill>
                <a:latin typeface="ＭＳ ゴシック" panose="020B0609070205080204" pitchFamily="49" charset="-128"/>
                <a:ea typeface="ＭＳ ゴシック" panose="020B0609070205080204" pitchFamily="49" charset="-128"/>
              </a:rPr>
              <a:t>」と答えた場合、求職申込日をお知らせください。</a:t>
            </a:r>
            <a:endParaRPr lang="en-US" altLang="ja-JP" sz="900" dirty="0">
              <a:solidFill>
                <a:prstClr val="black"/>
              </a:solidFill>
              <a:latin typeface="ＭＳ ゴシック" panose="020B0609070205080204" pitchFamily="49" charset="-128"/>
              <a:ea typeface="ＭＳ ゴシック" panose="020B0609070205080204" pitchFamily="49" charset="-128"/>
            </a:endParaRPr>
          </a:p>
        </p:txBody>
      </p:sp>
      <p:sp>
        <p:nvSpPr>
          <p:cNvPr id="206" name="object 59"/>
          <p:cNvSpPr/>
          <p:nvPr/>
        </p:nvSpPr>
        <p:spPr>
          <a:xfrm>
            <a:off x="1568450" y="5651500"/>
            <a:ext cx="2840342" cy="45719"/>
          </a:xfrm>
          <a:custGeom>
            <a:avLst/>
            <a:gdLst/>
            <a:ahLst/>
            <a:cxnLst/>
            <a:rect l="l" t="t" r="r" b="b"/>
            <a:pathLst>
              <a:path w="3150235">
                <a:moveTo>
                  <a:pt x="0" y="0"/>
                </a:moveTo>
                <a:lnTo>
                  <a:pt x="3150006" y="0"/>
                </a:lnTo>
              </a:path>
            </a:pathLst>
          </a:custGeom>
          <a:ln w="5397">
            <a:solidFill>
              <a:srgbClr val="221915"/>
            </a:solidFill>
          </a:ln>
        </p:spPr>
        <p:txBody>
          <a:bodyPr wrap="square" lIns="0" tIns="0" rIns="0" bIns="0" rtlCol="0"/>
          <a:lstStyle/>
          <a:p>
            <a:endParaRPr>
              <a:solidFill>
                <a:prstClr val="black"/>
              </a:solidFill>
            </a:endParaRPr>
          </a:p>
        </p:txBody>
      </p:sp>
      <p:sp>
        <p:nvSpPr>
          <p:cNvPr id="211" name="object 59"/>
          <p:cNvSpPr/>
          <p:nvPr/>
        </p:nvSpPr>
        <p:spPr>
          <a:xfrm>
            <a:off x="5299444" y="5499100"/>
            <a:ext cx="1984006" cy="45719"/>
          </a:xfrm>
          <a:custGeom>
            <a:avLst/>
            <a:gdLst/>
            <a:ahLst/>
            <a:cxnLst/>
            <a:rect l="l" t="t" r="r" b="b"/>
            <a:pathLst>
              <a:path w="3150235">
                <a:moveTo>
                  <a:pt x="0" y="0"/>
                </a:moveTo>
                <a:lnTo>
                  <a:pt x="3150006" y="0"/>
                </a:lnTo>
              </a:path>
            </a:pathLst>
          </a:custGeom>
          <a:ln w="5397">
            <a:solidFill>
              <a:srgbClr val="221915"/>
            </a:solidFill>
          </a:ln>
        </p:spPr>
        <p:txBody>
          <a:bodyPr wrap="square" lIns="0" tIns="0" rIns="0" bIns="0" rtlCol="0"/>
          <a:lstStyle/>
          <a:p>
            <a:endParaRPr>
              <a:solidFill>
                <a:prstClr val="black"/>
              </a:solidFill>
            </a:endParaRPr>
          </a:p>
        </p:txBody>
      </p:sp>
      <p:sp>
        <p:nvSpPr>
          <p:cNvPr id="213" name="object 2"/>
          <p:cNvSpPr/>
          <p:nvPr/>
        </p:nvSpPr>
        <p:spPr>
          <a:xfrm>
            <a:off x="3258125" y="7106631"/>
            <a:ext cx="4025325" cy="399047"/>
          </a:xfrm>
          <a:custGeom>
            <a:avLst/>
            <a:gdLst/>
            <a:ahLst/>
            <a:cxnLst/>
            <a:rect l="l" t="t" r="r" b="b"/>
            <a:pathLst>
              <a:path w="3204210" h="4950459">
                <a:moveTo>
                  <a:pt x="3204006" y="0"/>
                </a:moveTo>
                <a:lnTo>
                  <a:pt x="36004" y="0"/>
                </a:lnTo>
                <a:lnTo>
                  <a:pt x="22020" y="2839"/>
                </a:lnTo>
                <a:lnTo>
                  <a:pt x="10572" y="10571"/>
                </a:lnTo>
                <a:lnTo>
                  <a:pt x="2839" y="22015"/>
                </a:lnTo>
                <a:lnTo>
                  <a:pt x="0" y="35991"/>
                </a:lnTo>
                <a:lnTo>
                  <a:pt x="0" y="4913972"/>
                </a:lnTo>
                <a:lnTo>
                  <a:pt x="2839" y="4927956"/>
                </a:lnTo>
                <a:lnTo>
                  <a:pt x="10572" y="4939404"/>
                </a:lnTo>
                <a:lnTo>
                  <a:pt x="22020" y="4947137"/>
                </a:lnTo>
                <a:lnTo>
                  <a:pt x="36004" y="4949977"/>
                </a:lnTo>
                <a:lnTo>
                  <a:pt x="3204006" y="4949977"/>
                </a:lnTo>
                <a:lnTo>
                  <a:pt x="3204006" y="0"/>
                </a:lnTo>
                <a:close/>
              </a:path>
            </a:pathLst>
          </a:custGeom>
          <a:noFill/>
          <a:ln>
            <a:solidFill>
              <a:schemeClr val="tx1"/>
            </a:solidFill>
          </a:ln>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　</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b="1" dirty="0">
                <a:solidFill>
                  <a:prstClr val="black"/>
                </a:solidFill>
                <a:latin typeface="ＭＳ ゴシック" panose="020B0609070205080204" pitchFamily="49" charset="-128"/>
                <a:ea typeface="ＭＳ ゴシック" panose="020B0609070205080204" pitchFamily="49" charset="-128"/>
              </a:rPr>
              <a:t>いいえ</a:t>
            </a:r>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と答えた場合で、</a:t>
            </a:r>
            <a:r>
              <a:rPr lang="ja-JP" altLang="en-US" sz="900" b="1" u="sng" dirty="0">
                <a:solidFill>
                  <a:prstClr val="black"/>
                </a:solidFill>
                <a:latin typeface="ＭＳ ゴシック" panose="020B0609070205080204" pitchFamily="49" charset="-128"/>
                <a:ea typeface="ＭＳ ゴシック" panose="020B0609070205080204" pitchFamily="49" charset="-128"/>
              </a:rPr>
              <a:t>退職後初めて申請する</a:t>
            </a:r>
            <a:r>
              <a:rPr lang="ja-JP" altLang="en-US" sz="900" b="1" dirty="0">
                <a:solidFill>
                  <a:prstClr val="black"/>
                </a:solidFill>
                <a:latin typeface="ＭＳ ゴシック" panose="020B0609070205080204" pitchFamily="49" charset="-128"/>
                <a:ea typeface="ＭＳ ゴシック" panose="020B0609070205080204" pitchFamily="49" charset="-128"/>
              </a:rPr>
              <a:t>際には、</a:t>
            </a:r>
            <a:endParaRPr lang="en-US" altLang="ja-JP" sz="900" b="1" dirty="0">
              <a:solidFill>
                <a:prstClr val="black"/>
              </a:solidFill>
              <a:latin typeface="ＭＳ ゴシック" panose="020B0609070205080204" pitchFamily="49" charset="-128"/>
              <a:ea typeface="ＭＳ ゴシック" panose="020B0609070205080204" pitchFamily="49" charset="-128"/>
            </a:endParaRPr>
          </a:p>
          <a:p>
            <a:r>
              <a:rPr lang="ja-JP" altLang="en-US" sz="800" b="1" dirty="0">
                <a:solidFill>
                  <a:prstClr val="black"/>
                </a:solidFill>
                <a:latin typeface="ＭＳ ゴシック" panose="020B0609070205080204" pitchFamily="49" charset="-128"/>
                <a:ea typeface="ＭＳ ゴシック" panose="020B0609070205080204" pitchFamily="49" charset="-128"/>
              </a:rPr>
              <a:t>　　　</a:t>
            </a:r>
            <a:r>
              <a:rPr lang="ja-JP" altLang="en-US" sz="800" b="1" u="sng" dirty="0">
                <a:solidFill>
                  <a:prstClr val="black"/>
                </a:solidFill>
                <a:latin typeface="ＭＳ ゴシック" panose="020B0609070205080204" pitchFamily="49" charset="-128"/>
                <a:ea typeface="ＭＳ ゴシック" panose="020B0609070205080204" pitchFamily="49" charset="-128"/>
              </a:rPr>
              <a:t>「離職票１と２の写し」を添付</a:t>
            </a:r>
            <a:r>
              <a:rPr lang="ja-JP" altLang="en-US" sz="800" b="1" dirty="0">
                <a:solidFill>
                  <a:prstClr val="black"/>
                </a:solidFill>
                <a:latin typeface="ＭＳ ゴシック" panose="020B0609070205080204" pitchFamily="49" charset="-128"/>
                <a:ea typeface="ＭＳ ゴシック" panose="020B0609070205080204" pitchFamily="49" charset="-128"/>
              </a:rPr>
              <a:t>してください。</a:t>
            </a:r>
            <a:endParaRPr lang="en-US" altLang="ja-JP" sz="800" b="1" dirty="0">
              <a:solidFill>
                <a:prstClr val="black"/>
              </a:solidFill>
              <a:latin typeface="ＭＳ ゴシック" panose="020B0609070205080204" pitchFamily="49" charset="-128"/>
              <a:ea typeface="ＭＳ ゴシック" panose="020B0609070205080204" pitchFamily="49" charset="-128"/>
            </a:endParaRPr>
          </a:p>
        </p:txBody>
      </p:sp>
      <p:sp>
        <p:nvSpPr>
          <p:cNvPr id="115" name="object 119"/>
          <p:cNvSpPr/>
          <p:nvPr/>
        </p:nvSpPr>
        <p:spPr>
          <a:xfrm>
            <a:off x="4845050" y="3104515"/>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普通</a:t>
            </a:r>
            <a:endParaRPr sz="700" dirty="0">
              <a:latin typeface="ＭＳ ゴシック" panose="020B0609070205080204" pitchFamily="49" charset="-128"/>
              <a:ea typeface="ＭＳ ゴシック" panose="020B0609070205080204" pitchFamily="49" charset="-128"/>
            </a:endParaRPr>
          </a:p>
        </p:txBody>
      </p:sp>
      <p:sp>
        <p:nvSpPr>
          <p:cNvPr id="117" name="object 119"/>
          <p:cNvSpPr/>
          <p:nvPr/>
        </p:nvSpPr>
        <p:spPr>
          <a:xfrm>
            <a:off x="4845050" y="3256915"/>
            <a:ext cx="324485"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当座</a:t>
            </a:r>
            <a:endParaRPr sz="700" dirty="0">
              <a:latin typeface="ＭＳ ゴシック" panose="020B0609070205080204" pitchFamily="49" charset="-128"/>
              <a:ea typeface="ＭＳ ゴシック" panose="020B0609070205080204" pitchFamily="49" charset="-128"/>
            </a:endParaRPr>
          </a:p>
        </p:txBody>
      </p:sp>
      <p:sp>
        <p:nvSpPr>
          <p:cNvPr id="119" name="object 119"/>
          <p:cNvSpPr/>
          <p:nvPr/>
        </p:nvSpPr>
        <p:spPr>
          <a:xfrm>
            <a:off x="5206366" y="3099011"/>
            <a:ext cx="324484" cy="114089"/>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solidFill>
              <a:srgbClr val="A7A9AC"/>
            </a:solid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その他</a:t>
            </a:r>
            <a:endParaRPr sz="700" dirty="0">
              <a:latin typeface="ＭＳ ゴシック" panose="020B0609070205080204" pitchFamily="49" charset="-128"/>
              <a:ea typeface="ＭＳ ゴシック" panose="020B0609070205080204" pitchFamily="49" charset="-128"/>
            </a:endParaRPr>
          </a:p>
        </p:txBody>
      </p:sp>
      <p:sp>
        <p:nvSpPr>
          <p:cNvPr id="131" name="object 131"/>
          <p:cNvSpPr txBox="1"/>
          <p:nvPr/>
        </p:nvSpPr>
        <p:spPr>
          <a:xfrm>
            <a:off x="5142835" y="3242389"/>
            <a:ext cx="616615" cy="123111"/>
          </a:xfrm>
          <a:prstGeom prst="rect">
            <a:avLst/>
          </a:prstGeom>
        </p:spPr>
        <p:txBody>
          <a:bodyPr vert="horz" wrap="square" lIns="0" tIns="0" rIns="0" bIns="0" rtlCol="0">
            <a:spAutoFit/>
          </a:bodyPr>
          <a:lstStyle/>
          <a:p>
            <a:pPr marL="12700"/>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latin typeface="ＭＳ ゴシック" panose="020B0609070205080204" pitchFamily="49" charset="-128"/>
              <a:ea typeface="ＭＳ ゴシック" panose="020B0609070205080204" pitchFamily="49" charset="-128"/>
              <a:cs typeface="Meiryo UI"/>
            </a:endParaRPr>
          </a:p>
        </p:txBody>
      </p:sp>
      <p:sp>
        <p:nvSpPr>
          <p:cNvPr id="168" name="object 54"/>
          <p:cNvSpPr/>
          <p:nvPr/>
        </p:nvSpPr>
        <p:spPr>
          <a:xfrm>
            <a:off x="4189731" y="2984500"/>
            <a:ext cx="45719" cy="487681"/>
          </a:xfrm>
          <a:custGeom>
            <a:avLst/>
            <a:gdLst/>
            <a:ahLst/>
            <a:cxnLst/>
            <a:rect l="l" t="t" r="r" b="b"/>
            <a:pathLst>
              <a:path h="432435">
                <a:moveTo>
                  <a:pt x="0" y="432003"/>
                </a:moveTo>
                <a:lnTo>
                  <a:pt x="0" y="0"/>
                </a:lnTo>
              </a:path>
            </a:pathLst>
          </a:custGeom>
          <a:ln w="16205">
            <a:solidFill>
              <a:srgbClr val="221915"/>
            </a:solidFill>
          </a:ln>
        </p:spPr>
        <p:txBody>
          <a:bodyPr wrap="square" lIns="0" tIns="0" rIns="0" bIns="0" rtlCol="0"/>
          <a:lstStyle/>
          <a:p>
            <a:endParaRPr/>
          </a:p>
        </p:txBody>
      </p:sp>
      <p:sp>
        <p:nvSpPr>
          <p:cNvPr id="170" name="object 72"/>
          <p:cNvSpPr txBox="1"/>
          <p:nvPr/>
        </p:nvSpPr>
        <p:spPr>
          <a:xfrm>
            <a:off x="2683952" y="6948262"/>
            <a:ext cx="427791" cy="372386"/>
          </a:xfrm>
          <a:prstGeom prst="rect">
            <a:avLst/>
          </a:prstGeom>
        </p:spPr>
        <p:txBody>
          <a:bodyPr vert="horz" wrap="square" lIns="0" tIns="0" rIns="0" bIns="0" rtlCol="0" anchor="ctr" anchorCtr="0">
            <a:noAutofit/>
          </a:bodyPr>
          <a:lstStyle/>
          <a:p>
            <a:pPr marL="12700">
              <a:lnSpc>
                <a:spcPct val="1500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1.</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はい</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2.</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いいえ</a:t>
            </a:r>
            <a:endParaRPr lang="ja-JP" altLang="en-US"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72" name="object 78"/>
          <p:cNvSpPr txBox="1"/>
          <p:nvPr/>
        </p:nvSpPr>
        <p:spPr>
          <a:xfrm>
            <a:off x="5928910" y="6833528"/>
            <a:ext cx="1295844" cy="122615"/>
          </a:xfrm>
          <a:prstGeom prst="rect">
            <a:avLst/>
          </a:prstGeom>
        </p:spPr>
        <p:txBody>
          <a:bodyPr vert="horz" wrap="square" lIns="0" tIns="0" rIns="0" bIns="0" rtlCol="0">
            <a:sp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日から</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10" name="object 8"/>
          <p:cNvSpPr/>
          <p:nvPr/>
        </p:nvSpPr>
        <p:spPr>
          <a:xfrm>
            <a:off x="5345437" y="6761691"/>
            <a:ext cx="370825" cy="241165"/>
          </a:xfrm>
          <a:custGeom>
            <a:avLst/>
            <a:gdLst/>
            <a:ahLst/>
            <a:cxnLst/>
            <a:rect l="l" t="t" r="r" b="b"/>
            <a:pathLst>
              <a:path w="360045" h="342264">
                <a:moveTo>
                  <a:pt x="342010" y="0"/>
                </a:moveTo>
                <a:lnTo>
                  <a:pt x="17995" y="0"/>
                </a:lnTo>
                <a:lnTo>
                  <a:pt x="11010" y="1418"/>
                </a:lnTo>
                <a:lnTo>
                  <a:pt x="5287" y="5283"/>
                </a:lnTo>
                <a:lnTo>
                  <a:pt x="1420" y="11004"/>
                </a:lnTo>
                <a:lnTo>
                  <a:pt x="0" y="17995"/>
                </a:lnTo>
                <a:lnTo>
                  <a:pt x="0" y="323989"/>
                </a:lnTo>
                <a:lnTo>
                  <a:pt x="1420" y="330980"/>
                </a:lnTo>
                <a:lnTo>
                  <a:pt x="5287" y="336702"/>
                </a:lnTo>
                <a:lnTo>
                  <a:pt x="11010" y="340566"/>
                </a:lnTo>
                <a:lnTo>
                  <a:pt x="17995" y="341985"/>
                </a:lnTo>
                <a:lnTo>
                  <a:pt x="342010" y="341985"/>
                </a:lnTo>
                <a:lnTo>
                  <a:pt x="348996" y="340566"/>
                </a:lnTo>
                <a:lnTo>
                  <a:pt x="354718" y="336702"/>
                </a:lnTo>
                <a:lnTo>
                  <a:pt x="358586" y="330980"/>
                </a:lnTo>
                <a:lnTo>
                  <a:pt x="360006" y="323989"/>
                </a:lnTo>
                <a:lnTo>
                  <a:pt x="360006" y="17995"/>
                </a:lnTo>
                <a:lnTo>
                  <a:pt x="358586" y="11004"/>
                </a:lnTo>
                <a:lnTo>
                  <a:pt x="354718" y="5283"/>
                </a:lnTo>
                <a:lnTo>
                  <a:pt x="348996" y="1418"/>
                </a:lnTo>
                <a:lnTo>
                  <a:pt x="342010" y="0"/>
                </a:lnTo>
                <a:close/>
              </a:path>
            </a:pathLst>
          </a:custGeom>
          <a:noFill/>
          <a:ln>
            <a:noFill/>
          </a:ln>
        </p:spPr>
        <p:txBody>
          <a:bodyPr wrap="square" lIns="36000" tIns="0" rIns="0" bIns="0" rtlCol="0" anchor="ctr" anchorCtr="0"/>
          <a:lstStyle/>
          <a:p>
            <a:r>
              <a:rPr lang="ja-JP" altLang="en-US" sz="800" dirty="0">
                <a:solidFill>
                  <a:prstClr val="black"/>
                </a:solidFill>
                <a:latin typeface="ＭＳ ゴシック" panose="020B0609070205080204" pitchFamily="49" charset="-128"/>
                <a:ea typeface="ＭＳ ゴシック" panose="020B0609070205080204" pitchFamily="49" charset="-128"/>
              </a:rPr>
              <a:t>申込日</a:t>
            </a:r>
            <a:endParaRPr sz="800" dirty="0">
              <a:solidFill>
                <a:prstClr val="black"/>
              </a:solidFill>
              <a:latin typeface="ＭＳ ゴシック" panose="020B0609070205080204" pitchFamily="49" charset="-128"/>
              <a:ea typeface="ＭＳ ゴシック" panose="020B0609070205080204" pitchFamily="49" charset="-128"/>
            </a:endParaRPr>
          </a:p>
        </p:txBody>
      </p:sp>
      <p:sp>
        <p:nvSpPr>
          <p:cNvPr id="157" name="object 54"/>
          <p:cNvSpPr/>
          <p:nvPr/>
        </p:nvSpPr>
        <p:spPr>
          <a:xfrm>
            <a:off x="323494" y="6718300"/>
            <a:ext cx="6959956" cy="2052297"/>
          </a:xfrm>
          <a:custGeom>
            <a:avLst/>
            <a:gdLst/>
            <a:ahLst/>
            <a:cxnLst/>
            <a:rect l="l" t="t" r="r" b="b"/>
            <a:pathLst>
              <a:path w="6588125" h="4950459">
                <a:moveTo>
                  <a:pt x="6588048" y="4913972"/>
                </a:moveTo>
                <a:lnTo>
                  <a:pt x="6585208" y="4927956"/>
                </a:lnTo>
                <a:lnTo>
                  <a:pt x="6577474" y="4939404"/>
                </a:lnTo>
                <a:lnTo>
                  <a:pt x="6566022" y="4947137"/>
                </a:lnTo>
                <a:lnTo>
                  <a:pt x="6552031" y="4949977"/>
                </a:lnTo>
                <a:lnTo>
                  <a:pt x="36004" y="4949977"/>
                </a:lnTo>
                <a:lnTo>
                  <a:pt x="22025" y="4947137"/>
                </a:lnTo>
                <a:lnTo>
                  <a:pt x="10577" y="4939404"/>
                </a:lnTo>
                <a:lnTo>
                  <a:pt x="2841" y="4927956"/>
                </a:lnTo>
                <a:lnTo>
                  <a:pt x="0" y="4913972"/>
                </a:lnTo>
                <a:lnTo>
                  <a:pt x="0" y="35991"/>
                </a:lnTo>
                <a:lnTo>
                  <a:pt x="2841" y="22015"/>
                </a:lnTo>
                <a:lnTo>
                  <a:pt x="10577" y="10571"/>
                </a:lnTo>
                <a:lnTo>
                  <a:pt x="22025" y="2839"/>
                </a:lnTo>
                <a:lnTo>
                  <a:pt x="36004" y="0"/>
                </a:lnTo>
                <a:lnTo>
                  <a:pt x="6552031" y="0"/>
                </a:lnTo>
                <a:lnTo>
                  <a:pt x="6566022" y="2839"/>
                </a:lnTo>
                <a:lnTo>
                  <a:pt x="6577474" y="10571"/>
                </a:lnTo>
                <a:lnTo>
                  <a:pt x="6585208" y="22015"/>
                </a:lnTo>
                <a:lnTo>
                  <a:pt x="6588048" y="35991"/>
                </a:lnTo>
                <a:lnTo>
                  <a:pt x="6588048" y="4913972"/>
                </a:lnTo>
                <a:close/>
              </a:path>
            </a:pathLst>
          </a:custGeom>
          <a:ln w="28803">
            <a:solidFill>
              <a:srgbClr val="221915"/>
            </a:solidFill>
          </a:ln>
        </p:spPr>
        <p:txBody>
          <a:bodyPr wrap="square" lIns="0" tIns="0" rIns="0" bIns="0" rtlCol="0"/>
          <a:lstStyle/>
          <a:p>
            <a:endParaRPr>
              <a:solidFill>
                <a:prstClr val="black"/>
              </a:solidFill>
            </a:endParaRPr>
          </a:p>
        </p:txBody>
      </p:sp>
      <p:sp>
        <p:nvSpPr>
          <p:cNvPr id="159" name="object 36"/>
          <p:cNvSpPr/>
          <p:nvPr/>
        </p:nvSpPr>
        <p:spPr>
          <a:xfrm flipV="1">
            <a:off x="529037" y="7452602"/>
            <a:ext cx="6754413" cy="59096"/>
          </a:xfrm>
          <a:custGeom>
            <a:avLst/>
            <a:gdLst/>
            <a:ahLst/>
            <a:cxnLst/>
            <a:rect l="l" t="t" r="r" b="b"/>
            <a:pathLst>
              <a:path w="6012180">
                <a:moveTo>
                  <a:pt x="0" y="0"/>
                </a:moveTo>
                <a:lnTo>
                  <a:pt x="6012002" y="0"/>
                </a:lnTo>
              </a:path>
            </a:pathLst>
          </a:custGeom>
          <a:ln w="16205">
            <a:solidFill>
              <a:srgbClr val="221915"/>
            </a:solidFill>
          </a:ln>
        </p:spPr>
        <p:txBody>
          <a:bodyPr wrap="square" lIns="0" tIns="0" rIns="0" bIns="0" rtlCol="0"/>
          <a:lstStyle/>
          <a:p>
            <a:endParaRPr/>
          </a:p>
        </p:txBody>
      </p:sp>
      <p:sp>
        <p:nvSpPr>
          <p:cNvPr id="201" name="object 23"/>
          <p:cNvSpPr/>
          <p:nvPr/>
        </p:nvSpPr>
        <p:spPr>
          <a:xfrm>
            <a:off x="529037" y="3472181"/>
            <a:ext cx="6695717" cy="45719"/>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07" name="object 27"/>
          <p:cNvSpPr/>
          <p:nvPr/>
        </p:nvSpPr>
        <p:spPr>
          <a:xfrm flipH="1">
            <a:off x="3341226" y="2308465"/>
            <a:ext cx="56024" cy="599836"/>
          </a:xfrm>
          <a:custGeom>
            <a:avLst/>
            <a:gdLst/>
            <a:ahLst/>
            <a:cxnLst/>
            <a:rect l="l" t="t" r="r" b="b"/>
            <a:pathLst>
              <a:path h="756285">
                <a:moveTo>
                  <a:pt x="0" y="0"/>
                </a:moveTo>
                <a:lnTo>
                  <a:pt x="0" y="756005"/>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27" name="object 27"/>
          <p:cNvSpPr/>
          <p:nvPr/>
        </p:nvSpPr>
        <p:spPr>
          <a:xfrm>
            <a:off x="3387939" y="1917699"/>
            <a:ext cx="45719" cy="380999"/>
          </a:xfrm>
          <a:custGeom>
            <a:avLst/>
            <a:gdLst/>
            <a:ahLst/>
            <a:cxnLst/>
            <a:rect l="l" t="t" r="r" b="b"/>
            <a:pathLst>
              <a:path h="756285">
                <a:moveTo>
                  <a:pt x="0" y="0"/>
                </a:moveTo>
                <a:lnTo>
                  <a:pt x="0" y="756005"/>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47" name="正方形/長方形 146"/>
          <p:cNvSpPr/>
          <p:nvPr/>
        </p:nvSpPr>
        <p:spPr>
          <a:xfrm>
            <a:off x="2404339" y="10299700"/>
            <a:ext cx="2821711" cy="3016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rPr>
              <a:t>北海道コンピュータ関連産業</a:t>
            </a:r>
            <a:r>
              <a:rPr kumimoji="1" lang="ja-JP" altLang="en-US" sz="1100" dirty="0">
                <a:solidFill>
                  <a:schemeClr val="tx1"/>
                </a:solidFill>
              </a:rPr>
              <a:t>健康保険組合</a:t>
            </a:r>
          </a:p>
        </p:txBody>
      </p:sp>
      <p:sp>
        <p:nvSpPr>
          <p:cNvPr id="105" name="object 54"/>
          <p:cNvSpPr/>
          <p:nvPr/>
        </p:nvSpPr>
        <p:spPr>
          <a:xfrm>
            <a:off x="328058" y="8846797"/>
            <a:ext cx="6959956" cy="1452903"/>
          </a:xfrm>
          <a:custGeom>
            <a:avLst/>
            <a:gdLst/>
            <a:ahLst/>
            <a:cxnLst/>
            <a:rect l="l" t="t" r="r" b="b"/>
            <a:pathLst>
              <a:path w="6588125" h="4950459">
                <a:moveTo>
                  <a:pt x="6588048" y="4913972"/>
                </a:moveTo>
                <a:lnTo>
                  <a:pt x="6585208" y="4927956"/>
                </a:lnTo>
                <a:lnTo>
                  <a:pt x="6577474" y="4939404"/>
                </a:lnTo>
                <a:lnTo>
                  <a:pt x="6566022" y="4947137"/>
                </a:lnTo>
                <a:lnTo>
                  <a:pt x="6552031" y="4949977"/>
                </a:lnTo>
                <a:lnTo>
                  <a:pt x="36004" y="4949977"/>
                </a:lnTo>
                <a:lnTo>
                  <a:pt x="22025" y="4947137"/>
                </a:lnTo>
                <a:lnTo>
                  <a:pt x="10577" y="4939404"/>
                </a:lnTo>
                <a:lnTo>
                  <a:pt x="2841" y="4927956"/>
                </a:lnTo>
                <a:lnTo>
                  <a:pt x="0" y="4913972"/>
                </a:lnTo>
                <a:lnTo>
                  <a:pt x="0" y="35991"/>
                </a:lnTo>
                <a:lnTo>
                  <a:pt x="2841" y="22015"/>
                </a:lnTo>
                <a:lnTo>
                  <a:pt x="10577" y="10571"/>
                </a:lnTo>
                <a:lnTo>
                  <a:pt x="22025" y="2839"/>
                </a:lnTo>
                <a:lnTo>
                  <a:pt x="36004" y="0"/>
                </a:lnTo>
                <a:lnTo>
                  <a:pt x="6552031" y="0"/>
                </a:lnTo>
                <a:lnTo>
                  <a:pt x="6566022" y="2839"/>
                </a:lnTo>
                <a:lnTo>
                  <a:pt x="6577474" y="10571"/>
                </a:lnTo>
                <a:lnTo>
                  <a:pt x="6585208" y="22015"/>
                </a:lnTo>
                <a:lnTo>
                  <a:pt x="6588048" y="35991"/>
                </a:lnTo>
                <a:lnTo>
                  <a:pt x="6588048" y="4913972"/>
                </a:lnTo>
                <a:close/>
              </a:path>
            </a:pathLst>
          </a:custGeom>
          <a:ln w="28803">
            <a:solidFill>
              <a:srgbClr val="221915"/>
            </a:solidFill>
          </a:ln>
        </p:spPr>
        <p:txBody>
          <a:bodyPr wrap="square" lIns="0" tIns="0" rIns="0" bIns="0" rtlCol="0"/>
          <a:lstStyle/>
          <a:p>
            <a:endParaRPr>
              <a:solidFill>
                <a:prstClr val="black"/>
              </a:solidFill>
            </a:endParaRPr>
          </a:p>
        </p:txBody>
      </p:sp>
      <p:sp>
        <p:nvSpPr>
          <p:cNvPr id="109" name="object 2"/>
          <p:cNvSpPr/>
          <p:nvPr/>
        </p:nvSpPr>
        <p:spPr>
          <a:xfrm>
            <a:off x="2542044" y="7508483"/>
            <a:ext cx="1998205" cy="1273195"/>
          </a:xfrm>
          <a:custGeom>
            <a:avLst/>
            <a:gdLst/>
            <a:ahLst/>
            <a:cxnLst/>
            <a:rect l="l" t="t" r="r" b="b"/>
            <a:pathLst>
              <a:path w="3204210" h="4950459">
                <a:moveTo>
                  <a:pt x="3204006" y="0"/>
                </a:moveTo>
                <a:lnTo>
                  <a:pt x="36004" y="0"/>
                </a:lnTo>
                <a:lnTo>
                  <a:pt x="22020" y="2839"/>
                </a:lnTo>
                <a:lnTo>
                  <a:pt x="10572" y="10571"/>
                </a:lnTo>
                <a:lnTo>
                  <a:pt x="2839" y="22015"/>
                </a:lnTo>
                <a:lnTo>
                  <a:pt x="0" y="35991"/>
                </a:lnTo>
                <a:lnTo>
                  <a:pt x="0" y="4913972"/>
                </a:lnTo>
                <a:lnTo>
                  <a:pt x="2839" y="4927956"/>
                </a:lnTo>
                <a:lnTo>
                  <a:pt x="10572" y="4939404"/>
                </a:lnTo>
                <a:lnTo>
                  <a:pt x="22020" y="4947137"/>
                </a:lnTo>
                <a:lnTo>
                  <a:pt x="36004" y="4949977"/>
                </a:lnTo>
                <a:lnTo>
                  <a:pt x="3204006" y="4949977"/>
                </a:lnTo>
                <a:lnTo>
                  <a:pt x="3204006" y="0"/>
                </a:lnTo>
                <a:close/>
              </a:path>
            </a:pathLst>
          </a:custGeom>
          <a:noFill/>
          <a:ln>
            <a:solidFill>
              <a:schemeClr val="tx1"/>
            </a:solidFill>
          </a:ln>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１．はい　　　　　</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r>
              <a:rPr lang="ja-JP" altLang="en-US" sz="900" dirty="0">
                <a:solidFill>
                  <a:prstClr val="black"/>
                </a:solidFill>
                <a:latin typeface="ＭＳ ゴシック" panose="020B0609070205080204" pitchFamily="49" charset="-128"/>
                <a:ea typeface="ＭＳ ゴシック" panose="020B0609070205080204" pitchFamily="49" charset="-128"/>
              </a:rPr>
              <a:t>２．請求中</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r>
              <a:rPr lang="ja-JP" altLang="en-US" sz="900" dirty="0">
                <a:solidFill>
                  <a:prstClr val="black"/>
                </a:solidFill>
                <a:latin typeface="ＭＳ ゴシック" panose="020B0609070205080204" pitchFamily="49" charset="-128"/>
                <a:ea typeface="ＭＳ ゴシック" panose="020B0609070205080204" pitchFamily="49" charset="-128"/>
              </a:rPr>
              <a:t>３．いいえ　　　　</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endParaRPr lang="en-US" altLang="ja-JP" sz="900" dirty="0">
              <a:solidFill>
                <a:prstClr val="black"/>
              </a:solidFill>
              <a:latin typeface="ＭＳ ゴシック" panose="020B0609070205080204" pitchFamily="49" charset="-128"/>
              <a:ea typeface="ＭＳ ゴシック" panose="020B0609070205080204" pitchFamily="49" charset="-128"/>
            </a:endParaRPr>
          </a:p>
          <a:p>
            <a:r>
              <a:rPr lang="ja-JP" altLang="en-US" sz="900" dirty="0">
                <a:solidFill>
                  <a:prstClr val="black"/>
                </a:solidFill>
                <a:latin typeface="ＭＳ ゴシック" panose="020B0609070205080204" pitchFamily="49" charset="-128"/>
                <a:ea typeface="ＭＳ ゴシック" panose="020B0609070205080204" pitchFamily="49" charset="-128"/>
              </a:rPr>
              <a:t>１．障害厚生年金</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r>
              <a:rPr lang="ja-JP" altLang="en-US" sz="900" dirty="0">
                <a:solidFill>
                  <a:prstClr val="black"/>
                </a:solidFill>
                <a:latin typeface="ＭＳ ゴシック" panose="020B0609070205080204" pitchFamily="49" charset="-128"/>
                <a:ea typeface="ＭＳ ゴシック" panose="020B0609070205080204" pitchFamily="49" charset="-128"/>
              </a:rPr>
              <a:t>２．障害手当金</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r>
              <a:rPr lang="ja-JP" altLang="en-US" sz="900" dirty="0">
                <a:solidFill>
                  <a:prstClr val="black"/>
                </a:solidFill>
                <a:latin typeface="ＭＳ ゴシック" panose="020B0609070205080204" pitchFamily="49" charset="-128"/>
                <a:ea typeface="ＭＳ ゴシック" panose="020B0609070205080204" pitchFamily="49" charset="-128"/>
              </a:rPr>
              <a:t>３．老齢または退職を事由とする</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r>
              <a:rPr lang="ja-JP" altLang="en-US" sz="900" dirty="0">
                <a:solidFill>
                  <a:prstClr val="black"/>
                </a:solidFill>
                <a:latin typeface="ＭＳ ゴシック" panose="020B0609070205080204" pitchFamily="49" charset="-128"/>
                <a:ea typeface="ＭＳ ゴシック" panose="020B0609070205080204" pitchFamily="49" charset="-128"/>
              </a:rPr>
              <a:t>公的年金（名称　　　　　　　　　）</a:t>
            </a:r>
            <a:endParaRPr lang="en-US" sz="900" dirty="0">
              <a:solidFill>
                <a:prstClr val="black"/>
              </a:solidFill>
              <a:latin typeface="ＭＳ ゴシック" panose="020B0609070205080204" pitchFamily="49" charset="-128"/>
              <a:ea typeface="ＭＳ ゴシック" panose="020B0609070205080204" pitchFamily="49" charset="-128"/>
            </a:endParaRPr>
          </a:p>
          <a:p>
            <a:endParaRPr lang="en-US" altLang="ja-JP" sz="900" dirty="0">
              <a:solidFill>
                <a:prstClr val="black"/>
              </a:solidFill>
              <a:latin typeface="ＭＳ ゴシック" panose="020B0609070205080204" pitchFamily="49" charset="-128"/>
              <a:ea typeface="ＭＳ ゴシック" panose="020B0609070205080204" pitchFamily="49" charset="-128"/>
            </a:endParaRPr>
          </a:p>
        </p:txBody>
      </p:sp>
      <p:cxnSp>
        <p:nvCxnSpPr>
          <p:cNvPr id="111" name="カギ線コネクタ 110"/>
          <p:cNvCxnSpPr/>
          <p:nvPr/>
        </p:nvCxnSpPr>
        <p:spPr>
          <a:xfrm rot="16200000" flipH="1">
            <a:off x="3049355" y="7742006"/>
            <a:ext cx="381000" cy="162388"/>
          </a:xfrm>
          <a:prstGeom prst="bentConnector3">
            <a:avLst>
              <a:gd name="adj1" fmla="val 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9" name="object 8"/>
          <p:cNvSpPr/>
          <p:nvPr/>
        </p:nvSpPr>
        <p:spPr>
          <a:xfrm>
            <a:off x="6010776" y="7535920"/>
            <a:ext cx="663074" cy="142499"/>
          </a:xfrm>
          <a:custGeom>
            <a:avLst/>
            <a:gdLst/>
            <a:ahLst/>
            <a:cxnLst/>
            <a:rect l="l" t="t" r="r" b="b"/>
            <a:pathLst>
              <a:path w="360045" h="342264">
                <a:moveTo>
                  <a:pt x="342010" y="0"/>
                </a:moveTo>
                <a:lnTo>
                  <a:pt x="17995" y="0"/>
                </a:lnTo>
                <a:lnTo>
                  <a:pt x="11010" y="1418"/>
                </a:lnTo>
                <a:lnTo>
                  <a:pt x="5287" y="5283"/>
                </a:lnTo>
                <a:lnTo>
                  <a:pt x="1420" y="11004"/>
                </a:lnTo>
                <a:lnTo>
                  <a:pt x="0" y="17995"/>
                </a:lnTo>
                <a:lnTo>
                  <a:pt x="0" y="323989"/>
                </a:lnTo>
                <a:lnTo>
                  <a:pt x="1420" y="330980"/>
                </a:lnTo>
                <a:lnTo>
                  <a:pt x="5287" y="336702"/>
                </a:lnTo>
                <a:lnTo>
                  <a:pt x="11010" y="340566"/>
                </a:lnTo>
                <a:lnTo>
                  <a:pt x="17995" y="341985"/>
                </a:lnTo>
                <a:lnTo>
                  <a:pt x="342010" y="341985"/>
                </a:lnTo>
                <a:lnTo>
                  <a:pt x="348996" y="340566"/>
                </a:lnTo>
                <a:lnTo>
                  <a:pt x="354718" y="336702"/>
                </a:lnTo>
                <a:lnTo>
                  <a:pt x="358586" y="330980"/>
                </a:lnTo>
                <a:lnTo>
                  <a:pt x="360006" y="323989"/>
                </a:lnTo>
                <a:lnTo>
                  <a:pt x="360006" y="17995"/>
                </a:lnTo>
                <a:lnTo>
                  <a:pt x="358586" y="11004"/>
                </a:lnTo>
                <a:lnTo>
                  <a:pt x="354718" y="5283"/>
                </a:lnTo>
                <a:lnTo>
                  <a:pt x="348996" y="1418"/>
                </a:lnTo>
                <a:lnTo>
                  <a:pt x="342010" y="0"/>
                </a:lnTo>
                <a:close/>
              </a:path>
            </a:pathLst>
          </a:custGeom>
          <a:solidFill>
            <a:srgbClr val="C0C2C4"/>
          </a:solidFill>
          <a:ln>
            <a:noFill/>
          </a:ln>
        </p:spPr>
        <p:txBody>
          <a:bodyPr wrap="square" lIns="36000" tIns="0" rIns="0" bIns="0" rtlCol="0" anchor="ctr" anchorCtr="0"/>
          <a:lstStyle/>
          <a:p>
            <a:r>
              <a:rPr lang="ja-JP" altLang="en-US" sz="800" dirty="0">
                <a:solidFill>
                  <a:prstClr val="black"/>
                </a:solidFill>
                <a:latin typeface="ＭＳ ゴシック" panose="020B0609070205080204" pitchFamily="49" charset="-128"/>
                <a:ea typeface="ＭＳ ゴシック" panose="020B0609070205080204" pitchFamily="49" charset="-128"/>
              </a:rPr>
              <a:t>基礎年金番号</a:t>
            </a:r>
            <a:endParaRPr lang="en-US" altLang="ja-JP" sz="800" dirty="0">
              <a:solidFill>
                <a:prstClr val="black"/>
              </a:solidFill>
              <a:latin typeface="ＭＳ ゴシック" panose="020B0609070205080204" pitchFamily="49" charset="-128"/>
              <a:ea typeface="ＭＳ ゴシック" panose="020B0609070205080204" pitchFamily="49" charset="-128"/>
            </a:endParaRPr>
          </a:p>
        </p:txBody>
      </p:sp>
      <p:sp>
        <p:nvSpPr>
          <p:cNvPr id="135" name="object 8"/>
          <p:cNvSpPr/>
          <p:nvPr/>
        </p:nvSpPr>
        <p:spPr>
          <a:xfrm>
            <a:off x="6019979" y="7942601"/>
            <a:ext cx="577671" cy="147299"/>
          </a:xfrm>
          <a:custGeom>
            <a:avLst/>
            <a:gdLst/>
            <a:ahLst/>
            <a:cxnLst/>
            <a:rect l="l" t="t" r="r" b="b"/>
            <a:pathLst>
              <a:path w="360045" h="342264">
                <a:moveTo>
                  <a:pt x="342010" y="0"/>
                </a:moveTo>
                <a:lnTo>
                  <a:pt x="17995" y="0"/>
                </a:lnTo>
                <a:lnTo>
                  <a:pt x="11010" y="1418"/>
                </a:lnTo>
                <a:lnTo>
                  <a:pt x="5287" y="5283"/>
                </a:lnTo>
                <a:lnTo>
                  <a:pt x="1420" y="11004"/>
                </a:lnTo>
                <a:lnTo>
                  <a:pt x="0" y="17995"/>
                </a:lnTo>
                <a:lnTo>
                  <a:pt x="0" y="323989"/>
                </a:lnTo>
                <a:lnTo>
                  <a:pt x="1420" y="330980"/>
                </a:lnTo>
                <a:lnTo>
                  <a:pt x="5287" y="336702"/>
                </a:lnTo>
                <a:lnTo>
                  <a:pt x="11010" y="340566"/>
                </a:lnTo>
                <a:lnTo>
                  <a:pt x="17995" y="341985"/>
                </a:lnTo>
                <a:lnTo>
                  <a:pt x="342010" y="341985"/>
                </a:lnTo>
                <a:lnTo>
                  <a:pt x="348996" y="340566"/>
                </a:lnTo>
                <a:lnTo>
                  <a:pt x="354718" y="336702"/>
                </a:lnTo>
                <a:lnTo>
                  <a:pt x="358586" y="330980"/>
                </a:lnTo>
                <a:lnTo>
                  <a:pt x="360006" y="323989"/>
                </a:lnTo>
                <a:lnTo>
                  <a:pt x="360006" y="17995"/>
                </a:lnTo>
                <a:lnTo>
                  <a:pt x="358586" y="11004"/>
                </a:lnTo>
                <a:lnTo>
                  <a:pt x="354718" y="5283"/>
                </a:lnTo>
                <a:lnTo>
                  <a:pt x="348996" y="1418"/>
                </a:lnTo>
                <a:lnTo>
                  <a:pt x="342010" y="0"/>
                </a:lnTo>
                <a:close/>
              </a:path>
            </a:pathLst>
          </a:custGeom>
          <a:solidFill>
            <a:srgbClr val="C0C2C4"/>
          </a:solidFill>
          <a:ln>
            <a:noFill/>
          </a:ln>
        </p:spPr>
        <p:txBody>
          <a:bodyPr wrap="square" lIns="36000" tIns="0" rIns="0" bIns="0" rtlCol="0" anchor="ctr" anchorCtr="0"/>
          <a:lstStyle/>
          <a:p>
            <a:r>
              <a:rPr lang="ja-JP" altLang="en-US" sz="800" dirty="0">
                <a:solidFill>
                  <a:prstClr val="black"/>
                </a:solidFill>
                <a:latin typeface="ＭＳ ゴシック" panose="020B0609070205080204" pitchFamily="49" charset="-128"/>
                <a:ea typeface="ＭＳ ゴシック" panose="020B0609070205080204" pitchFamily="49" charset="-128"/>
              </a:rPr>
              <a:t>年金コード</a:t>
            </a:r>
            <a:endParaRPr lang="en-US" altLang="ja-JP" sz="800" dirty="0">
              <a:solidFill>
                <a:prstClr val="black"/>
              </a:solidFill>
              <a:latin typeface="ＭＳ ゴシック" panose="020B0609070205080204" pitchFamily="49" charset="-128"/>
              <a:ea typeface="ＭＳ ゴシック" panose="020B0609070205080204" pitchFamily="49" charset="-128"/>
            </a:endParaRPr>
          </a:p>
        </p:txBody>
      </p:sp>
      <p:sp>
        <p:nvSpPr>
          <p:cNvPr id="136" name="object 8"/>
          <p:cNvSpPr/>
          <p:nvPr/>
        </p:nvSpPr>
        <p:spPr>
          <a:xfrm>
            <a:off x="6019978" y="8344636"/>
            <a:ext cx="806271" cy="126264"/>
          </a:xfrm>
          <a:custGeom>
            <a:avLst/>
            <a:gdLst/>
            <a:ahLst/>
            <a:cxnLst/>
            <a:rect l="l" t="t" r="r" b="b"/>
            <a:pathLst>
              <a:path w="360045" h="342264">
                <a:moveTo>
                  <a:pt x="342010" y="0"/>
                </a:moveTo>
                <a:lnTo>
                  <a:pt x="17995" y="0"/>
                </a:lnTo>
                <a:lnTo>
                  <a:pt x="11010" y="1418"/>
                </a:lnTo>
                <a:lnTo>
                  <a:pt x="5287" y="5283"/>
                </a:lnTo>
                <a:lnTo>
                  <a:pt x="1420" y="11004"/>
                </a:lnTo>
                <a:lnTo>
                  <a:pt x="0" y="17995"/>
                </a:lnTo>
                <a:lnTo>
                  <a:pt x="0" y="323989"/>
                </a:lnTo>
                <a:lnTo>
                  <a:pt x="1420" y="330980"/>
                </a:lnTo>
                <a:lnTo>
                  <a:pt x="5287" y="336702"/>
                </a:lnTo>
                <a:lnTo>
                  <a:pt x="11010" y="340566"/>
                </a:lnTo>
                <a:lnTo>
                  <a:pt x="17995" y="341985"/>
                </a:lnTo>
                <a:lnTo>
                  <a:pt x="342010" y="341985"/>
                </a:lnTo>
                <a:lnTo>
                  <a:pt x="348996" y="340566"/>
                </a:lnTo>
                <a:lnTo>
                  <a:pt x="354718" y="336702"/>
                </a:lnTo>
                <a:lnTo>
                  <a:pt x="358586" y="330980"/>
                </a:lnTo>
                <a:lnTo>
                  <a:pt x="360006" y="323989"/>
                </a:lnTo>
                <a:lnTo>
                  <a:pt x="360006" y="17995"/>
                </a:lnTo>
                <a:lnTo>
                  <a:pt x="358586" y="11004"/>
                </a:lnTo>
                <a:lnTo>
                  <a:pt x="354718" y="5283"/>
                </a:lnTo>
                <a:lnTo>
                  <a:pt x="348996" y="1418"/>
                </a:lnTo>
                <a:lnTo>
                  <a:pt x="342010" y="0"/>
                </a:lnTo>
                <a:close/>
              </a:path>
            </a:pathLst>
          </a:custGeom>
          <a:solidFill>
            <a:srgbClr val="C0C2C4"/>
          </a:solidFill>
          <a:ln>
            <a:noFill/>
          </a:ln>
        </p:spPr>
        <p:txBody>
          <a:bodyPr wrap="square" lIns="36000" tIns="0" rIns="0" bIns="0" rtlCol="0" anchor="ctr" anchorCtr="0"/>
          <a:lstStyle/>
          <a:p>
            <a:r>
              <a:rPr lang="ja-JP" altLang="en-US" sz="800" dirty="0">
                <a:solidFill>
                  <a:prstClr val="black"/>
                </a:solidFill>
                <a:latin typeface="ＭＳ ゴシック" panose="020B0609070205080204" pitchFamily="49" charset="-128"/>
                <a:ea typeface="ＭＳ ゴシック" panose="020B0609070205080204" pitchFamily="49" charset="-128"/>
              </a:rPr>
              <a:t>支給開始年月日</a:t>
            </a:r>
            <a:endParaRPr lang="en-US" altLang="ja-JP" sz="800" dirty="0">
              <a:solidFill>
                <a:prstClr val="black"/>
              </a:solidFill>
              <a:latin typeface="ＭＳ ゴシック" panose="020B0609070205080204" pitchFamily="49" charset="-128"/>
              <a:ea typeface="ＭＳ ゴシック" panose="020B0609070205080204" pitchFamily="49" charset="-128"/>
            </a:endParaRPr>
          </a:p>
        </p:txBody>
      </p:sp>
      <p:sp>
        <p:nvSpPr>
          <p:cNvPr id="137" name="object 8"/>
          <p:cNvSpPr/>
          <p:nvPr/>
        </p:nvSpPr>
        <p:spPr>
          <a:xfrm>
            <a:off x="6092371" y="8534535"/>
            <a:ext cx="1191079" cy="241165"/>
          </a:xfrm>
          <a:custGeom>
            <a:avLst/>
            <a:gdLst/>
            <a:ahLst/>
            <a:cxnLst/>
            <a:rect l="l" t="t" r="r" b="b"/>
            <a:pathLst>
              <a:path w="360045" h="342264">
                <a:moveTo>
                  <a:pt x="342010" y="0"/>
                </a:moveTo>
                <a:lnTo>
                  <a:pt x="17995" y="0"/>
                </a:lnTo>
                <a:lnTo>
                  <a:pt x="11010" y="1418"/>
                </a:lnTo>
                <a:lnTo>
                  <a:pt x="5287" y="5283"/>
                </a:lnTo>
                <a:lnTo>
                  <a:pt x="1420" y="11004"/>
                </a:lnTo>
                <a:lnTo>
                  <a:pt x="0" y="17995"/>
                </a:lnTo>
                <a:lnTo>
                  <a:pt x="0" y="323989"/>
                </a:lnTo>
                <a:lnTo>
                  <a:pt x="1420" y="330980"/>
                </a:lnTo>
                <a:lnTo>
                  <a:pt x="5287" y="336702"/>
                </a:lnTo>
                <a:lnTo>
                  <a:pt x="11010" y="340566"/>
                </a:lnTo>
                <a:lnTo>
                  <a:pt x="17995" y="341985"/>
                </a:lnTo>
                <a:lnTo>
                  <a:pt x="342010" y="341985"/>
                </a:lnTo>
                <a:lnTo>
                  <a:pt x="348996" y="340566"/>
                </a:lnTo>
                <a:lnTo>
                  <a:pt x="354718" y="336702"/>
                </a:lnTo>
                <a:lnTo>
                  <a:pt x="358586" y="330980"/>
                </a:lnTo>
                <a:lnTo>
                  <a:pt x="360006" y="323989"/>
                </a:lnTo>
                <a:lnTo>
                  <a:pt x="360006" y="17995"/>
                </a:lnTo>
                <a:lnTo>
                  <a:pt x="358586" y="11004"/>
                </a:lnTo>
                <a:lnTo>
                  <a:pt x="354718" y="5283"/>
                </a:lnTo>
                <a:lnTo>
                  <a:pt x="348996" y="1418"/>
                </a:lnTo>
                <a:lnTo>
                  <a:pt x="342010" y="0"/>
                </a:lnTo>
                <a:close/>
              </a:path>
            </a:pathLst>
          </a:custGeom>
          <a:noFill/>
          <a:ln>
            <a:noFill/>
          </a:ln>
        </p:spPr>
        <p:txBody>
          <a:bodyPr wrap="square" lIns="36000" tIns="0" rIns="0" bIns="0" rtlCol="0" anchor="ctr" anchorCtr="0"/>
          <a:lstStyle/>
          <a:p>
            <a:r>
              <a:rPr lang="ja-JP" altLang="en-US" sz="800" u="sng" dirty="0">
                <a:solidFill>
                  <a:prstClr val="black"/>
                </a:solidFill>
                <a:latin typeface="ＭＳ ゴシック" panose="020B0609070205080204" pitchFamily="49" charset="-128"/>
                <a:ea typeface="ＭＳ ゴシック" panose="020B0609070205080204" pitchFamily="49" charset="-128"/>
              </a:rPr>
              <a:t>　　 年　　 月 　　日</a:t>
            </a:r>
            <a:endParaRPr lang="en-US" altLang="ja-JP" sz="800" u="sng" dirty="0">
              <a:solidFill>
                <a:prstClr val="black"/>
              </a:solidFill>
              <a:latin typeface="ＭＳ ゴシック" panose="020B0609070205080204" pitchFamily="49" charset="-128"/>
              <a:ea typeface="ＭＳ ゴシック" panose="020B0609070205080204" pitchFamily="49" charset="-128"/>
            </a:endParaRPr>
          </a:p>
        </p:txBody>
      </p:sp>
      <p:sp>
        <p:nvSpPr>
          <p:cNvPr id="138" name="object 2"/>
          <p:cNvSpPr/>
          <p:nvPr/>
        </p:nvSpPr>
        <p:spPr>
          <a:xfrm>
            <a:off x="552864" y="8858535"/>
            <a:ext cx="6722967" cy="374365"/>
          </a:xfrm>
          <a:custGeom>
            <a:avLst/>
            <a:gdLst/>
            <a:ahLst/>
            <a:cxnLst/>
            <a:rect l="l" t="t" r="r" b="b"/>
            <a:pathLst>
              <a:path w="3204210" h="4950459">
                <a:moveTo>
                  <a:pt x="3204006" y="0"/>
                </a:moveTo>
                <a:lnTo>
                  <a:pt x="36004" y="0"/>
                </a:lnTo>
                <a:lnTo>
                  <a:pt x="22020" y="2839"/>
                </a:lnTo>
                <a:lnTo>
                  <a:pt x="10572" y="10571"/>
                </a:lnTo>
                <a:lnTo>
                  <a:pt x="2839" y="22015"/>
                </a:lnTo>
                <a:lnTo>
                  <a:pt x="0" y="35991"/>
                </a:lnTo>
                <a:lnTo>
                  <a:pt x="0" y="4913972"/>
                </a:lnTo>
                <a:lnTo>
                  <a:pt x="2839" y="4927956"/>
                </a:lnTo>
                <a:lnTo>
                  <a:pt x="10572" y="4939404"/>
                </a:lnTo>
                <a:lnTo>
                  <a:pt x="22020" y="4947137"/>
                </a:lnTo>
                <a:lnTo>
                  <a:pt x="36004" y="4949977"/>
                </a:lnTo>
                <a:lnTo>
                  <a:pt x="3204006" y="4949977"/>
                </a:lnTo>
                <a:lnTo>
                  <a:pt x="3204006" y="0"/>
                </a:lnTo>
                <a:close/>
              </a:path>
            </a:pathLst>
          </a:custGeom>
          <a:noFill/>
          <a:ln>
            <a:noFill/>
          </a:ln>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○傷病手金支給決定の為、当組合が担当医師に医師意見欄補足及び日常生活申立書内容について照会、また、職業安定所に　　</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r>
              <a:rPr lang="ja-JP" altLang="en-US" sz="900" dirty="0">
                <a:solidFill>
                  <a:prstClr val="black"/>
                </a:solidFill>
                <a:latin typeface="ＭＳ ゴシック" panose="020B0609070205080204" pitchFamily="49" charset="-128"/>
                <a:ea typeface="ＭＳ ゴシック" panose="020B0609070205080204" pitchFamily="49" charset="-128"/>
              </a:rPr>
              <a:t>　雇用保険受給状況の照会が必要な場合がありますので、下記に同意の署名願います。</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39" name="object 2"/>
          <p:cNvSpPr/>
          <p:nvPr/>
        </p:nvSpPr>
        <p:spPr>
          <a:xfrm>
            <a:off x="560483" y="9369780"/>
            <a:ext cx="6722967" cy="374365"/>
          </a:xfrm>
          <a:custGeom>
            <a:avLst/>
            <a:gdLst/>
            <a:ahLst/>
            <a:cxnLst/>
            <a:rect l="l" t="t" r="r" b="b"/>
            <a:pathLst>
              <a:path w="3204210" h="4950459">
                <a:moveTo>
                  <a:pt x="3204006" y="0"/>
                </a:moveTo>
                <a:lnTo>
                  <a:pt x="36004" y="0"/>
                </a:lnTo>
                <a:lnTo>
                  <a:pt x="22020" y="2839"/>
                </a:lnTo>
                <a:lnTo>
                  <a:pt x="10572" y="10571"/>
                </a:lnTo>
                <a:lnTo>
                  <a:pt x="2839" y="22015"/>
                </a:lnTo>
                <a:lnTo>
                  <a:pt x="0" y="35991"/>
                </a:lnTo>
                <a:lnTo>
                  <a:pt x="0" y="4913972"/>
                </a:lnTo>
                <a:lnTo>
                  <a:pt x="2839" y="4927956"/>
                </a:lnTo>
                <a:lnTo>
                  <a:pt x="10572" y="4939404"/>
                </a:lnTo>
                <a:lnTo>
                  <a:pt x="22020" y="4947137"/>
                </a:lnTo>
                <a:lnTo>
                  <a:pt x="36004" y="4949977"/>
                </a:lnTo>
                <a:lnTo>
                  <a:pt x="3204006" y="4949977"/>
                </a:lnTo>
                <a:lnTo>
                  <a:pt x="3204006" y="0"/>
                </a:lnTo>
                <a:close/>
              </a:path>
            </a:pathLst>
          </a:custGeom>
          <a:noFill/>
          <a:ln>
            <a:noFill/>
          </a:ln>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北海道コンピュータ関連産業健康保険組合が、傷病手当金支給決定の為、担当医師及び職業安定所に照会することに同意します。（今後の請求に対しても同様）</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40" name="object 2"/>
          <p:cNvSpPr/>
          <p:nvPr/>
        </p:nvSpPr>
        <p:spPr>
          <a:xfrm>
            <a:off x="567111" y="9807708"/>
            <a:ext cx="1657465" cy="207468"/>
          </a:xfrm>
          <a:custGeom>
            <a:avLst/>
            <a:gdLst/>
            <a:ahLst/>
            <a:cxnLst/>
            <a:rect l="l" t="t" r="r" b="b"/>
            <a:pathLst>
              <a:path w="3204210" h="4950459">
                <a:moveTo>
                  <a:pt x="3204006" y="0"/>
                </a:moveTo>
                <a:lnTo>
                  <a:pt x="36004" y="0"/>
                </a:lnTo>
                <a:lnTo>
                  <a:pt x="22020" y="2839"/>
                </a:lnTo>
                <a:lnTo>
                  <a:pt x="10572" y="10571"/>
                </a:lnTo>
                <a:lnTo>
                  <a:pt x="2839" y="22015"/>
                </a:lnTo>
                <a:lnTo>
                  <a:pt x="0" y="35991"/>
                </a:lnTo>
                <a:lnTo>
                  <a:pt x="0" y="4913972"/>
                </a:lnTo>
                <a:lnTo>
                  <a:pt x="2839" y="4927956"/>
                </a:lnTo>
                <a:lnTo>
                  <a:pt x="10572" y="4939404"/>
                </a:lnTo>
                <a:lnTo>
                  <a:pt x="22020" y="4947137"/>
                </a:lnTo>
                <a:lnTo>
                  <a:pt x="36004" y="4949977"/>
                </a:lnTo>
                <a:lnTo>
                  <a:pt x="3204006" y="4949977"/>
                </a:lnTo>
                <a:lnTo>
                  <a:pt x="3204006" y="0"/>
                </a:lnTo>
                <a:close/>
              </a:path>
            </a:pathLst>
          </a:custGeom>
          <a:noFill/>
          <a:ln>
            <a:noFill/>
          </a:ln>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令和　　　年　　　月　　　日</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41" name="object 2"/>
          <p:cNvSpPr/>
          <p:nvPr/>
        </p:nvSpPr>
        <p:spPr>
          <a:xfrm>
            <a:off x="4311650" y="9914960"/>
            <a:ext cx="304800" cy="308540"/>
          </a:xfrm>
          <a:custGeom>
            <a:avLst/>
            <a:gdLst/>
            <a:ahLst/>
            <a:cxnLst/>
            <a:rect l="l" t="t" r="r" b="b"/>
            <a:pathLst>
              <a:path w="3204210" h="4950459">
                <a:moveTo>
                  <a:pt x="3204006" y="0"/>
                </a:moveTo>
                <a:lnTo>
                  <a:pt x="36004" y="0"/>
                </a:lnTo>
                <a:lnTo>
                  <a:pt x="22020" y="2839"/>
                </a:lnTo>
                <a:lnTo>
                  <a:pt x="10572" y="10571"/>
                </a:lnTo>
                <a:lnTo>
                  <a:pt x="2839" y="22015"/>
                </a:lnTo>
                <a:lnTo>
                  <a:pt x="0" y="35991"/>
                </a:lnTo>
                <a:lnTo>
                  <a:pt x="0" y="4913972"/>
                </a:lnTo>
                <a:lnTo>
                  <a:pt x="2839" y="4927956"/>
                </a:lnTo>
                <a:lnTo>
                  <a:pt x="10572" y="4939404"/>
                </a:lnTo>
                <a:lnTo>
                  <a:pt x="22020" y="4947137"/>
                </a:lnTo>
                <a:lnTo>
                  <a:pt x="36004" y="4949977"/>
                </a:lnTo>
                <a:lnTo>
                  <a:pt x="3204006" y="4949977"/>
                </a:lnTo>
                <a:lnTo>
                  <a:pt x="3204006" y="0"/>
                </a:lnTo>
                <a:close/>
              </a:path>
            </a:pathLst>
          </a:custGeom>
          <a:noFill/>
          <a:ln>
            <a:noFill/>
          </a:ln>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　　　　　　　　　　　　　　　　　　　　　　　　　　　　　　　　　氏名</a:t>
            </a:r>
            <a:r>
              <a:rPr lang="ja-JP" altLang="en-US" sz="900" u="sng" dirty="0">
                <a:solidFill>
                  <a:prstClr val="black"/>
                </a:solidFill>
                <a:latin typeface="ＭＳ ゴシック" panose="020B0609070205080204" pitchFamily="49" charset="-128"/>
                <a:ea typeface="ＭＳ ゴシック" panose="020B0609070205080204" pitchFamily="49" charset="-128"/>
              </a:rPr>
              <a:t>　　　　　　　　　　　　　　　　　　　　　　　　　　　　　</a:t>
            </a:r>
            <a:endParaRPr sz="900" u="sng" dirty="0">
              <a:solidFill>
                <a:prstClr val="black"/>
              </a:solidFill>
              <a:latin typeface="ＭＳ ゴシック" panose="020B0609070205080204" pitchFamily="49" charset="-128"/>
              <a:ea typeface="ＭＳ ゴシック" panose="020B0609070205080204" pitchFamily="49" charset="-128"/>
            </a:endParaRPr>
          </a:p>
        </p:txBody>
      </p:sp>
      <p:cxnSp>
        <p:nvCxnSpPr>
          <p:cNvPr id="8" name="直線コネクタ 7"/>
          <p:cNvCxnSpPr/>
          <p:nvPr/>
        </p:nvCxnSpPr>
        <p:spPr>
          <a:xfrm>
            <a:off x="4311650" y="10244632"/>
            <a:ext cx="265793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142" name="Picture 5">
            <a:extLst>
              <a:ext uri="{FF2B5EF4-FFF2-40B4-BE49-F238E27FC236}">
                <a16:creationId xmlns:a16="http://schemas.microsoft.com/office/drawing/2014/main" id="{AC047215-8318-47D4-9C81-74C9FC4A1AA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07026" y="1961519"/>
            <a:ext cx="752657"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3" name="Picture 5">
            <a:extLst>
              <a:ext uri="{FF2B5EF4-FFF2-40B4-BE49-F238E27FC236}">
                <a16:creationId xmlns:a16="http://schemas.microsoft.com/office/drawing/2014/main" id="{51B84165-28E7-479F-BCDA-07697099E5A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70865" y="1965442"/>
            <a:ext cx="752657"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5" name="Picture 5">
            <a:extLst>
              <a:ext uri="{FF2B5EF4-FFF2-40B4-BE49-F238E27FC236}">
                <a16:creationId xmlns:a16="http://schemas.microsoft.com/office/drawing/2014/main" id="{71738554-F7BD-4CA1-8FA4-6945DD81C4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35891" y="1965264"/>
            <a:ext cx="752657"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8" name="図 147">
            <a:extLst>
              <a:ext uri="{FF2B5EF4-FFF2-40B4-BE49-F238E27FC236}">
                <a16:creationId xmlns:a16="http://schemas.microsoft.com/office/drawing/2014/main" id="{22E0DE5D-78ED-45D3-AEA6-7EDA2A570CEC}"/>
              </a:ext>
            </a:extLst>
          </p:cNvPr>
          <p:cNvPicPr>
            <a:picLocks noChangeAspect="1"/>
          </p:cNvPicPr>
          <p:nvPr/>
        </p:nvPicPr>
        <p:blipFill>
          <a:blip r:embed="rId6"/>
          <a:stretch>
            <a:fillRect/>
          </a:stretch>
        </p:blipFill>
        <p:spPr>
          <a:xfrm>
            <a:off x="389837" y="184150"/>
            <a:ext cx="6638925" cy="1352550"/>
          </a:xfrm>
          <a:prstGeom prst="rect">
            <a:avLst/>
          </a:prstGeom>
        </p:spPr>
      </p:pic>
      <p:sp>
        <p:nvSpPr>
          <p:cNvPr id="149" name="object 62">
            <a:extLst>
              <a:ext uri="{FF2B5EF4-FFF2-40B4-BE49-F238E27FC236}">
                <a16:creationId xmlns:a16="http://schemas.microsoft.com/office/drawing/2014/main" id="{DEF25B3A-5258-4384-8277-CAB539AE72A4}"/>
              </a:ext>
            </a:extLst>
          </p:cNvPr>
          <p:cNvSpPr txBox="1"/>
          <p:nvPr/>
        </p:nvSpPr>
        <p:spPr>
          <a:xfrm>
            <a:off x="4101929" y="1637309"/>
            <a:ext cx="1040906" cy="246221"/>
          </a:xfrm>
          <a:prstGeom prst="rect">
            <a:avLst/>
          </a:prstGeom>
          <a:ln>
            <a:solidFill>
              <a:schemeClr val="tx1"/>
            </a:solidFill>
          </a:ln>
        </p:spPr>
        <p:txBody>
          <a:bodyPr vert="horz" wrap="square" lIns="0" tIns="0" rIns="0" bIns="0" rtlCol="0">
            <a:spAutoFit/>
          </a:bodyPr>
          <a:lstStyle/>
          <a:p>
            <a:pPr marL="12700">
              <a:lnSpc>
                <a:spcPct val="100000"/>
              </a:lnSpc>
            </a:pPr>
            <a:r>
              <a:rPr lang="ja-JP" altLang="en-US" sz="1600" b="1" dirty="0">
                <a:latin typeface="ＭＳ ゴシック" panose="020B0609070205080204" pitchFamily="49" charset="-128"/>
                <a:ea typeface="ＭＳ ゴシック" panose="020B0609070205080204" pitchFamily="49" charset="-128"/>
                <a:cs typeface="PMingLiU"/>
              </a:rPr>
              <a:t> 退職者用 </a:t>
            </a:r>
            <a:endParaRPr sz="1800" b="1" dirty="0">
              <a:latin typeface="ＭＳ ゴシック" panose="020B0609070205080204" pitchFamily="49" charset="-128"/>
              <a:ea typeface="ＭＳ ゴシック" panose="020B0609070205080204" pitchFamily="49" charset="-128"/>
              <a:cs typeface="PMingLiU"/>
            </a:endParaRPr>
          </a:p>
        </p:txBody>
      </p:sp>
    </p:spTree>
    <p:extLst>
      <p:ext uri="{BB962C8B-B14F-4D97-AF65-F5344CB8AC3E}">
        <p14:creationId xmlns:p14="http://schemas.microsoft.com/office/powerpoint/2010/main" val="1278617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bk object 16"/>
          <p:cNvSpPr/>
          <p:nvPr/>
        </p:nvSpPr>
        <p:spPr>
          <a:xfrm>
            <a:off x="543903" y="3645730"/>
            <a:ext cx="1231288" cy="185870"/>
          </a:xfrm>
          <a:custGeom>
            <a:avLst/>
            <a:gdLst/>
            <a:ahLst/>
            <a:cxnLst/>
            <a:rect l="l" t="t" r="r" b="b"/>
            <a:pathLst>
              <a:path w="1871980" h="7490459">
                <a:moveTo>
                  <a:pt x="1871992" y="0"/>
                </a:moveTo>
                <a:lnTo>
                  <a:pt x="35991" y="0"/>
                </a:lnTo>
                <a:lnTo>
                  <a:pt x="22015" y="2839"/>
                </a:lnTo>
                <a:lnTo>
                  <a:pt x="10571" y="10571"/>
                </a:lnTo>
                <a:lnTo>
                  <a:pt x="2839" y="22015"/>
                </a:lnTo>
                <a:lnTo>
                  <a:pt x="0" y="35991"/>
                </a:lnTo>
                <a:lnTo>
                  <a:pt x="0" y="7454061"/>
                </a:lnTo>
                <a:lnTo>
                  <a:pt x="2839" y="7468045"/>
                </a:lnTo>
                <a:lnTo>
                  <a:pt x="10571" y="7479493"/>
                </a:lnTo>
                <a:lnTo>
                  <a:pt x="22015" y="7487226"/>
                </a:lnTo>
                <a:lnTo>
                  <a:pt x="35991" y="7490066"/>
                </a:lnTo>
                <a:lnTo>
                  <a:pt x="1871992" y="7490066"/>
                </a:lnTo>
                <a:lnTo>
                  <a:pt x="1871992"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転帰</a:t>
            </a:r>
            <a:endParaRPr sz="900" dirty="0">
              <a:latin typeface="ＭＳ ゴシック" panose="020B0609070205080204" pitchFamily="49" charset="-128"/>
              <a:ea typeface="ＭＳ ゴシック" panose="020B0609070205080204" pitchFamily="49" charset="-128"/>
            </a:endParaRPr>
          </a:p>
        </p:txBody>
      </p:sp>
      <p:sp>
        <p:nvSpPr>
          <p:cNvPr id="70" name="bk object 16"/>
          <p:cNvSpPr/>
          <p:nvPr/>
        </p:nvSpPr>
        <p:spPr>
          <a:xfrm>
            <a:off x="539962" y="3838722"/>
            <a:ext cx="1241662" cy="529348"/>
          </a:xfrm>
          <a:custGeom>
            <a:avLst/>
            <a:gdLst/>
            <a:ahLst/>
            <a:cxnLst/>
            <a:rect l="l" t="t" r="r" b="b"/>
            <a:pathLst>
              <a:path w="1871980" h="7490459">
                <a:moveTo>
                  <a:pt x="1871992" y="0"/>
                </a:moveTo>
                <a:lnTo>
                  <a:pt x="35991" y="0"/>
                </a:lnTo>
                <a:lnTo>
                  <a:pt x="22015" y="2839"/>
                </a:lnTo>
                <a:lnTo>
                  <a:pt x="10571" y="10571"/>
                </a:lnTo>
                <a:lnTo>
                  <a:pt x="2839" y="22015"/>
                </a:lnTo>
                <a:lnTo>
                  <a:pt x="0" y="35991"/>
                </a:lnTo>
                <a:lnTo>
                  <a:pt x="0" y="7454061"/>
                </a:lnTo>
                <a:lnTo>
                  <a:pt x="2839" y="7468045"/>
                </a:lnTo>
                <a:lnTo>
                  <a:pt x="10571" y="7479493"/>
                </a:lnTo>
                <a:lnTo>
                  <a:pt x="22015" y="7487226"/>
                </a:lnTo>
                <a:lnTo>
                  <a:pt x="35991" y="7490066"/>
                </a:lnTo>
                <a:lnTo>
                  <a:pt x="1871992" y="7490066"/>
                </a:lnTo>
                <a:lnTo>
                  <a:pt x="1871992"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薬の処方</a:t>
            </a:r>
            <a:endParaRPr sz="900" dirty="0">
              <a:latin typeface="ＭＳ ゴシック" panose="020B0609070205080204" pitchFamily="49" charset="-128"/>
              <a:ea typeface="ＭＳ ゴシック" panose="020B0609070205080204" pitchFamily="49" charset="-128"/>
            </a:endParaRPr>
          </a:p>
        </p:txBody>
      </p:sp>
      <p:grpSp>
        <p:nvGrpSpPr>
          <p:cNvPr id="94" name="グループ化 93"/>
          <p:cNvGrpSpPr/>
          <p:nvPr/>
        </p:nvGrpSpPr>
        <p:grpSpPr>
          <a:xfrm>
            <a:off x="321945" y="303152"/>
            <a:ext cx="6912609" cy="8129836"/>
            <a:chOff x="323507" y="1160564"/>
            <a:chExt cx="6912609" cy="5474841"/>
          </a:xfrm>
        </p:grpSpPr>
        <p:sp>
          <p:nvSpPr>
            <p:cNvPr id="100" name="bk object 16"/>
            <p:cNvSpPr/>
            <p:nvPr/>
          </p:nvSpPr>
          <p:spPr>
            <a:xfrm>
              <a:off x="540000" y="2762709"/>
              <a:ext cx="827995" cy="379525"/>
            </a:xfrm>
            <a:custGeom>
              <a:avLst/>
              <a:gdLst/>
              <a:ahLst/>
              <a:cxnLst/>
              <a:rect l="l" t="t" r="r" b="b"/>
              <a:pathLst>
                <a:path w="1871980" h="7490459">
                  <a:moveTo>
                    <a:pt x="1871992" y="0"/>
                  </a:moveTo>
                  <a:lnTo>
                    <a:pt x="35991" y="0"/>
                  </a:lnTo>
                  <a:lnTo>
                    <a:pt x="22015" y="2839"/>
                  </a:lnTo>
                  <a:lnTo>
                    <a:pt x="10571" y="10571"/>
                  </a:lnTo>
                  <a:lnTo>
                    <a:pt x="2839" y="22015"/>
                  </a:lnTo>
                  <a:lnTo>
                    <a:pt x="0" y="35991"/>
                  </a:lnTo>
                  <a:lnTo>
                    <a:pt x="0" y="7454061"/>
                  </a:lnTo>
                  <a:lnTo>
                    <a:pt x="2839" y="7468045"/>
                  </a:lnTo>
                  <a:lnTo>
                    <a:pt x="10571" y="7479493"/>
                  </a:lnTo>
                  <a:lnTo>
                    <a:pt x="22015" y="7487226"/>
                  </a:lnTo>
                  <a:lnTo>
                    <a:pt x="35991" y="7490066"/>
                  </a:lnTo>
                  <a:lnTo>
                    <a:pt x="1871992" y="7490066"/>
                  </a:lnTo>
                  <a:lnTo>
                    <a:pt x="1871992"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診療実日数</a:t>
              </a:r>
              <a:endParaRPr sz="900" dirty="0">
                <a:latin typeface="ＭＳ ゴシック" panose="020B0609070205080204" pitchFamily="49" charset="-128"/>
                <a:ea typeface="ＭＳ ゴシック" panose="020B0609070205080204" pitchFamily="49" charset="-128"/>
              </a:endParaRPr>
            </a:p>
          </p:txBody>
        </p:sp>
        <p:sp>
          <p:nvSpPr>
            <p:cNvPr id="133" name="bk object 16"/>
            <p:cNvSpPr/>
            <p:nvPr/>
          </p:nvSpPr>
          <p:spPr>
            <a:xfrm>
              <a:off x="3733200" y="1966316"/>
              <a:ext cx="731226" cy="371682"/>
            </a:xfrm>
            <a:custGeom>
              <a:avLst/>
              <a:gdLst/>
              <a:ahLst/>
              <a:cxnLst/>
              <a:rect l="l" t="t" r="r" b="b"/>
              <a:pathLst>
                <a:path w="1871980" h="7490459">
                  <a:moveTo>
                    <a:pt x="1871992" y="0"/>
                  </a:moveTo>
                  <a:lnTo>
                    <a:pt x="35991" y="0"/>
                  </a:lnTo>
                  <a:lnTo>
                    <a:pt x="22015" y="2839"/>
                  </a:lnTo>
                  <a:lnTo>
                    <a:pt x="10571" y="10571"/>
                  </a:lnTo>
                  <a:lnTo>
                    <a:pt x="2839" y="22015"/>
                  </a:lnTo>
                  <a:lnTo>
                    <a:pt x="0" y="35991"/>
                  </a:lnTo>
                  <a:lnTo>
                    <a:pt x="0" y="7454061"/>
                  </a:lnTo>
                  <a:lnTo>
                    <a:pt x="2839" y="7468045"/>
                  </a:lnTo>
                  <a:lnTo>
                    <a:pt x="10571" y="7479493"/>
                  </a:lnTo>
                  <a:lnTo>
                    <a:pt x="22015" y="7487226"/>
                  </a:lnTo>
                  <a:lnTo>
                    <a:pt x="35991" y="7490066"/>
                  </a:lnTo>
                  <a:lnTo>
                    <a:pt x="1871992" y="7490066"/>
                  </a:lnTo>
                  <a:lnTo>
                    <a:pt x="1871992"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発病または</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負傷の原因</a:t>
              </a:r>
              <a:endParaRPr sz="900" dirty="0">
                <a:latin typeface="ＭＳ ゴシック" panose="020B0609070205080204" pitchFamily="49" charset="-128"/>
                <a:ea typeface="ＭＳ ゴシック" panose="020B0609070205080204" pitchFamily="49" charset="-128"/>
              </a:endParaRPr>
            </a:p>
          </p:txBody>
        </p:sp>
        <p:sp>
          <p:nvSpPr>
            <p:cNvPr id="95" name="bk object 16"/>
            <p:cNvSpPr/>
            <p:nvPr/>
          </p:nvSpPr>
          <p:spPr>
            <a:xfrm>
              <a:off x="535538" y="3239730"/>
              <a:ext cx="1239653" cy="196843"/>
            </a:xfrm>
            <a:custGeom>
              <a:avLst/>
              <a:gdLst/>
              <a:ahLst/>
              <a:cxnLst/>
              <a:rect l="l" t="t" r="r" b="b"/>
              <a:pathLst>
                <a:path w="1871980" h="7490459">
                  <a:moveTo>
                    <a:pt x="1871992" y="0"/>
                  </a:moveTo>
                  <a:lnTo>
                    <a:pt x="35991" y="0"/>
                  </a:lnTo>
                  <a:lnTo>
                    <a:pt x="22015" y="2839"/>
                  </a:lnTo>
                  <a:lnTo>
                    <a:pt x="10571" y="10571"/>
                  </a:lnTo>
                  <a:lnTo>
                    <a:pt x="2839" y="22015"/>
                  </a:lnTo>
                  <a:lnTo>
                    <a:pt x="0" y="35991"/>
                  </a:lnTo>
                  <a:lnTo>
                    <a:pt x="0" y="7454061"/>
                  </a:lnTo>
                  <a:lnTo>
                    <a:pt x="2839" y="7468045"/>
                  </a:lnTo>
                  <a:lnTo>
                    <a:pt x="10571" y="7479493"/>
                  </a:lnTo>
                  <a:lnTo>
                    <a:pt x="22015" y="7487226"/>
                  </a:lnTo>
                  <a:lnTo>
                    <a:pt x="35991" y="7490066"/>
                  </a:lnTo>
                  <a:lnTo>
                    <a:pt x="1871992" y="7490066"/>
                  </a:lnTo>
                  <a:lnTo>
                    <a:pt x="1871992"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通院の指示</a:t>
              </a:r>
              <a:endParaRPr sz="900" dirty="0">
                <a:latin typeface="ＭＳ ゴシック" panose="020B0609070205080204" pitchFamily="49" charset="-128"/>
                <a:ea typeface="ＭＳ ゴシック" panose="020B0609070205080204" pitchFamily="49" charset="-128"/>
              </a:endParaRPr>
            </a:p>
          </p:txBody>
        </p:sp>
        <p:sp>
          <p:nvSpPr>
            <p:cNvPr id="96" name="bk object 16"/>
            <p:cNvSpPr/>
            <p:nvPr/>
          </p:nvSpPr>
          <p:spPr>
            <a:xfrm>
              <a:off x="3732405" y="1458268"/>
              <a:ext cx="731226" cy="504000"/>
            </a:xfrm>
            <a:custGeom>
              <a:avLst/>
              <a:gdLst/>
              <a:ahLst/>
              <a:cxnLst/>
              <a:rect l="l" t="t" r="r" b="b"/>
              <a:pathLst>
                <a:path w="1871980" h="7490459">
                  <a:moveTo>
                    <a:pt x="1871992" y="0"/>
                  </a:moveTo>
                  <a:lnTo>
                    <a:pt x="35991" y="0"/>
                  </a:lnTo>
                  <a:lnTo>
                    <a:pt x="22015" y="2839"/>
                  </a:lnTo>
                  <a:lnTo>
                    <a:pt x="10571" y="10571"/>
                  </a:lnTo>
                  <a:lnTo>
                    <a:pt x="2839" y="22015"/>
                  </a:lnTo>
                  <a:lnTo>
                    <a:pt x="0" y="35991"/>
                  </a:lnTo>
                  <a:lnTo>
                    <a:pt x="0" y="7454061"/>
                  </a:lnTo>
                  <a:lnTo>
                    <a:pt x="2839" y="7468045"/>
                  </a:lnTo>
                  <a:lnTo>
                    <a:pt x="10571" y="7479493"/>
                  </a:lnTo>
                  <a:lnTo>
                    <a:pt x="22015" y="7487226"/>
                  </a:lnTo>
                  <a:lnTo>
                    <a:pt x="35991" y="7490066"/>
                  </a:lnTo>
                  <a:lnTo>
                    <a:pt x="1871992" y="7490066"/>
                  </a:lnTo>
                  <a:lnTo>
                    <a:pt x="1871992"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療養の給付</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開始年月日</a:t>
              </a:r>
              <a:endParaRPr lang="en-US" altLang="ja-JP" sz="900" dirty="0">
                <a:latin typeface="ＭＳ ゴシック" panose="020B0609070205080204" pitchFamily="49" charset="-128"/>
                <a:ea typeface="ＭＳ ゴシック" panose="020B0609070205080204" pitchFamily="49" charset="-128"/>
              </a:endParaRPr>
            </a:p>
            <a:p>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初診日</a:t>
              </a:r>
              <a:r>
                <a:rPr lang="en-US" altLang="ja-JP" sz="900" dirty="0">
                  <a:latin typeface="ＭＳ ゴシック" panose="020B0609070205080204" pitchFamily="49" charset="-128"/>
                  <a:ea typeface="ＭＳ ゴシック" panose="020B0609070205080204" pitchFamily="49" charset="-128"/>
                </a:rPr>
                <a:t>)</a:t>
              </a:r>
              <a:endParaRPr sz="900" dirty="0">
                <a:latin typeface="ＭＳ ゴシック" panose="020B0609070205080204" pitchFamily="49" charset="-128"/>
                <a:ea typeface="ＭＳ ゴシック" panose="020B0609070205080204" pitchFamily="49" charset="-128"/>
              </a:endParaRPr>
            </a:p>
          </p:txBody>
        </p:sp>
        <p:sp>
          <p:nvSpPr>
            <p:cNvPr id="98" name="bk object 16"/>
            <p:cNvSpPr/>
            <p:nvPr/>
          </p:nvSpPr>
          <p:spPr>
            <a:xfrm>
              <a:off x="540000" y="4803628"/>
              <a:ext cx="6696116" cy="152400"/>
            </a:xfrm>
            <a:custGeom>
              <a:avLst/>
              <a:gdLst/>
              <a:ahLst/>
              <a:cxnLst/>
              <a:rect l="l" t="t" r="r" b="b"/>
              <a:pathLst>
                <a:path w="1871980" h="7490459">
                  <a:moveTo>
                    <a:pt x="1871992" y="0"/>
                  </a:moveTo>
                  <a:lnTo>
                    <a:pt x="35991" y="0"/>
                  </a:lnTo>
                  <a:lnTo>
                    <a:pt x="22015" y="2839"/>
                  </a:lnTo>
                  <a:lnTo>
                    <a:pt x="10571" y="10571"/>
                  </a:lnTo>
                  <a:lnTo>
                    <a:pt x="2839" y="22015"/>
                  </a:lnTo>
                  <a:lnTo>
                    <a:pt x="0" y="35991"/>
                  </a:lnTo>
                  <a:lnTo>
                    <a:pt x="0" y="7454061"/>
                  </a:lnTo>
                  <a:lnTo>
                    <a:pt x="2839" y="7468045"/>
                  </a:lnTo>
                  <a:lnTo>
                    <a:pt x="10571" y="7479493"/>
                  </a:lnTo>
                  <a:lnTo>
                    <a:pt x="22015" y="7487226"/>
                  </a:lnTo>
                  <a:lnTo>
                    <a:pt x="35991" y="7490066"/>
                  </a:lnTo>
                  <a:lnTo>
                    <a:pt x="1871992" y="7490066"/>
                  </a:lnTo>
                  <a:lnTo>
                    <a:pt x="1871992"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症状経過からみて従来の職種について労務不能と認められた医学的な所見</a:t>
              </a:r>
              <a:endParaRPr sz="900" dirty="0">
                <a:latin typeface="ＭＳ ゴシック" panose="020B0609070205080204" pitchFamily="49" charset="-128"/>
                <a:ea typeface="ＭＳ ゴシック" panose="020B0609070205080204" pitchFamily="49" charset="-128"/>
              </a:endParaRPr>
            </a:p>
          </p:txBody>
        </p:sp>
        <p:sp>
          <p:nvSpPr>
            <p:cNvPr id="99" name="bk object 16"/>
            <p:cNvSpPr/>
            <p:nvPr/>
          </p:nvSpPr>
          <p:spPr>
            <a:xfrm>
              <a:off x="539999" y="3889228"/>
              <a:ext cx="6691625" cy="152400"/>
            </a:xfrm>
            <a:custGeom>
              <a:avLst/>
              <a:gdLst/>
              <a:ahLst/>
              <a:cxnLst/>
              <a:rect l="l" t="t" r="r" b="b"/>
              <a:pathLst>
                <a:path w="1871980" h="7490459">
                  <a:moveTo>
                    <a:pt x="1871992" y="0"/>
                  </a:moveTo>
                  <a:lnTo>
                    <a:pt x="35991" y="0"/>
                  </a:lnTo>
                  <a:lnTo>
                    <a:pt x="22015" y="2839"/>
                  </a:lnTo>
                  <a:lnTo>
                    <a:pt x="10571" y="10571"/>
                  </a:lnTo>
                  <a:lnTo>
                    <a:pt x="2839" y="22015"/>
                  </a:lnTo>
                  <a:lnTo>
                    <a:pt x="0" y="35991"/>
                  </a:lnTo>
                  <a:lnTo>
                    <a:pt x="0" y="7454061"/>
                  </a:lnTo>
                  <a:lnTo>
                    <a:pt x="2839" y="7468045"/>
                  </a:lnTo>
                  <a:lnTo>
                    <a:pt x="10571" y="7479493"/>
                  </a:lnTo>
                  <a:lnTo>
                    <a:pt x="22015" y="7487226"/>
                  </a:lnTo>
                  <a:lnTo>
                    <a:pt x="35991" y="7490066"/>
                  </a:lnTo>
                  <a:lnTo>
                    <a:pt x="1871992" y="7490066"/>
                  </a:lnTo>
                  <a:lnTo>
                    <a:pt x="1871992"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上記の期間中における</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主たる症状及び経過</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治療内容</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検査結果</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療養指導</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等</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詳しく</a:t>
              </a:r>
              <a:r>
                <a:rPr lang="en-US" altLang="ja-JP" sz="900" dirty="0">
                  <a:latin typeface="ＭＳ ゴシック" panose="020B0609070205080204" pitchFamily="49" charset="-128"/>
                  <a:ea typeface="ＭＳ ゴシック" panose="020B0609070205080204" pitchFamily="49" charset="-128"/>
                </a:rPr>
                <a:t>)</a:t>
              </a:r>
              <a:endParaRPr sz="900" dirty="0">
                <a:latin typeface="ＭＳ ゴシック" panose="020B0609070205080204" pitchFamily="49" charset="-128"/>
                <a:ea typeface="ＭＳ ゴシック" panose="020B0609070205080204" pitchFamily="49" charset="-128"/>
              </a:endParaRPr>
            </a:p>
          </p:txBody>
        </p:sp>
        <p:sp>
          <p:nvSpPr>
            <p:cNvPr id="101" name="bk object 16"/>
            <p:cNvSpPr/>
            <p:nvPr/>
          </p:nvSpPr>
          <p:spPr>
            <a:xfrm>
              <a:off x="3724235" y="2330997"/>
              <a:ext cx="742803" cy="424903"/>
            </a:xfrm>
            <a:custGeom>
              <a:avLst/>
              <a:gdLst/>
              <a:ahLst/>
              <a:cxnLst/>
              <a:rect l="l" t="t" r="r" b="b"/>
              <a:pathLst>
                <a:path w="1871980" h="7490459">
                  <a:moveTo>
                    <a:pt x="1871992" y="0"/>
                  </a:moveTo>
                  <a:lnTo>
                    <a:pt x="35991" y="0"/>
                  </a:lnTo>
                  <a:lnTo>
                    <a:pt x="22015" y="2839"/>
                  </a:lnTo>
                  <a:lnTo>
                    <a:pt x="10571" y="10571"/>
                  </a:lnTo>
                  <a:lnTo>
                    <a:pt x="2839" y="22015"/>
                  </a:lnTo>
                  <a:lnTo>
                    <a:pt x="0" y="35991"/>
                  </a:lnTo>
                  <a:lnTo>
                    <a:pt x="0" y="7454061"/>
                  </a:lnTo>
                  <a:lnTo>
                    <a:pt x="2839" y="7468045"/>
                  </a:lnTo>
                  <a:lnTo>
                    <a:pt x="10571" y="7479493"/>
                  </a:lnTo>
                  <a:lnTo>
                    <a:pt x="22015" y="7487226"/>
                  </a:lnTo>
                  <a:lnTo>
                    <a:pt x="35991" y="7490066"/>
                  </a:lnTo>
                  <a:lnTo>
                    <a:pt x="1871992" y="7490066"/>
                  </a:lnTo>
                  <a:lnTo>
                    <a:pt x="1871992"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うち入院期間</a:t>
              </a:r>
              <a:endParaRPr sz="900" dirty="0">
                <a:latin typeface="ＭＳ ゴシック" panose="020B0609070205080204" pitchFamily="49" charset="-128"/>
                <a:ea typeface="ＭＳ ゴシック" panose="020B0609070205080204" pitchFamily="49" charset="-128"/>
              </a:endParaRPr>
            </a:p>
          </p:txBody>
        </p:sp>
        <p:sp>
          <p:nvSpPr>
            <p:cNvPr id="102" name="bk object 16"/>
            <p:cNvSpPr/>
            <p:nvPr/>
          </p:nvSpPr>
          <p:spPr>
            <a:xfrm>
              <a:off x="540000" y="2332303"/>
              <a:ext cx="827995" cy="419849"/>
            </a:xfrm>
            <a:custGeom>
              <a:avLst/>
              <a:gdLst/>
              <a:ahLst/>
              <a:cxnLst/>
              <a:rect l="l" t="t" r="r" b="b"/>
              <a:pathLst>
                <a:path w="1871980" h="7490459">
                  <a:moveTo>
                    <a:pt x="1871992" y="0"/>
                  </a:moveTo>
                  <a:lnTo>
                    <a:pt x="35991" y="0"/>
                  </a:lnTo>
                  <a:lnTo>
                    <a:pt x="22015" y="2839"/>
                  </a:lnTo>
                  <a:lnTo>
                    <a:pt x="10571" y="10571"/>
                  </a:lnTo>
                  <a:lnTo>
                    <a:pt x="2839" y="22015"/>
                  </a:lnTo>
                  <a:lnTo>
                    <a:pt x="0" y="35991"/>
                  </a:lnTo>
                  <a:lnTo>
                    <a:pt x="0" y="7454061"/>
                  </a:lnTo>
                  <a:lnTo>
                    <a:pt x="2839" y="7468045"/>
                  </a:lnTo>
                  <a:lnTo>
                    <a:pt x="10571" y="7479493"/>
                  </a:lnTo>
                  <a:lnTo>
                    <a:pt x="22015" y="7487226"/>
                  </a:lnTo>
                  <a:lnTo>
                    <a:pt x="35991" y="7490066"/>
                  </a:lnTo>
                  <a:lnTo>
                    <a:pt x="1871992" y="7490066"/>
                  </a:lnTo>
                  <a:lnTo>
                    <a:pt x="1871992"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労務不能と</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認めた期間</a:t>
              </a:r>
              <a:endParaRPr sz="900" dirty="0">
                <a:latin typeface="ＭＳ ゴシック" panose="020B0609070205080204" pitchFamily="49" charset="-128"/>
                <a:ea typeface="ＭＳ ゴシック" panose="020B0609070205080204" pitchFamily="49" charset="-128"/>
              </a:endParaRPr>
            </a:p>
          </p:txBody>
        </p:sp>
        <p:sp>
          <p:nvSpPr>
            <p:cNvPr id="103" name="bk object 16"/>
            <p:cNvSpPr/>
            <p:nvPr/>
          </p:nvSpPr>
          <p:spPr>
            <a:xfrm>
              <a:off x="540000" y="1957969"/>
              <a:ext cx="827995" cy="374333"/>
            </a:xfrm>
            <a:custGeom>
              <a:avLst/>
              <a:gdLst/>
              <a:ahLst/>
              <a:cxnLst/>
              <a:rect l="l" t="t" r="r" b="b"/>
              <a:pathLst>
                <a:path w="1871980" h="7490459">
                  <a:moveTo>
                    <a:pt x="1871992" y="0"/>
                  </a:moveTo>
                  <a:lnTo>
                    <a:pt x="35991" y="0"/>
                  </a:lnTo>
                  <a:lnTo>
                    <a:pt x="22015" y="2839"/>
                  </a:lnTo>
                  <a:lnTo>
                    <a:pt x="10571" y="10571"/>
                  </a:lnTo>
                  <a:lnTo>
                    <a:pt x="2839" y="22015"/>
                  </a:lnTo>
                  <a:lnTo>
                    <a:pt x="0" y="35991"/>
                  </a:lnTo>
                  <a:lnTo>
                    <a:pt x="0" y="7454061"/>
                  </a:lnTo>
                  <a:lnTo>
                    <a:pt x="2839" y="7468045"/>
                  </a:lnTo>
                  <a:lnTo>
                    <a:pt x="10571" y="7479493"/>
                  </a:lnTo>
                  <a:lnTo>
                    <a:pt x="22015" y="7487226"/>
                  </a:lnTo>
                  <a:lnTo>
                    <a:pt x="35991" y="7490066"/>
                  </a:lnTo>
                  <a:lnTo>
                    <a:pt x="1871992" y="7490066"/>
                  </a:lnTo>
                  <a:lnTo>
                    <a:pt x="1871992"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発病または</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負傷の年月日</a:t>
              </a:r>
              <a:endParaRPr sz="900" dirty="0">
                <a:latin typeface="ＭＳ ゴシック" panose="020B0609070205080204" pitchFamily="49" charset="-128"/>
                <a:ea typeface="ＭＳ ゴシック" panose="020B0609070205080204" pitchFamily="49" charset="-128"/>
              </a:endParaRPr>
            </a:p>
          </p:txBody>
        </p:sp>
        <p:sp>
          <p:nvSpPr>
            <p:cNvPr id="104" name="bk object 16"/>
            <p:cNvSpPr/>
            <p:nvPr/>
          </p:nvSpPr>
          <p:spPr>
            <a:xfrm>
              <a:off x="540000" y="1462316"/>
              <a:ext cx="827995" cy="504000"/>
            </a:xfrm>
            <a:custGeom>
              <a:avLst/>
              <a:gdLst/>
              <a:ahLst/>
              <a:cxnLst/>
              <a:rect l="l" t="t" r="r" b="b"/>
              <a:pathLst>
                <a:path w="1871980" h="7490459">
                  <a:moveTo>
                    <a:pt x="1871992" y="0"/>
                  </a:moveTo>
                  <a:lnTo>
                    <a:pt x="35991" y="0"/>
                  </a:lnTo>
                  <a:lnTo>
                    <a:pt x="22015" y="2839"/>
                  </a:lnTo>
                  <a:lnTo>
                    <a:pt x="10571" y="10571"/>
                  </a:lnTo>
                  <a:lnTo>
                    <a:pt x="2839" y="22015"/>
                  </a:lnTo>
                  <a:lnTo>
                    <a:pt x="0" y="35991"/>
                  </a:lnTo>
                  <a:lnTo>
                    <a:pt x="0" y="7454061"/>
                  </a:lnTo>
                  <a:lnTo>
                    <a:pt x="2839" y="7468045"/>
                  </a:lnTo>
                  <a:lnTo>
                    <a:pt x="10571" y="7479493"/>
                  </a:lnTo>
                  <a:lnTo>
                    <a:pt x="22015" y="7487226"/>
                  </a:lnTo>
                  <a:lnTo>
                    <a:pt x="35991" y="7490066"/>
                  </a:lnTo>
                  <a:lnTo>
                    <a:pt x="1871992" y="7490066"/>
                  </a:lnTo>
                  <a:lnTo>
                    <a:pt x="1871992"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傷病名</a:t>
              </a:r>
              <a:endParaRPr sz="900" dirty="0">
                <a:latin typeface="ＭＳ ゴシック" panose="020B0609070205080204" pitchFamily="49" charset="-128"/>
                <a:ea typeface="ＭＳ ゴシック" panose="020B0609070205080204" pitchFamily="49" charset="-128"/>
              </a:endParaRPr>
            </a:p>
          </p:txBody>
        </p:sp>
        <p:sp>
          <p:nvSpPr>
            <p:cNvPr id="105" name="bk object 16"/>
            <p:cNvSpPr/>
            <p:nvPr/>
          </p:nvSpPr>
          <p:spPr>
            <a:xfrm>
              <a:off x="540000" y="1170236"/>
              <a:ext cx="827995" cy="288000"/>
            </a:xfrm>
            <a:custGeom>
              <a:avLst/>
              <a:gdLst/>
              <a:ahLst/>
              <a:cxnLst/>
              <a:rect l="l" t="t" r="r" b="b"/>
              <a:pathLst>
                <a:path w="1871980" h="7490459">
                  <a:moveTo>
                    <a:pt x="1871992" y="0"/>
                  </a:moveTo>
                  <a:lnTo>
                    <a:pt x="35991" y="0"/>
                  </a:lnTo>
                  <a:lnTo>
                    <a:pt x="22015" y="2839"/>
                  </a:lnTo>
                  <a:lnTo>
                    <a:pt x="10571" y="10571"/>
                  </a:lnTo>
                  <a:lnTo>
                    <a:pt x="2839" y="22015"/>
                  </a:lnTo>
                  <a:lnTo>
                    <a:pt x="0" y="35991"/>
                  </a:lnTo>
                  <a:lnTo>
                    <a:pt x="0" y="7454061"/>
                  </a:lnTo>
                  <a:lnTo>
                    <a:pt x="2839" y="7468045"/>
                  </a:lnTo>
                  <a:lnTo>
                    <a:pt x="10571" y="7479493"/>
                  </a:lnTo>
                  <a:lnTo>
                    <a:pt x="22015" y="7487226"/>
                  </a:lnTo>
                  <a:lnTo>
                    <a:pt x="35991" y="7490066"/>
                  </a:lnTo>
                  <a:lnTo>
                    <a:pt x="1871992" y="7490066"/>
                  </a:lnTo>
                  <a:lnTo>
                    <a:pt x="1871992"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患者氏名</a:t>
              </a:r>
              <a:endParaRPr sz="900" dirty="0">
                <a:latin typeface="ＭＳ ゴシック" panose="020B0609070205080204" pitchFamily="49" charset="-128"/>
                <a:ea typeface="ＭＳ ゴシック" panose="020B0609070205080204" pitchFamily="49" charset="-128"/>
              </a:endParaRPr>
            </a:p>
          </p:txBody>
        </p:sp>
        <p:sp>
          <p:nvSpPr>
            <p:cNvPr id="106" name="object 6"/>
            <p:cNvSpPr/>
            <p:nvPr/>
          </p:nvSpPr>
          <p:spPr>
            <a:xfrm>
              <a:off x="323520" y="1160564"/>
              <a:ext cx="220370" cy="5474841"/>
            </a:xfrm>
            <a:custGeom>
              <a:avLst/>
              <a:gdLst/>
              <a:ahLst/>
              <a:cxnLst/>
              <a:rect l="l" t="t" r="r" b="b"/>
              <a:pathLst>
                <a:path w="216534" h="5364480">
                  <a:moveTo>
                    <a:pt x="215976" y="0"/>
                  </a:moveTo>
                  <a:lnTo>
                    <a:pt x="36004" y="0"/>
                  </a:lnTo>
                  <a:lnTo>
                    <a:pt x="22025" y="2839"/>
                  </a:lnTo>
                  <a:lnTo>
                    <a:pt x="10577" y="10571"/>
                  </a:lnTo>
                  <a:lnTo>
                    <a:pt x="2841" y="22015"/>
                  </a:lnTo>
                  <a:lnTo>
                    <a:pt x="0" y="35991"/>
                  </a:lnTo>
                  <a:lnTo>
                    <a:pt x="0" y="5328005"/>
                  </a:lnTo>
                  <a:lnTo>
                    <a:pt x="2841" y="5341989"/>
                  </a:lnTo>
                  <a:lnTo>
                    <a:pt x="10577" y="5353437"/>
                  </a:lnTo>
                  <a:lnTo>
                    <a:pt x="22025" y="5361170"/>
                  </a:lnTo>
                  <a:lnTo>
                    <a:pt x="36004" y="5364010"/>
                  </a:lnTo>
                  <a:lnTo>
                    <a:pt x="215976" y="5364010"/>
                  </a:lnTo>
                  <a:lnTo>
                    <a:pt x="215976" y="0"/>
                  </a:lnTo>
                  <a:close/>
                </a:path>
              </a:pathLst>
            </a:custGeom>
            <a:solidFill>
              <a:srgbClr val="727275"/>
            </a:solidFill>
          </p:spPr>
          <p:txBody>
            <a:bodyPr wrap="square" lIns="0" tIns="0" rIns="0" bIns="0" rtlCol="0"/>
            <a:lstStyle/>
            <a:p>
              <a:endParaRPr/>
            </a:p>
          </p:txBody>
        </p:sp>
        <p:sp>
          <p:nvSpPr>
            <p:cNvPr id="110" name="object 21"/>
            <p:cNvSpPr/>
            <p:nvPr/>
          </p:nvSpPr>
          <p:spPr>
            <a:xfrm>
              <a:off x="323507" y="1160564"/>
              <a:ext cx="6912609" cy="5474841"/>
            </a:xfrm>
            <a:custGeom>
              <a:avLst/>
              <a:gdLst/>
              <a:ahLst/>
              <a:cxnLst/>
              <a:rect l="l" t="t" r="r" b="b"/>
              <a:pathLst>
                <a:path w="6912609" h="4608195">
                  <a:moveTo>
                    <a:pt x="6912013" y="4572012"/>
                  </a:moveTo>
                  <a:lnTo>
                    <a:pt x="6909173" y="4585996"/>
                  </a:lnTo>
                  <a:lnTo>
                    <a:pt x="6901440" y="4597444"/>
                  </a:lnTo>
                  <a:lnTo>
                    <a:pt x="6889992" y="4605177"/>
                  </a:lnTo>
                  <a:lnTo>
                    <a:pt x="6876008" y="4608017"/>
                  </a:lnTo>
                  <a:lnTo>
                    <a:pt x="35991" y="4608017"/>
                  </a:lnTo>
                  <a:lnTo>
                    <a:pt x="22015" y="4605177"/>
                  </a:lnTo>
                  <a:lnTo>
                    <a:pt x="10571" y="4597444"/>
                  </a:lnTo>
                  <a:lnTo>
                    <a:pt x="2839" y="4585996"/>
                  </a:lnTo>
                  <a:lnTo>
                    <a:pt x="0" y="4572012"/>
                  </a:lnTo>
                  <a:lnTo>
                    <a:pt x="0" y="35991"/>
                  </a:lnTo>
                  <a:lnTo>
                    <a:pt x="2839" y="22015"/>
                  </a:lnTo>
                  <a:lnTo>
                    <a:pt x="10571" y="10571"/>
                  </a:lnTo>
                  <a:lnTo>
                    <a:pt x="22015" y="2839"/>
                  </a:lnTo>
                  <a:lnTo>
                    <a:pt x="35991" y="0"/>
                  </a:lnTo>
                  <a:lnTo>
                    <a:pt x="6876008" y="0"/>
                  </a:lnTo>
                  <a:lnTo>
                    <a:pt x="6889992" y="2839"/>
                  </a:lnTo>
                  <a:lnTo>
                    <a:pt x="6901440" y="10571"/>
                  </a:lnTo>
                  <a:lnTo>
                    <a:pt x="6909173" y="22015"/>
                  </a:lnTo>
                  <a:lnTo>
                    <a:pt x="6912013" y="35991"/>
                  </a:lnTo>
                  <a:lnTo>
                    <a:pt x="6912013" y="4572012"/>
                  </a:lnTo>
                  <a:close/>
                </a:path>
              </a:pathLst>
            </a:custGeom>
            <a:ln w="28803">
              <a:solidFill>
                <a:srgbClr val="221915"/>
              </a:solidFill>
            </a:ln>
          </p:spPr>
          <p:txBody>
            <a:bodyPr wrap="square" lIns="0" tIns="0" rIns="0" bIns="0" rtlCol="0"/>
            <a:lstStyle/>
            <a:p>
              <a:endParaRPr/>
            </a:p>
          </p:txBody>
        </p:sp>
        <p:sp>
          <p:nvSpPr>
            <p:cNvPr id="111" name="bk object 42"/>
            <p:cNvSpPr/>
            <p:nvPr/>
          </p:nvSpPr>
          <p:spPr>
            <a:xfrm>
              <a:off x="539991" y="1458268"/>
              <a:ext cx="6696075" cy="0"/>
            </a:xfrm>
            <a:custGeom>
              <a:avLst/>
              <a:gdLst/>
              <a:ahLst/>
              <a:cxnLst/>
              <a:rect l="l" t="t" r="r" b="b"/>
              <a:pathLst>
                <a:path w="6696075">
                  <a:moveTo>
                    <a:pt x="0" y="0"/>
                  </a:moveTo>
                  <a:lnTo>
                    <a:pt x="6696036"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12" name="bk object 42"/>
            <p:cNvSpPr/>
            <p:nvPr/>
          </p:nvSpPr>
          <p:spPr>
            <a:xfrm>
              <a:off x="539991" y="2332302"/>
              <a:ext cx="6681988" cy="45719"/>
            </a:xfrm>
            <a:custGeom>
              <a:avLst/>
              <a:gdLst/>
              <a:ahLst/>
              <a:cxnLst/>
              <a:rect l="l" t="t" r="r" b="b"/>
              <a:pathLst>
                <a:path w="6696075">
                  <a:moveTo>
                    <a:pt x="0" y="0"/>
                  </a:moveTo>
                  <a:lnTo>
                    <a:pt x="6696036"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13" name="bk object 42"/>
            <p:cNvSpPr/>
            <p:nvPr/>
          </p:nvSpPr>
          <p:spPr>
            <a:xfrm>
              <a:off x="539991" y="2755900"/>
              <a:ext cx="6696075" cy="0"/>
            </a:xfrm>
            <a:custGeom>
              <a:avLst/>
              <a:gdLst/>
              <a:ahLst/>
              <a:cxnLst/>
              <a:rect l="l" t="t" r="r" b="b"/>
              <a:pathLst>
                <a:path w="6696075">
                  <a:moveTo>
                    <a:pt x="0" y="0"/>
                  </a:moveTo>
                  <a:lnTo>
                    <a:pt x="6696036"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15" name="bk object 42"/>
            <p:cNvSpPr/>
            <p:nvPr/>
          </p:nvSpPr>
          <p:spPr>
            <a:xfrm>
              <a:off x="533578" y="3898022"/>
              <a:ext cx="6696075" cy="0"/>
            </a:xfrm>
            <a:custGeom>
              <a:avLst/>
              <a:gdLst/>
              <a:ahLst/>
              <a:cxnLst/>
              <a:rect l="l" t="t" r="r" b="b"/>
              <a:pathLst>
                <a:path w="6696075">
                  <a:moveTo>
                    <a:pt x="0" y="0"/>
                  </a:moveTo>
                  <a:lnTo>
                    <a:pt x="6696036"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16" name="bk object 42"/>
            <p:cNvSpPr/>
            <p:nvPr/>
          </p:nvSpPr>
          <p:spPr>
            <a:xfrm>
              <a:off x="539991" y="4813300"/>
              <a:ext cx="6696075" cy="0"/>
            </a:xfrm>
            <a:custGeom>
              <a:avLst/>
              <a:gdLst/>
              <a:ahLst/>
              <a:cxnLst/>
              <a:rect l="l" t="t" r="r" b="b"/>
              <a:pathLst>
                <a:path w="6696075">
                  <a:moveTo>
                    <a:pt x="0" y="0"/>
                  </a:moveTo>
                  <a:lnTo>
                    <a:pt x="6696036"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17" name="bk object 42"/>
            <p:cNvSpPr/>
            <p:nvPr/>
          </p:nvSpPr>
          <p:spPr>
            <a:xfrm>
              <a:off x="543875" y="5641827"/>
              <a:ext cx="6680819" cy="45719"/>
            </a:xfrm>
            <a:custGeom>
              <a:avLst/>
              <a:gdLst/>
              <a:ahLst/>
              <a:cxnLst/>
              <a:rect l="l" t="t" r="r" b="b"/>
              <a:pathLst>
                <a:path w="6696075">
                  <a:moveTo>
                    <a:pt x="0" y="0"/>
                  </a:moveTo>
                  <a:lnTo>
                    <a:pt x="6696036"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18" name="bk object 42"/>
            <p:cNvSpPr/>
            <p:nvPr/>
          </p:nvSpPr>
          <p:spPr>
            <a:xfrm>
              <a:off x="539991" y="4956028"/>
              <a:ext cx="6696075" cy="0"/>
            </a:xfrm>
            <a:custGeom>
              <a:avLst/>
              <a:gdLst/>
              <a:ahLst/>
              <a:cxnLst/>
              <a:rect l="l" t="t" r="r" b="b"/>
              <a:pathLst>
                <a:path w="6696075">
                  <a:moveTo>
                    <a:pt x="0" y="0"/>
                  </a:moveTo>
                  <a:lnTo>
                    <a:pt x="6696036"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22" name="object 43"/>
            <p:cNvSpPr/>
            <p:nvPr/>
          </p:nvSpPr>
          <p:spPr>
            <a:xfrm flipV="1">
              <a:off x="4463630" y="1569428"/>
              <a:ext cx="2761768" cy="45719"/>
            </a:xfrm>
            <a:custGeom>
              <a:avLst/>
              <a:gdLst/>
              <a:ahLst/>
              <a:cxnLst/>
              <a:rect l="l" t="t" r="r" b="b"/>
              <a:pathLst>
                <a:path w="3384550">
                  <a:moveTo>
                    <a:pt x="0" y="0"/>
                  </a:moveTo>
                  <a:lnTo>
                    <a:pt x="3384016" y="0"/>
                  </a:lnTo>
                </a:path>
              </a:pathLst>
            </a:custGeom>
            <a:ln w="5397">
              <a:solidFill>
                <a:srgbClr val="221915"/>
              </a:solidFill>
              <a:prstDash val="dash"/>
            </a:ln>
          </p:spPr>
          <p:txBody>
            <a:bodyPr wrap="square" lIns="0" tIns="0" rIns="0" bIns="0" rtlCol="0"/>
            <a:lstStyle/>
            <a:p>
              <a:endParaRPr>
                <a:solidFill>
                  <a:prstClr val="black"/>
                </a:solidFill>
              </a:endParaRPr>
            </a:p>
          </p:txBody>
        </p:sp>
        <p:sp>
          <p:nvSpPr>
            <p:cNvPr id="123" name="object 43"/>
            <p:cNvSpPr/>
            <p:nvPr/>
          </p:nvSpPr>
          <p:spPr>
            <a:xfrm flipV="1">
              <a:off x="4462927" y="1752711"/>
              <a:ext cx="2761768" cy="45719"/>
            </a:xfrm>
            <a:custGeom>
              <a:avLst/>
              <a:gdLst/>
              <a:ahLst/>
              <a:cxnLst/>
              <a:rect l="l" t="t" r="r" b="b"/>
              <a:pathLst>
                <a:path w="3384550">
                  <a:moveTo>
                    <a:pt x="0" y="0"/>
                  </a:moveTo>
                  <a:lnTo>
                    <a:pt x="3384016" y="0"/>
                  </a:lnTo>
                </a:path>
              </a:pathLst>
            </a:custGeom>
            <a:ln w="5397">
              <a:solidFill>
                <a:srgbClr val="221915"/>
              </a:solidFill>
              <a:prstDash val="dash"/>
            </a:ln>
          </p:spPr>
          <p:txBody>
            <a:bodyPr wrap="square" lIns="0" tIns="0" rIns="0" bIns="0" rtlCol="0"/>
            <a:lstStyle/>
            <a:p>
              <a:endParaRPr>
                <a:solidFill>
                  <a:prstClr val="black"/>
                </a:solidFill>
              </a:endParaRPr>
            </a:p>
          </p:txBody>
        </p:sp>
        <p:sp>
          <p:nvSpPr>
            <p:cNvPr id="124" name="object 43"/>
            <p:cNvSpPr/>
            <p:nvPr/>
          </p:nvSpPr>
          <p:spPr>
            <a:xfrm flipV="1">
              <a:off x="1369816" y="1570031"/>
              <a:ext cx="2357365" cy="45719"/>
            </a:xfrm>
            <a:custGeom>
              <a:avLst/>
              <a:gdLst/>
              <a:ahLst/>
              <a:cxnLst/>
              <a:rect l="l" t="t" r="r" b="b"/>
              <a:pathLst>
                <a:path w="3384550">
                  <a:moveTo>
                    <a:pt x="0" y="0"/>
                  </a:moveTo>
                  <a:lnTo>
                    <a:pt x="3384016" y="0"/>
                  </a:lnTo>
                </a:path>
              </a:pathLst>
            </a:custGeom>
            <a:ln w="5397">
              <a:solidFill>
                <a:srgbClr val="221915"/>
              </a:solidFill>
              <a:prstDash val="dash"/>
            </a:ln>
          </p:spPr>
          <p:txBody>
            <a:bodyPr wrap="square" lIns="0" tIns="0" rIns="0" bIns="0" rtlCol="0"/>
            <a:lstStyle/>
            <a:p>
              <a:endParaRPr>
                <a:solidFill>
                  <a:prstClr val="black"/>
                </a:solidFill>
              </a:endParaRPr>
            </a:p>
          </p:txBody>
        </p:sp>
        <p:sp>
          <p:nvSpPr>
            <p:cNvPr id="125" name="object 43"/>
            <p:cNvSpPr/>
            <p:nvPr/>
          </p:nvSpPr>
          <p:spPr>
            <a:xfrm flipV="1">
              <a:off x="1369816" y="1753314"/>
              <a:ext cx="2356662" cy="45719"/>
            </a:xfrm>
            <a:custGeom>
              <a:avLst/>
              <a:gdLst/>
              <a:ahLst/>
              <a:cxnLst/>
              <a:rect l="l" t="t" r="r" b="b"/>
              <a:pathLst>
                <a:path w="3384550">
                  <a:moveTo>
                    <a:pt x="0" y="0"/>
                  </a:moveTo>
                  <a:lnTo>
                    <a:pt x="3384016" y="0"/>
                  </a:lnTo>
                </a:path>
              </a:pathLst>
            </a:custGeom>
            <a:ln w="5397">
              <a:solidFill>
                <a:srgbClr val="221915"/>
              </a:solidFill>
              <a:prstDash val="dash"/>
            </a:ln>
          </p:spPr>
          <p:txBody>
            <a:bodyPr wrap="square" lIns="0" tIns="0" rIns="0" bIns="0" rtlCol="0"/>
            <a:lstStyle/>
            <a:p>
              <a:endParaRPr>
                <a:solidFill>
                  <a:prstClr val="black"/>
                </a:solidFill>
              </a:endParaRPr>
            </a:p>
          </p:txBody>
        </p:sp>
        <p:sp>
          <p:nvSpPr>
            <p:cNvPr id="126" name="object 81"/>
            <p:cNvSpPr/>
            <p:nvPr/>
          </p:nvSpPr>
          <p:spPr>
            <a:xfrm>
              <a:off x="2924173" y="2755900"/>
              <a:ext cx="68990" cy="387798"/>
            </a:xfrm>
            <a:custGeom>
              <a:avLst/>
              <a:gdLst/>
              <a:ahLst/>
              <a:cxnLst/>
              <a:rect l="l" t="t" r="r" b="b"/>
              <a:pathLst>
                <a:path h="486410">
                  <a:moveTo>
                    <a:pt x="0" y="0"/>
                  </a:moveTo>
                  <a:lnTo>
                    <a:pt x="0" y="486016"/>
                  </a:lnTo>
                </a:path>
              </a:pathLst>
            </a:custGeom>
            <a:ln w="5397">
              <a:solidFill>
                <a:srgbClr val="221915"/>
              </a:solidFill>
              <a:prstDash val="dash"/>
            </a:ln>
          </p:spPr>
          <p:txBody>
            <a:bodyPr wrap="square" lIns="0" tIns="0" rIns="0" bIns="0" rtlCol="0"/>
            <a:lstStyle/>
            <a:p>
              <a:endParaRPr>
                <a:solidFill>
                  <a:prstClr val="black"/>
                </a:solidFill>
              </a:endParaRPr>
            </a:p>
          </p:txBody>
        </p:sp>
        <p:sp>
          <p:nvSpPr>
            <p:cNvPr id="129" name="bk object 42"/>
            <p:cNvSpPr/>
            <p:nvPr/>
          </p:nvSpPr>
          <p:spPr>
            <a:xfrm>
              <a:off x="539641" y="4041628"/>
              <a:ext cx="6682324" cy="45719"/>
            </a:xfrm>
            <a:custGeom>
              <a:avLst/>
              <a:gdLst/>
              <a:ahLst/>
              <a:cxnLst/>
              <a:rect l="l" t="t" r="r" b="b"/>
              <a:pathLst>
                <a:path w="6696075">
                  <a:moveTo>
                    <a:pt x="0" y="0"/>
                  </a:moveTo>
                  <a:lnTo>
                    <a:pt x="6696036"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30" name="object 78"/>
            <p:cNvSpPr txBox="1"/>
            <p:nvPr/>
          </p:nvSpPr>
          <p:spPr>
            <a:xfrm>
              <a:off x="1371310" y="2442371"/>
              <a:ext cx="2360772" cy="344406"/>
            </a:xfrm>
            <a:prstGeom prst="rect">
              <a:avLst/>
            </a:prstGeom>
          </p:spPr>
          <p:txBody>
            <a:bodyPr vert="horz" wrap="square" lIns="0" tIns="0" rIns="0" bIns="0" rtlCol="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日から</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年　　　月　 　 日まで　　　　日間</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31" name="object 78"/>
            <p:cNvSpPr txBox="1"/>
            <p:nvPr/>
          </p:nvSpPr>
          <p:spPr>
            <a:xfrm>
              <a:off x="1367995" y="2119681"/>
              <a:ext cx="1745922" cy="184666"/>
            </a:xfrm>
            <a:prstGeom prst="rect">
              <a:avLst/>
            </a:prstGeom>
          </p:spPr>
          <p:txBody>
            <a:bodyPr vert="horz" wrap="square" lIns="0" tIns="0" rIns="0" bIns="0" rtlCol="0">
              <a:sp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年　　　月　 　 日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32" name="object 78"/>
            <p:cNvSpPr txBox="1"/>
            <p:nvPr/>
          </p:nvSpPr>
          <p:spPr>
            <a:xfrm>
              <a:off x="4546987" y="2427571"/>
              <a:ext cx="2360772" cy="344406"/>
            </a:xfrm>
            <a:prstGeom prst="rect">
              <a:avLst/>
            </a:prstGeom>
          </p:spPr>
          <p:txBody>
            <a:bodyPr vert="horz" wrap="square" lIns="0" tIns="0" rIns="0" bIns="0" rtlCol="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日から　　　　日間</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年　　　月　 　 日まで　　　　入院</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34" name="object 78"/>
            <p:cNvSpPr txBox="1"/>
            <p:nvPr/>
          </p:nvSpPr>
          <p:spPr>
            <a:xfrm>
              <a:off x="4464426" y="1473447"/>
              <a:ext cx="2760972" cy="123111"/>
            </a:xfrm>
            <a:prstGeom prst="rect">
              <a:avLst/>
            </a:prstGeom>
          </p:spPr>
          <p:txBody>
            <a:bodyPr vert="horz" wrap="square" lIns="0" tIns="0" rIns="0" bIns="0" rtlCol="0">
              <a:spAutoFit/>
            </a:bodyPr>
            <a:lstStyle/>
            <a:p>
              <a:pPr marL="12700"/>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(1)</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35" name="object 78"/>
            <p:cNvSpPr txBox="1"/>
            <p:nvPr/>
          </p:nvSpPr>
          <p:spPr>
            <a:xfrm>
              <a:off x="4463723" y="1645725"/>
              <a:ext cx="2760972" cy="123111"/>
            </a:xfrm>
            <a:prstGeom prst="rect">
              <a:avLst/>
            </a:prstGeom>
          </p:spPr>
          <p:txBody>
            <a:bodyPr vert="horz" wrap="square" lIns="0" tIns="0" rIns="0" bIns="0" rtlCol="0">
              <a:spAutoFit/>
            </a:bodyPr>
            <a:lstStyle/>
            <a:p>
              <a:pPr marL="12700"/>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(2)</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36" name="object 78"/>
            <p:cNvSpPr txBox="1"/>
            <p:nvPr/>
          </p:nvSpPr>
          <p:spPr>
            <a:xfrm>
              <a:off x="4467038" y="1818003"/>
              <a:ext cx="2760972" cy="123111"/>
            </a:xfrm>
            <a:prstGeom prst="rect">
              <a:avLst/>
            </a:prstGeom>
          </p:spPr>
          <p:txBody>
            <a:bodyPr vert="horz" wrap="square" lIns="0" tIns="0" rIns="0" bIns="0" rtlCol="0">
              <a:spAutoFit/>
            </a:bodyPr>
            <a:lstStyle/>
            <a:p>
              <a:pPr marL="12700"/>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(3)</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37" name="object 78"/>
            <p:cNvSpPr txBox="1"/>
            <p:nvPr/>
          </p:nvSpPr>
          <p:spPr>
            <a:xfrm>
              <a:off x="1402689" y="1468207"/>
              <a:ext cx="176556" cy="123111"/>
            </a:xfrm>
            <a:prstGeom prst="rect">
              <a:avLst/>
            </a:prstGeom>
          </p:spPr>
          <p:txBody>
            <a:bodyPr vert="horz" wrap="square" lIns="0" tIns="0" rIns="0" bIns="0" rtlCol="0">
              <a:spAutoFit/>
            </a:bodyPr>
            <a:lstStyle/>
            <a:p>
              <a:pPr marL="12700"/>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(1)</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38" name="object 78"/>
            <p:cNvSpPr txBox="1"/>
            <p:nvPr/>
          </p:nvSpPr>
          <p:spPr>
            <a:xfrm>
              <a:off x="1401986" y="1640485"/>
              <a:ext cx="177259" cy="123111"/>
            </a:xfrm>
            <a:prstGeom prst="rect">
              <a:avLst/>
            </a:prstGeom>
          </p:spPr>
          <p:txBody>
            <a:bodyPr vert="horz" wrap="square" lIns="0" tIns="0" rIns="0" bIns="0" rtlCol="0">
              <a:spAutoFit/>
            </a:bodyPr>
            <a:lstStyle/>
            <a:p>
              <a:pPr marL="12700"/>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(2)</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39" name="object 78"/>
            <p:cNvSpPr txBox="1"/>
            <p:nvPr/>
          </p:nvSpPr>
          <p:spPr>
            <a:xfrm>
              <a:off x="1405301" y="1812763"/>
              <a:ext cx="173944" cy="123111"/>
            </a:xfrm>
            <a:prstGeom prst="rect">
              <a:avLst/>
            </a:prstGeom>
          </p:spPr>
          <p:txBody>
            <a:bodyPr vert="horz" wrap="square" lIns="0" tIns="0" rIns="0" bIns="0" rtlCol="0">
              <a:spAutoFit/>
            </a:bodyPr>
            <a:lstStyle/>
            <a:p>
              <a:pPr marL="12700"/>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(3)</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40" name="テキスト ボックス 139"/>
            <p:cNvSpPr txBox="1"/>
            <p:nvPr/>
          </p:nvSpPr>
          <p:spPr>
            <a:xfrm>
              <a:off x="2884417" y="2743493"/>
              <a:ext cx="4351699" cy="175259"/>
            </a:xfrm>
            <a:prstGeom prst="rect">
              <a:avLst/>
            </a:prstGeom>
            <a:noFill/>
          </p:spPr>
          <p:txBody>
            <a:bodyPr wrap="square" lIns="36000" tIns="0" rIns="0" bIns="0" rtlCol="0" anchor="ctr" anchorCtr="0">
              <a:noAutofit/>
            </a:bodyPr>
            <a:lstStyle/>
            <a:p>
              <a:r>
                <a:rPr lang="en-US" altLang="ja-JP" sz="800" dirty="0">
                  <a:solidFill>
                    <a:prstClr val="black"/>
                  </a:solidFill>
                  <a:latin typeface="ＭＳ ゴシック" panose="020B0609070205080204" pitchFamily="49" charset="-128"/>
                  <a:ea typeface="ＭＳ ゴシック" panose="020B0609070205080204" pitchFamily="49" charset="-128"/>
                </a:rPr>
                <a:t> 1 2 3 4 5 6 7 8 9 10 11 12 13 14 15 16 17 18 19 20 21 22 23 24 25 26 27 28 29 30 31</a:t>
              </a:r>
              <a:endParaRPr lang="ja-JP" altLang="en-US" sz="800" dirty="0">
                <a:solidFill>
                  <a:prstClr val="black"/>
                </a:solidFill>
                <a:latin typeface="ＭＳ ゴシック" panose="020B0609070205080204" pitchFamily="49" charset="-128"/>
                <a:ea typeface="ＭＳ ゴシック" panose="020B0609070205080204" pitchFamily="49" charset="-128"/>
              </a:endParaRPr>
            </a:p>
          </p:txBody>
        </p:sp>
        <p:sp>
          <p:nvSpPr>
            <p:cNvPr id="142" name="テキスト ボックス 141"/>
            <p:cNvSpPr txBox="1"/>
            <p:nvPr/>
          </p:nvSpPr>
          <p:spPr>
            <a:xfrm>
              <a:off x="2890429" y="3010062"/>
              <a:ext cx="4341183" cy="132800"/>
            </a:xfrm>
            <a:prstGeom prst="rect">
              <a:avLst/>
            </a:prstGeom>
            <a:noFill/>
          </p:spPr>
          <p:txBody>
            <a:bodyPr wrap="square" lIns="36000" tIns="0" rIns="0" bIns="0" rtlCol="0" anchor="ctr" anchorCtr="0">
              <a:noAutofit/>
            </a:bodyPr>
            <a:lstStyle/>
            <a:p>
              <a:r>
                <a:rPr lang="en-US" altLang="ja-JP" sz="800" dirty="0">
                  <a:solidFill>
                    <a:prstClr val="black"/>
                  </a:solidFill>
                  <a:latin typeface="ＭＳ ゴシック" panose="020B0609070205080204" pitchFamily="49" charset="-128"/>
                  <a:ea typeface="ＭＳ ゴシック" panose="020B0609070205080204" pitchFamily="49" charset="-128"/>
                </a:rPr>
                <a:t> 1 2 3 4 5 6 7 8 9 10 11 12 13 14 15 16 17 18 19 20 21 22 23 24 25 26 27 28 29 30 31</a:t>
              </a:r>
              <a:endParaRPr lang="ja-JP" altLang="en-US" sz="800" dirty="0">
                <a:solidFill>
                  <a:prstClr val="black"/>
                </a:solidFill>
                <a:latin typeface="ＭＳ ゴシック" panose="020B0609070205080204" pitchFamily="49" charset="-128"/>
                <a:ea typeface="ＭＳ ゴシック" panose="020B0609070205080204" pitchFamily="49" charset="-128"/>
              </a:endParaRPr>
            </a:p>
          </p:txBody>
        </p:sp>
        <p:sp>
          <p:nvSpPr>
            <p:cNvPr id="143" name="object 72"/>
            <p:cNvSpPr txBox="1"/>
            <p:nvPr/>
          </p:nvSpPr>
          <p:spPr>
            <a:xfrm>
              <a:off x="539991" y="5565628"/>
              <a:ext cx="1871946" cy="867114"/>
            </a:xfrm>
            <a:prstGeom prst="rect">
              <a:avLst/>
            </a:prstGeom>
          </p:spPr>
          <p:txBody>
            <a:bodyPr vert="horz" wrap="square" lIns="36000" tIns="0" rIns="0" bIns="0" rtlCol="0" anchor="ctr" anchorCtr="0">
              <a:noAutofit/>
            </a:bodyPr>
            <a:lstStyle/>
            <a:p>
              <a:pPr marL="12700">
                <a:lnSpc>
                  <a:spcPct val="150000"/>
                </a:lnSpc>
              </a:pPr>
              <a:r>
                <a:rPr lang="ja-JP" altLang="en-US" sz="800" dirty="0">
                  <a:latin typeface="ＭＳ ゴシック" panose="020B0609070205080204" pitchFamily="49" charset="-128"/>
                  <a:ea typeface="ＭＳ ゴシック" panose="020B0609070205080204" pitchFamily="49" charset="-128"/>
                  <a:cs typeface="Meiryo UI"/>
                </a:rPr>
                <a:t>上記のとおり相違ありません。</a:t>
              </a:r>
              <a:endParaRPr lang="en-US" altLang="ja-JP" sz="800" dirty="0">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latin typeface="ＭＳ ゴシック" panose="020B0609070205080204" pitchFamily="49" charset="-128"/>
                  <a:ea typeface="ＭＳ ゴシック" panose="020B0609070205080204" pitchFamily="49" charset="-128"/>
                  <a:cs typeface="Meiryo UI"/>
                </a:rPr>
                <a:t>医療機関の所在地</a:t>
              </a:r>
              <a:endParaRPr lang="en-US" altLang="ja-JP" sz="800" dirty="0">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latin typeface="ＭＳ ゴシック" panose="020B0609070205080204" pitchFamily="49" charset="-128"/>
                  <a:ea typeface="ＭＳ ゴシック" panose="020B0609070205080204" pitchFamily="49" charset="-128"/>
                  <a:cs typeface="Meiryo UI"/>
                </a:rPr>
                <a:t>医療機関の名称</a:t>
              </a:r>
              <a:endParaRPr lang="en-US" altLang="ja-JP" sz="800" dirty="0">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latin typeface="ＭＳ ゴシック" panose="020B0609070205080204" pitchFamily="49" charset="-128"/>
                  <a:ea typeface="ＭＳ ゴシック" panose="020B0609070205080204" pitchFamily="49" charset="-128"/>
                  <a:cs typeface="Meiryo UI"/>
                </a:rPr>
                <a:t>医師の氏名</a:t>
              </a:r>
              <a:endParaRPr lang="en-US" altLang="ja-JP" sz="800" dirty="0">
                <a:latin typeface="ＭＳ ゴシック" panose="020B0609070205080204" pitchFamily="49" charset="-128"/>
                <a:ea typeface="ＭＳ ゴシック" panose="020B0609070205080204" pitchFamily="49" charset="-128"/>
                <a:cs typeface="Meiryo UI"/>
              </a:endParaRPr>
            </a:p>
          </p:txBody>
        </p:sp>
        <p:sp>
          <p:nvSpPr>
            <p:cNvPr id="144" name="object 78"/>
            <p:cNvSpPr txBox="1"/>
            <p:nvPr/>
          </p:nvSpPr>
          <p:spPr>
            <a:xfrm>
              <a:off x="4000341" y="5718028"/>
              <a:ext cx="1606709" cy="123111"/>
            </a:xfrm>
            <a:prstGeom prst="rect">
              <a:avLst/>
            </a:prstGeom>
          </p:spPr>
          <p:txBody>
            <a:bodyPr vert="horz" wrap="square" lIns="0" tIns="0" rIns="0" bIns="0" rtlCol="0">
              <a:spAutoFit/>
            </a:bodyPr>
            <a:lstStyle/>
            <a:p>
              <a:pPr marL="12700" algn="r"/>
              <a:r>
                <a:rPr lang="ja-JP" altLang="en-US" sz="800" u="sng" dirty="0">
                  <a:solidFill>
                    <a:srgbClr val="231F20"/>
                  </a:solidFill>
                  <a:latin typeface="ＭＳ ゴシック" panose="020B0609070205080204" pitchFamily="49" charset="-128"/>
                  <a:ea typeface="ＭＳ ゴシック" panose="020B0609070205080204" pitchFamily="49" charset="-128"/>
                  <a:cs typeface="Meiryo UI"/>
                </a:rPr>
                <a:t>　 　　</a:t>
              </a:r>
              <a:r>
                <a:rPr sz="800" u="sng"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u="sng"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u="sng" dirty="0">
                <a:latin typeface="ＭＳ ゴシック" panose="020B0609070205080204" pitchFamily="49" charset="-128"/>
                <a:ea typeface="ＭＳ ゴシック" panose="020B0609070205080204" pitchFamily="49" charset="-128"/>
                <a:cs typeface="Meiryo UI"/>
              </a:endParaRPr>
            </a:p>
          </p:txBody>
        </p:sp>
        <p:sp>
          <p:nvSpPr>
            <p:cNvPr id="145" name="object 131"/>
            <p:cNvSpPr txBox="1"/>
            <p:nvPr/>
          </p:nvSpPr>
          <p:spPr>
            <a:xfrm>
              <a:off x="4920568" y="6204517"/>
              <a:ext cx="2134269" cy="123111"/>
            </a:xfrm>
            <a:prstGeom prst="rect">
              <a:avLst/>
            </a:prstGeom>
          </p:spPr>
          <p:txBody>
            <a:bodyPr vert="horz" wrap="square" lIns="0" tIns="0" rIns="0" bIns="0" rtlCol="0">
              <a:spAutoFit/>
            </a:bodyPr>
            <a:lstStyle/>
            <a:p>
              <a:pPr marL="12700"/>
              <a:r>
                <a:rPr lang="ja-JP" altLang="en-US" sz="800" dirty="0">
                  <a:solidFill>
                    <a:srgbClr val="231F20"/>
                  </a:solidFill>
                  <a:latin typeface="Meiryo UI"/>
                  <a:cs typeface="Meiryo UI"/>
                </a:rPr>
                <a:t>電話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latin typeface="ＭＳ ゴシック" panose="020B0609070205080204" pitchFamily="49" charset="-128"/>
                <a:ea typeface="ＭＳ ゴシック" panose="020B0609070205080204" pitchFamily="49" charset="-128"/>
                <a:cs typeface="Meiryo UI"/>
              </a:endParaRPr>
            </a:p>
          </p:txBody>
        </p:sp>
        <p:sp>
          <p:nvSpPr>
            <p:cNvPr id="153" name="object 72"/>
            <p:cNvSpPr txBox="1"/>
            <p:nvPr/>
          </p:nvSpPr>
          <p:spPr>
            <a:xfrm>
              <a:off x="1834034" y="2732937"/>
              <a:ext cx="593615" cy="437067"/>
            </a:xfrm>
            <a:prstGeom prst="rect">
              <a:avLst/>
            </a:prstGeom>
          </p:spPr>
          <p:txBody>
            <a:bodyPr vert="horz" wrap="square" lIns="0" tIns="0" rIns="0" bIns="0" rtlCol="0" anchor="ctr" anchorCtr="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診療日を</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○で囲んでください。</a:t>
              </a:r>
              <a:endParaRPr lang="ja-JP" altLang="en-US"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55" name="object 78"/>
            <p:cNvSpPr txBox="1"/>
            <p:nvPr/>
          </p:nvSpPr>
          <p:spPr>
            <a:xfrm>
              <a:off x="2749098" y="2743493"/>
              <a:ext cx="141157" cy="176745"/>
            </a:xfrm>
            <a:prstGeom prst="rect">
              <a:avLst/>
            </a:prstGeom>
          </p:spPr>
          <p:txBody>
            <a:bodyPr vert="horz" wrap="square" lIns="36000" tIns="0" rIns="0" bIns="0" rtlCol="0" anchor="ctr" anchorCtr="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月</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56" name="object 78"/>
            <p:cNvSpPr txBox="1"/>
            <p:nvPr/>
          </p:nvSpPr>
          <p:spPr>
            <a:xfrm>
              <a:off x="2749272" y="3010062"/>
              <a:ext cx="141157" cy="132799"/>
            </a:xfrm>
            <a:prstGeom prst="rect">
              <a:avLst/>
            </a:prstGeom>
          </p:spPr>
          <p:txBody>
            <a:bodyPr vert="horz" wrap="square" lIns="36000" tIns="0" rIns="0" bIns="0" rtlCol="0" anchor="ctr" anchorCtr="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月</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58" name="object 78"/>
            <p:cNvSpPr txBox="1"/>
            <p:nvPr/>
          </p:nvSpPr>
          <p:spPr>
            <a:xfrm>
              <a:off x="1579693" y="2889407"/>
              <a:ext cx="141157" cy="176745"/>
            </a:xfrm>
            <a:prstGeom prst="rect">
              <a:avLst/>
            </a:prstGeom>
          </p:spPr>
          <p:txBody>
            <a:bodyPr vert="horz" wrap="square" lIns="36000" tIns="0" rIns="0" bIns="0" rtlCol="0" anchor="ctr" anchorCtr="0">
              <a:noAutofit/>
            </a:bodyPr>
            <a:lstStyle/>
            <a:p>
              <a:pPr marL="12700">
                <a:lnSpc>
                  <a:spcPct val="150000"/>
                </a:lnSpc>
              </a:pP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60" name="object 13"/>
            <p:cNvSpPr/>
            <p:nvPr/>
          </p:nvSpPr>
          <p:spPr>
            <a:xfrm flipH="1">
              <a:off x="3645634" y="1458236"/>
              <a:ext cx="89677" cy="1297664"/>
            </a:xfrm>
            <a:custGeom>
              <a:avLst/>
              <a:gdLst/>
              <a:ahLst/>
              <a:cxnLst/>
              <a:rect l="l" t="t" r="r" b="b"/>
              <a:pathLst>
                <a:path h="432435">
                  <a:moveTo>
                    <a:pt x="0" y="431990"/>
                  </a:moveTo>
                  <a:lnTo>
                    <a:pt x="0"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61" name="bk object 42"/>
            <p:cNvSpPr/>
            <p:nvPr/>
          </p:nvSpPr>
          <p:spPr>
            <a:xfrm>
              <a:off x="539991" y="1962324"/>
              <a:ext cx="6696075" cy="0"/>
            </a:xfrm>
            <a:custGeom>
              <a:avLst/>
              <a:gdLst/>
              <a:ahLst/>
              <a:cxnLst/>
              <a:rect l="l" t="t" r="r" b="b"/>
              <a:pathLst>
                <a:path w="6696075">
                  <a:moveTo>
                    <a:pt x="0" y="0"/>
                  </a:moveTo>
                  <a:lnTo>
                    <a:pt x="6696036"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54" name="object 13"/>
            <p:cNvSpPr/>
            <p:nvPr/>
          </p:nvSpPr>
          <p:spPr>
            <a:xfrm flipH="1">
              <a:off x="1703272" y="2771082"/>
              <a:ext cx="71918" cy="1118146"/>
            </a:xfrm>
            <a:custGeom>
              <a:avLst/>
              <a:gdLst/>
              <a:ahLst/>
              <a:cxnLst/>
              <a:rect l="l" t="t" r="r" b="b"/>
              <a:pathLst>
                <a:path h="432435">
                  <a:moveTo>
                    <a:pt x="0" y="431990"/>
                  </a:moveTo>
                  <a:lnTo>
                    <a:pt x="0"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grpSp>
      <p:sp>
        <p:nvSpPr>
          <p:cNvPr id="163" name="テキスト ボックス 162"/>
          <p:cNvSpPr txBox="1"/>
          <p:nvPr/>
        </p:nvSpPr>
        <p:spPr>
          <a:xfrm>
            <a:off x="543889" y="8062353"/>
            <a:ext cx="6694059" cy="307777"/>
          </a:xfrm>
          <a:prstGeom prst="rect">
            <a:avLst/>
          </a:prstGeom>
          <a:noFill/>
        </p:spPr>
        <p:txBody>
          <a:bodyPr wrap="square" rtlCol="0">
            <a:spAutoFit/>
          </a:bodyPr>
          <a:lstStyle/>
          <a:p>
            <a:r>
              <a:rPr kumimoji="1" lang="en-US" altLang="ja-JP" sz="700" dirty="0">
                <a:latin typeface="ＭＳ ゴシック" panose="020B0609070205080204" pitchFamily="49" charset="-128"/>
                <a:ea typeface="ＭＳ ゴシック" panose="020B0609070205080204" pitchFamily="49" charset="-128"/>
              </a:rPr>
              <a:t>※ </a:t>
            </a:r>
            <a:r>
              <a:rPr kumimoji="1" lang="ja-JP" altLang="en-US" sz="700" dirty="0">
                <a:latin typeface="ＭＳ ゴシック" panose="020B0609070205080204" pitchFamily="49" charset="-128"/>
                <a:ea typeface="ＭＳ ゴシック" panose="020B0609070205080204" pitchFamily="49" charset="-128"/>
              </a:rPr>
              <a:t>詳細に記入されていない場合や記入もれがある場合等、医師意見欄の補足として照会させていただく場合があります。また、当健康保険組合を資格喪失した方</a:t>
            </a:r>
            <a:endParaRPr kumimoji="1" lang="en-US" altLang="ja-JP" sz="700" dirty="0">
              <a:latin typeface="ＭＳ ゴシック" panose="020B0609070205080204" pitchFamily="49" charset="-128"/>
              <a:ea typeface="ＭＳ ゴシック" panose="020B0609070205080204" pitchFamily="49" charset="-128"/>
            </a:endParaRPr>
          </a:p>
          <a:p>
            <a:r>
              <a:rPr lang="ja-JP" altLang="en-US" sz="700" dirty="0">
                <a:latin typeface="ＭＳ ゴシック" panose="020B0609070205080204" pitchFamily="49" charset="-128"/>
                <a:ea typeface="ＭＳ ゴシック" panose="020B0609070205080204" pitchFamily="49" charset="-128"/>
              </a:rPr>
              <a:t>　 </a:t>
            </a:r>
            <a:r>
              <a:rPr kumimoji="1" lang="ja-JP" altLang="en-US" sz="700" dirty="0">
                <a:latin typeface="ＭＳ ゴシック" panose="020B0609070205080204" pitchFamily="49" charset="-128"/>
                <a:ea typeface="ＭＳ ゴシック" panose="020B0609070205080204" pitchFamily="49" charset="-128"/>
              </a:rPr>
              <a:t>から傷病手当金の申請があった場合は、診療報酬明細書と同様の内容を照会させていただく場合がありますので、予めご了承願います。</a:t>
            </a:r>
          </a:p>
        </p:txBody>
      </p:sp>
      <p:sp>
        <p:nvSpPr>
          <p:cNvPr id="164" name="bk object 16"/>
          <p:cNvSpPr/>
          <p:nvPr/>
        </p:nvSpPr>
        <p:spPr>
          <a:xfrm>
            <a:off x="543903" y="3264730"/>
            <a:ext cx="1233258" cy="198119"/>
          </a:xfrm>
          <a:custGeom>
            <a:avLst/>
            <a:gdLst/>
            <a:ahLst/>
            <a:cxnLst/>
            <a:rect l="l" t="t" r="r" b="b"/>
            <a:pathLst>
              <a:path w="1871980" h="7490459">
                <a:moveTo>
                  <a:pt x="1871992" y="0"/>
                </a:moveTo>
                <a:lnTo>
                  <a:pt x="35991" y="0"/>
                </a:lnTo>
                <a:lnTo>
                  <a:pt x="22015" y="2839"/>
                </a:lnTo>
                <a:lnTo>
                  <a:pt x="10571" y="10571"/>
                </a:lnTo>
                <a:lnTo>
                  <a:pt x="2839" y="22015"/>
                </a:lnTo>
                <a:lnTo>
                  <a:pt x="0" y="35991"/>
                </a:lnTo>
                <a:lnTo>
                  <a:pt x="0" y="7454061"/>
                </a:lnTo>
                <a:lnTo>
                  <a:pt x="2839" y="7468045"/>
                </a:lnTo>
                <a:lnTo>
                  <a:pt x="10571" y="7479493"/>
                </a:lnTo>
                <a:lnTo>
                  <a:pt x="22015" y="7487226"/>
                </a:lnTo>
                <a:lnTo>
                  <a:pt x="35991" y="7490066"/>
                </a:lnTo>
                <a:lnTo>
                  <a:pt x="1871992" y="7490066"/>
                </a:lnTo>
                <a:lnTo>
                  <a:pt x="1871992" y="0"/>
                </a:lnTo>
                <a:close/>
              </a:path>
            </a:pathLst>
          </a:custGeom>
          <a:solidFill>
            <a:schemeClr val="bg1">
              <a:lumMod val="75000"/>
            </a:schemeClr>
          </a:solidFill>
        </p:spPr>
        <p:txBody>
          <a:bodyPr wrap="square" lIns="36000" tIns="0" rIns="0" bIns="0" rtlCol="0" anchor="ctr" anchorCtr="0"/>
          <a:lstStyle/>
          <a:p>
            <a:r>
              <a:rPr lang="ja-JP" altLang="en-US" sz="800" dirty="0">
                <a:latin typeface="ＭＳ ゴシック" panose="020B0609070205080204" pitchFamily="49" charset="-128"/>
                <a:ea typeface="ＭＳ ゴシック" panose="020B0609070205080204" pitchFamily="49" charset="-128"/>
              </a:rPr>
              <a:t>就労禁止･自宅療養の指示</a:t>
            </a:r>
            <a:endParaRPr sz="800" dirty="0">
              <a:latin typeface="ＭＳ ゴシック" panose="020B0609070205080204" pitchFamily="49" charset="-128"/>
              <a:ea typeface="ＭＳ ゴシック" panose="020B0609070205080204" pitchFamily="49" charset="-128"/>
            </a:endParaRPr>
          </a:p>
        </p:txBody>
      </p:sp>
      <p:sp>
        <p:nvSpPr>
          <p:cNvPr id="171" name="object 72"/>
          <p:cNvSpPr txBox="1"/>
          <p:nvPr/>
        </p:nvSpPr>
        <p:spPr>
          <a:xfrm>
            <a:off x="1797050" y="3264730"/>
            <a:ext cx="5404328" cy="188008"/>
          </a:xfrm>
          <a:prstGeom prst="rect">
            <a:avLst/>
          </a:prstGeom>
        </p:spPr>
        <p:txBody>
          <a:bodyPr vert="horz" wrap="square" lIns="36000" tIns="36000" rIns="0" bIns="0" rtlCol="0" anchor="ctr" anchorCtr="0">
            <a:noAutofit/>
          </a:bodyPr>
          <a:lstStyle/>
          <a:p>
            <a:pPr marL="12700">
              <a:lnSpc>
                <a:spcPts val="5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1.</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あり（</a:t>
            </a:r>
            <a:r>
              <a:rPr lang="ja-JP" altLang="en-US" sz="800" u="sng" dirty="0">
                <a:solidFill>
                  <a:srgbClr val="231F20"/>
                </a:solidFill>
                <a:latin typeface="ＭＳ ゴシック" panose="020B0609070205080204" pitchFamily="49" charset="-128"/>
                <a:ea typeface="ＭＳ ゴシック" panose="020B0609070205080204" pitchFamily="49" charset="-128"/>
                <a:cs typeface="Meiryo UI"/>
              </a:rPr>
              <a:t>　　　　　年　　　月　　　日から　　　　　年　　　月　　　日まで</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２．なし</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p:txBody>
      </p:sp>
      <p:sp>
        <p:nvSpPr>
          <p:cNvPr id="176" name="bk object 42"/>
          <p:cNvSpPr/>
          <p:nvPr/>
        </p:nvSpPr>
        <p:spPr>
          <a:xfrm>
            <a:off x="550336" y="3264730"/>
            <a:ext cx="6711554" cy="45719"/>
          </a:xfrm>
          <a:custGeom>
            <a:avLst/>
            <a:gdLst/>
            <a:ahLst/>
            <a:cxnLst/>
            <a:rect l="l" t="t" r="r" b="b"/>
            <a:pathLst>
              <a:path w="6696075">
                <a:moveTo>
                  <a:pt x="0" y="0"/>
                </a:moveTo>
                <a:lnTo>
                  <a:pt x="6696036"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79" name="bk object 42"/>
          <p:cNvSpPr/>
          <p:nvPr/>
        </p:nvSpPr>
        <p:spPr>
          <a:xfrm>
            <a:off x="540012" y="3645730"/>
            <a:ext cx="6697949" cy="45719"/>
          </a:xfrm>
          <a:custGeom>
            <a:avLst/>
            <a:gdLst/>
            <a:ahLst/>
            <a:cxnLst/>
            <a:rect l="l" t="t" r="r" b="b"/>
            <a:pathLst>
              <a:path w="6696075">
                <a:moveTo>
                  <a:pt x="0" y="0"/>
                </a:moveTo>
                <a:lnTo>
                  <a:pt x="6696036"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81" name="bk object 42"/>
          <p:cNvSpPr/>
          <p:nvPr/>
        </p:nvSpPr>
        <p:spPr>
          <a:xfrm>
            <a:off x="543902" y="3447611"/>
            <a:ext cx="6694060" cy="45719"/>
          </a:xfrm>
          <a:custGeom>
            <a:avLst/>
            <a:gdLst/>
            <a:ahLst/>
            <a:cxnLst/>
            <a:rect l="l" t="t" r="r" b="b"/>
            <a:pathLst>
              <a:path w="6696075">
                <a:moveTo>
                  <a:pt x="0" y="0"/>
                </a:moveTo>
                <a:lnTo>
                  <a:pt x="6696036"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82" name="object 72"/>
          <p:cNvSpPr txBox="1"/>
          <p:nvPr/>
        </p:nvSpPr>
        <p:spPr>
          <a:xfrm>
            <a:off x="1802922" y="3457722"/>
            <a:ext cx="5404328" cy="188008"/>
          </a:xfrm>
          <a:prstGeom prst="rect">
            <a:avLst/>
          </a:prstGeom>
        </p:spPr>
        <p:txBody>
          <a:bodyPr vert="horz" wrap="square" lIns="36000" tIns="36000" rIns="0" bIns="0" rtlCol="0" anchor="ctr" anchorCtr="0">
            <a:noAutofit/>
          </a:bodyPr>
          <a:lstStyle/>
          <a:p>
            <a:pPr marL="12700">
              <a:lnSpc>
                <a:spcPts val="5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1.</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あり（</a:t>
            </a:r>
            <a:r>
              <a:rPr lang="ja-JP" altLang="en-US" sz="800" u="sng" dirty="0">
                <a:solidFill>
                  <a:srgbClr val="231F20"/>
                </a:solidFill>
                <a:latin typeface="ＭＳ ゴシック" panose="020B0609070205080204" pitchFamily="49" charset="-128"/>
                <a:ea typeface="ＭＳ ゴシック" panose="020B0609070205080204" pitchFamily="49" charset="-128"/>
                <a:cs typeface="Meiryo UI"/>
              </a:rPr>
              <a:t>　　　</a:t>
            </a:r>
            <a:r>
              <a:rPr lang="en-US" altLang="ja-JP" sz="800" u="sng"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u="sng" dirty="0">
                <a:solidFill>
                  <a:srgbClr val="231F20"/>
                </a:solidFill>
                <a:latin typeface="ＭＳ ゴシック" panose="020B0609070205080204" pitchFamily="49" charset="-128"/>
                <a:ea typeface="ＭＳ ゴシック" panose="020B0609070205080204" pitchFamily="49" charset="-128"/>
                <a:cs typeface="Meiryo UI"/>
              </a:rPr>
              <a:t>月・週・日 </a:t>
            </a:r>
            <a:r>
              <a:rPr lang="en-US" altLang="ja-JP" sz="800" u="sng"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u="sng" dirty="0">
                <a:solidFill>
                  <a:srgbClr val="231F20"/>
                </a:solidFill>
                <a:latin typeface="ＭＳ ゴシック" panose="020B0609070205080204" pitchFamily="49" charset="-128"/>
                <a:ea typeface="ＭＳ ゴシック" panose="020B0609070205080204" pitchFamily="49" charset="-128"/>
                <a:cs typeface="Meiryo UI"/>
              </a:rPr>
              <a:t>　　　回</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２．なし（理由：</a:t>
            </a:r>
            <a:r>
              <a:rPr lang="ja-JP" altLang="en-US" sz="800" u="sng"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p:txBody>
      </p:sp>
      <p:sp>
        <p:nvSpPr>
          <p:cNvPr id="183" name="object 72"/>
          <p:cNvSpPr txBox="1"/>
          <p:nvPr/>
        </p:nvSpPr>
        <p:spPr>
          <a:xfrm>
            <a:off x="1797050" y="3645730"/>
            <a:ext cx="5404327" cy="182879"/>
          </a:xfrm>
          <a:prstGeom prst="rect">
            <a:avLst/>
          </a:prstGeom>
        </p:spPr>
        <p:txBody>
          <a:bodyPr vert="horz" wrap="square" lIns="36000" tIns="36000" rIns="0" bIns="0" rtlCol="0" anchor="ctr" anchorCtr="0">
            <a:noAutofit/>
          </a:bodyPr>
          <a:lstStyle/>
          <a:p>
            <a:pPr marL="12700">
              <a:lnSpc>
                <a:spcPts val="5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1.</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治癒　</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2.</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繰越　</a:t>
            </a:r>
            <a:r>
              <a:rPr lang="en-US" altLang="ja-JP" sz="800" spc="-135" dirty="0">
                <a:solidFill>
                  <a:srgbClr val="231F20"/>
                </a:solidFill>
                <a:latin typeface="ＭＳ ゴシック" panose="020B0609070205080204" pitchFamily="49" charset="-128"/>
                <a:ea typeface="ＭＳ ゴシック" panose="020B0609070205080204" pitchFamily="49" charset="-128"/>
                <a:cs typeface="Meiryo UI"/>
              </a:rPr>
              <a:t>3.</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中止　</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4.</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転医</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p:txBody>
      </p:sp>
      <p:sp>
        <p:nvSpPr>
          <p:cNvPr id="152" name="テキスト ボックス 151"/>
          <p:cNvSpPr txBox="1"/>
          <p:nvPr/>
        </p:nvSpPr>
        <p:spPr>
          <a:xfrm>
            <a:off x="2890268" y="2883730"/>
            <a:ext cx="4345861" cy="175259"/>
          </a:xfrm>
          <a:prstGeom prst="rect">
            <a:avLst/>
          </a:prstGeom>
          <a:noFill/>
        </p:spPr>
        <p:txBody>
          <a:bodyPr wrap="square" lIns="36000" tIns="0" rIns="0" bIns="0" rtlCol="0" anchor="ctr" anchorCtr="0">
            <a:noAutofit/>
          </a:bodyPr>
          <a:lstStyle/>
          <a:p>
            <a:r>
              <a:rPr lang="en-US" altLang="ja-JP" sz="800" dirty="0">
                <a:solidFill>
                  <a:prstClr val="black"/>
                </a:solidFill>
                <a:latin typeface="ＭＳ ゴシック" panose="020B0609070205080204" pitchFamily="49" charset="-128"/>
                <a:ea typeface="ＭＳ ゴシック" panose="020B0609070205080204" pitchFamily="49" charset="-128"/>
              </a:rPr>
              <a:t> 1 2 3 4 5 6 7 8 9 10 11 12 13 14 15 16 17 18 19 20 21 22 23 24 25 26 27 28 29 30 31</a:t>
            </a:r>
            <a:endParaRPr lang="ja-JP" altLang="en-US" sz="800" dirty="0">
              <a:solidFill>
                <a:prstClr val="black"/>
              </a:solidFill>
              <a:latin typeface="ＭＳ ゴシック" panose="020B0609070205080204" pitchFamily="49" charset="-128"/>
              <a:ea typeface="ＭＳ ゴシック" panose="020B0609070205080204" pitchFamily="49" charset="-128"/>
            </a:endParaRPr>
          </a:p>
        </p:txBody>
      </p:sp>
      <p:sp>
        <p:nvSpPr>
          <p:cNvPr id="159" name="object 78"/>
          <p:cNvSpPr txBox="1"/>
          <p:nvPr/>
        </p:nvSpPr>
        <p:spPr>
          <a:xfrm>
            <a:off x="2749111" y="2883730"/>
            <a:ext cx="141331" cy="150914"/>
          </a:xfrm>
          <a:prstGeom prst="rect">
            <a:avLst/>
          </a:prstGeom>
        </p:spPr>
        <p:txBody>
          <a:bodyPr vert="horz" wrap="square" lIns="36000" tIns="0" rIns="0" bIns="0" rtlCol="0" anchor="ctr" anchorCtr="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月</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68" name="object 34"/>
          <p:cNvSpPr/>
          <p:nvPr/>
        </p:nvSpPr>
        <p:spPr>
          <a:xfrm flipV="1">
            <a:off x="2482850" y="2838011"/>
            <a:ext cx="4739130" cy="45719"/>
          </a:xfrm>
          <a:custGeom>
            <a:avLst/>
            <a:gdLst/>
            <a:ahLst/>
            <a:cxnLst/>
            <a:rect l="l" t="t" r="r" b="b"/>
            <a:pathLst>
              <a:path w="6696075">
                <a:moveTo>
                  <a:pt x="0" y="0"/>
                </a:moveTo>
                <a:lnTo>
                  <a:pt x="6696011" y="0"/>
                </a:lnTo>
              </a:path>
            </a:pathLst>
          </a:custGeom>
          <a:ln w="5397">
            <a:solidFill>
              <a:srgbClr val="221915"/>
            </a:solidFill>
          </a:ln>
        </p:spPr>
        <p:txBody>
          <a:bodyPr wrap="square" lIns="0" tIns="0" rIns="0" bIns="0" rtlCol="0"/>
          <a:lstStyle/>
          <a:p>
            <a:endParaRPr dirty="0">
              <a:solidFill>
                <a:prstClr val="black"/>
              </a:solidFill>
            </a:endParaRPr>
          </a:p>
        </p:txBody>
      </p:sp>
      <p:sp>
        <p:nvSpPr>
          <p:cNvPr id="169" name="object 34"/>
          <p:cNvSpPr/>
          <p:nvPr/>
        </p:nvSpPr>
        <p:spPr>
          <a:xfrm flipV="1">
            <a:off x="2482850" y="3036130"/>
            <a:ext cx="4739130" cy="45719"/>
          </a:xfrm>
          <a:custGeom>
            <a:avLst/>
            <a:gdLst/>
            <a:ahLst/>
            <a:cxnLst/>
            <a:rect l="l" t="t" r="r" b="b"/>
            <a:pathLst>
              <a:path w="6696075">
                <a:moveTo>
                  <a:pt x="0" y="0"/>
                </a:moveTo>
                <a:lnTo>
                  <a:pt x="6696011" y="0"/>
                </a:lnTo>
              </a:path>
            </a:pathLst>
          </a:custGeom>
          <a:ln w="5397">
            <a:solidFill>
              <a:srgbClr val="221915"/>
            </a:solidFill>
          </a:ln>
        </p:spPr>
        <p:txBody>
          <a:bodyPr wrap="square" lIns="0" tIns="0" rIns="0" bIns="0" rtlCol="0"/>
          <a:lstStyle/>
          <a:p>
            <a:endParaRPr dirty="0">
              <a:solidFill>
                <a:prstClr val="black"/>
              </a:solidFill>
            </a:endParaRPr>
          </a:p>
        </p:txBody>
      </p:sp>
      <p:sp>
        <p:nvSpPr>
          <p:cNvPr id="157" name="object 43"/>
          <p:cNvSpPr/>
          <p:nvPr/>
        </p:nvSpPr>
        <p:spPr>
          <a:xfrm>
            <a:off x="643539" y="5322130"/>
            <a:ext cx="6474306" cy="45719"/>
          </a:xfrm>
          <a:custGeom>
            <a:avLst/>
            <a:gdLst/>
            <a:ahLst/>
            <a:cxnLst/>
            <a:rect l="l" t="t" r="r" b="b"/>
            <a:pathLst>
              <a:path w="3384550">
                <a:moveTo>
                  <a:pt x="0" y="0"/>
                </a:moveTo>
                <a:lnTo>
                  <a:pt x="3384016" y="0"/>
                </a:lnTo>
              </a:path>
            </a:pathLst>
          </a:custGeom>
          <a:ln w="5397">
            <a:solidFill>
              <a:srgbClr val="221915"/>
            </a:solidFill>
            <a:prstDash val="dash"/>
          </a:ln>
        </p:spPr>
        <p:txBody>
          <a:bodyPr wrap="square" lIns="0" tIns="0" rIns="0" bIns="0" rtlCol="0"/>
          <a:lstStyle/>
          <a:p>
            <a:endParaRPr>
              <a:solidFill>
                <a:prstClr val="black"/>
              </a:solidFill>
            </a:endParaRPr>
          </a:p>
        </p:txBody>
      </p:sp>
      <p:sp>
        <p:nvSpPr>
          <p:cNvPr id="172" name="object 43"/>
          <p:cNvSpPr/>
          <p:nvPr/>
        </p:nvSpPr>
        <p:spPr>
          <a:xfrm>
            <a:off x="654050" y="4941130"/>
            <a:ext cx="6474306" cy="45719"/>
          </a:xfrm>
          <a:custGeom>
            <a:avLst/>
            <a:gdLst/>
            <a:ahLst/>
            <a:cxnLst/>
            <a:rect l="l" t="t" r="r" b="b"/>
            <a:pathLst>
              <a:path w="3384550">
                <a:moveTo>
                  <a:pt x="0" y="0"/>
                </a:moveTo>
                <a:lnTo>
                  <a:pt x="3384016" y="0"/>
                </a:lnTo>
              </a:path>
            </a:pathLst>
          </a:custGeom>
          <a:ln w="5397">
            <a:solidFill>
              <a:srgbClr val="221915"/>
            </a:solidFill>
            <a:prstDash val="dash"/>
          </a:ln>
        </p:spPr>
        <p:txBody>
          <a:bodyPr wrap="square" lIns="0" tIns="0" rIns="0" bIns="0" rtlCol="0"/>
          <a:lstStyle/>
          <a:p>
            <a:endParaRPr>
              <a:solidFill>
                <a:prstClr val="black"/>
              </a:solidFill>
            </a:endParaRPr>
          </a:p>
        </p:txBody>
      </p:sp>
      <p:sp>
        <p:nvSpPr>
          <p:cNvPr id="173" name="object 43"/>
          <p:cNvSpPr/>
          <p:nvPr/>
        </p:nvSpPr>
        <p:spPr>
          <a:xfrm>
            <a:off x="654050" y="6312730"/>
            <a:ext cx="6474306" cy="45719"/>
          </a:xfrm>
          <a:custGeom>
            <a:avLst/>
            <a:gdLst/>
            <a:ahLst/>
            <a:cxnLst/>
            <a:rect l="l" t="t" r="r" b="b"/>
            <a:pathLst>
              <a:path w="3384550">
                <a:moveTo>
                  <a:pt x="0" y="0"/>
                </a:moveTo>
                <a:lnTo>
                  <a:pt x="3384016" y="0"/>
                </a:lnTo>
              </a:path>
            </a:pathLst>
          </a:custGeom>
          <a:ln w="5397">
            <a:solidFill>
              <a:srgbClr val="221915"/>
            </a:solidFill>
            <a:prstDash val="dash"/>
          </a:ln>
        </p:spPr>
        <p:txBody>
          <a:bodyPr wrap="square" lIns="0" tIns="0" rIns="0" bIns="0" rtlCol="0"/>
          <a:lstStyle/>
          <a:p>
            <a:endParaRPr>
              <a:solidFill>
                <a:prstClr val="black"/>
              </a:solidFill>
            </a:endParaRPr>
          </a:p>
        </p:txBody>
      </p:sp>
      <p:sp>
        <p:nvSpPr>
          <p:cNvPr id="174" name="object 43"/>
          <p:cNvSpPr/>
          <p:nvPr/>
        </p:nvSpPr>
        <p:spPr>
          <a:xfrm>
            <a:off x="654050" y="6648011"/>
            <a:ext cx="6474306" cy="45719"/>
          </a:xfrm>
          <a:custGeom>
            <a:avLst/>
            <a:gdLst/>
            <a:ahLst/>
            <a:cxnLst/>
            <a:rect l="l" t="t" r="r" b="b"/>
            <a:pathLst>
              <a:path w="3384550">
                <a:moveTo>
                  <a:pt x="0" y="0"/>
                </a:moveTo>
                <a:lnTo>
                  <a:pt x="3384016" y="0"/>
                </a:lnTo>
              </a:path>
            </a:pathLst>
          </a:custGeom>
          <a:ln w="5397">
            <a:solidFill>
              <a:srgbClr val="221915"/>
            </a:solidFill>
            <a:prstDash val="dash"/>
          </a:ln>
        </p:spPr>
        <p:txBody>
          <a:bodyPr wrap="square" lIns="0" tIns="0" rIns="0" bIns="0" rtlCol="0"/>
          <a:lstStyle/>
          <a:p>
            <a:endParaRPr>
              <a:solidFill>
                <a:prstClr val="black"/>
              </a:solidFill>
            </a:endParaRPr>
          </a:p>
        </p:txBody>
      </p:sp>
      <p:sp>
        <p:nvSpPr>
          <p:cNvPr id="180" name="object 119"/>
          <p:cNvSpPr/>
          <p:nvPr/>
        </p:nvSpPr>
        <p:spPr>
          <a:xfrm>
            <a:off x="6637301" y="10418414"/>
            <a:ext cx="569949" cy="108585"/>
          </a:xfrm>
          <a:custGeom>
            <a:avLst/>
            <a:gdLst/>
            <a:ahLst/>
            <a:cxnLst/>
            <a:rect l="l" t="t" r="r" b="b"/>
            <a:pathLst>
              <a:path w="324485" h="108585">
                <a:moveTo>
                  <a:pt x="324015" y="54000"/>
                </a:moveTo>
                <a:lnTo>
                  <a:pt x="319754" y="74964"/>
                </a:lnTo>
                <a:lnTo>
                  <a:pt x="308154" y="92135"/>
                </a:lnTo>
                <a:lnTo>
                  <a:pt x="290984" y="103738"/>
                </a:lnTo>
                <a:lnTo>
                  <a:pt x="270014" y="108000"/>
                </a:lnTo>
                <a:lnTo>
                  <a:pt x="54000" y="108000"/>
                </a:lnTo>
                <a:lnTo>
                  <a:pt x="33030" y="103738"/>
                </a:lnTo>
                <a:lnTo>
                  <a:pt x="15860" y="92135"/>
                </a:lnTo>
                <a:lnTo>
                  <a:pt x="4260" y="74964"/>
                </a:lnTo>
                <a:lnTo>
                  <a:pt x="0" y="54000"/>
                </a:lnTo>
                <a:lnTo>
                  <a:pt x="4260" y="33036"/>
                </a:lnTo>
                <a:lnTo>
                  <a:pt x="15860" y="15865"/>
                </a:lnTo>
                <a:lnTo>
                  <a:pt x="33030" y="4262"/>
                </a:lnTo>
                <a:lnTo>
                  <a:pt x="54000" y="0"/>
                </a:lnTo>
                <a:lnTo>
                  <a:pt x="270014" y="0"/>
                </a:lnTo>
                <a:lnTo>
                  <a:pt x="290984" y="4262"/>
                </a:lnTo>
                <a:lnTo>
                  <a:pt x="308154" y="15865"/>
                </a:lnTo>
                <a:lnTo>
                  <a:pt x="319754" y="33036"/>
                </a:lnTo>
                <a:lnTo>
                  <a:pt x="324015" y="54000"/>
                </a:lnTo>
                <a:close/>
              </a:path>
            </a:pathLst>
          </a:custGeom>
          <a:ln w="5397">
            <a:noFill/>
            <a:prstDash val="dash"/>
          </a:ln>
        </p:spPr>
        <p:txBody>
          <a:bodyPr wrap="square" lIns="0" tIns="0" rIns="0" bIns="0" rtlCol="0" anchor="ctr" anchorCtr="1"/>
          <a:lstStyle/>
          <a:p>
            <a:pPr algn="ctr"/>
            <a:r>
              <a:rPr lang="ja-JP" altLang="en-US" sz="700" dirty="0">
                <a:latin typeface="ＭＳ ゴシック" panose="020B0609070205080204" pitchFamily="49" charset="-128"/>
                <a:ea typeface="ＭＳ ゴシック" panose="020B0609070205080204" pitchFamily="49" charset="-128"/>
              </a:rPr>
              <a:t>（</a:t>
            </a:r>
            <a:r>
              <a:rPr lang="en-US" altLang="ja-JP" sz="700" dirty="0">
                <a:latin typeface="ＭＳ ゴシック" panose="020B0609070205080204" pitchFamily="49" charset="-128"/>
                <a:ea typeface="ＭＳ ゴシック" panose="020B0609070205080204" pitchFamily="49" charset="-128"/>
              </a:rPr>
              <a:t>2024.12</a:t>
            </a:r>
            <a:r>
              <a:rPr lang="ja-JP" altLang="en-US" sz="700" dirty="0">
                <a:latin typeface="ＭＳ ゴシック" panose="020B0609070205080204" pitchFamily="49" charset="-128"/>
                <a:ea typeface="ＭＳ ゴシック" panose="020B0609070205080204" pitchFamily="49" charset="-128"/>
              </a:rPr>
              <a:t>）</a:t>
            </a:r>
            <a:endParaRPr sz="700" dirty="0">
              <a:latin typeface="ＭＳ ゴシック" panose="020B0609070205080204" pitchFamily="49" charset="-128"/>
              <a:ea typeface="ＭＳ ゴシック" panose="020B0609070205080204" pitchFamily="49" charset="-128"/>
            </a:endParaRPr>
          </a:p>
        </p:txBody>
      </p:sp>
      <p:sp>
        <p:nvSpPr>
          <p:cNvPr id="175" name="object 23"/>
          <p:cNvSpPr/>
          <p:nvPr/>
        </p:nvSpPr>
        <p:spPr>
          <a:xfrm>
            <a:off x="323533" y="1207330"/>
            <a:ext cx="216121" cy="2576264"/>
          </a:xfrm>
          <a:custGeom>
            <a:avLst/>
            <a:gdLst/>
            <a:ahLst/>
            <a:cxnLst/>
            <a:rect l="l" t="t" r="r" b="b"/>
            <a:pathLst>
              <a:path w="216534" h="4608195">
                <a:moveTo>
                  <a:pt x="216001" y="0"/>
                </a:moveTo>
                <a:lnTo>
                  <a:pt x="36004" y="0"/>
                </a:lnTo>
                <a:lnTo>
                  <a:pt x="22025" y="2839"/>
                </a:lnTo>
                <a:lnTo>
                  <a:pt x="10577" y="10572"/>
                </a:lnTo>
                <a:lnTo>
                  <a:pt x="2841" y="22020"/>
                </a:lnTo>
                <a:lnTo>
                  <a:pt x="0" y="36004"/>
                </a:lnTo>
                <a:lnTo>
                  <a:pt x="0" y="4572000"/>
                </a:lnTo>
                <a:lnTo>
                  <a:pt x="2841" y="4585983"/>
                </a:lnTo>
                <a:lnTo>
                  <a:pt x="10577" y="4597431"/>
                </a:lnTo>
                <a:lnTo>
                  <a:pt x="22025" y="4605164"/>
                </a:lnTo>
                <a:lnTo>
                  <a:pt x="36004" y="4608004"/>
                </a:lnTo>
                <a:lnTo>
                  <a:pt x="216001" y="4608004"/>
                </a:lnTo>
                <a:lnTo>
                  <a:pt x="216001" y="0"/>
                </a:lnTo>
                <a:close/>
              </a:path>
            </a:pathLst>
          </a:custGeom>
          <a:noFill/>
        </p:spPr>
        <p:txBody>
          <a:bodyPr vert="eaVert" wrap="square" lIns="0" tIns="72000" rIns="0" bIns="0" rtlCol="0" anchor="ctr" anchorCtr="0"/>
          <a:lstStyle/>
          <a:p>
            <a:r>
              <a:rPr lang="ja-JP" altLang="en-US" sz="1000" b="1" dirty="0">
                <a:solidFill>
                  <a:prstClr val="white"/>
                </a:solidFill>
                <a:latin typeface="ＭＳ ゴシック" panose="020B0609070205080204" pitchFamily="49" charset="-128"/>
                <a:ea typeface="ＭＳ ゴシック" panose="020B0609070205080204" pitchFamily="49" charset="-128"/>
              </a:rPr>
              <a:t>療養担当医師が意見を記入するところ</a:t>
            </a:r>
            <a:endParaRPr sz="1000" b="1" dirty="0">
              <a:solidFill>
                <a:prstClr val="white"/>
              </a:solidFill>
              <a:latin typeface="ＭＳ ゴシック" panose="020B0609070205080204" pitchFamily="49" charset="-128"/>
              <a:ea typeface="ＭＳ ゴシック" panose="020B0609070205080204" pitchFamily="49" charset="-128"/>
            </a:endParaRPr>
          </a:p>
        </p:txBody>
      </p:sp>
      <p:sp>
        <p:nvSpPr>
          <p:cNvPr id="71" name="bk object 42"/>
          <p:cNvSpPr/>
          <p:nvPr/>
        </p:nvSpPr>
        <p:spPr>
          <a:xfrm>
            <a:off x="538130" y="3828611"/>
            <a:ext cx="6697949" cy="45719"/>
          </a:xfrm>
          <a:custGeom>
            <a:avLst/>
            <a:gdLst/>
            <a:ahLst/>
            <a:cxnLst/>
            <a:rect l="l" t="t" r="r" b="b"/>
            <a:pathLst>
              <a:path w="6696075">
                <a:moveTo>
                  <a:pt x="0" y="0"/>
                </a:moveTo>
                <a:lnTo>
                  <a:pt x="6696036"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72" name="object 72"/>
          <p:cNvSpPr txBox="1"/>
          <p:nvPr/>
        </p:nvSpPr>
        <p:spPr>
          <a:xfrm>
            <a:off x="1791906" y="3838722"/>
            <a:ext cx="5404328" cy="188008"/>
          </a:xfrm>
          <a:prstGeom prst="rect">
            <a:avLst/>
          </a:prstGeom>
        </p:spPr>
        <p:txBody>
          <a:bodyPr vert="horz" wrap="square" lIns="36000" tIns="36000" rIns="0" bIns="0" rtlCol="0" anchor="ctr" anchorCtr="0">
            <a:noAutofit/>
          </a:bodyPr>
          <a:lstStyle/>
          <a:p>
            <a:pPr marL="12700">
              <a:lnSpc>
                <a:spcPts val="5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1.</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あり　       </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u="sng" dirty="0">
                <a:solidFill>
                  <a:srgbClr val="231F20"/>
                </a:solidFill>
                <a:latin typeface="ＭＳ ゴシック" panose="020B0609070205080204" pitchFamily="49" charset="-128"/>
                <a:ea typeface="ＭＳ ゴシック" panose="020B0609070205080204" pitchFamily="49" charset="-128"/>
                <a:cs typeface="Meiryo UI"/>
              </a:rPr>
              <a:t>薬剤名：　　　　　　　　　　　　　　　）</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u="sng" dirty="0">
                <a:solidFill>
                  <a:srgbClr val="231F20"/>
                </a:solidFill>
                <a:latin typeface="ＭＳ ゴシック" panose="020B0609070205080204" pitchFamily="49" charset="-128"/>
                <a:ea typeface="ＭＳ ゴシック" panose="020B0609070205080204" pitchFamily="49" charset="-128"/>
                <a:cs typeface="Meiryo UI"/>
              </a:rPr>
              <a:t>薬剤名：　　　　　　　　　　　　　　　　　）</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p:txBody>
      </p:sp>
      <p:sp>
        <p:nvSpPr>
          <p:cNvPr id="73" name="object 72"/>
          <p:cNvSpPr txBox="1"/>
          <p:nvPr/>
        </p:nvSpPr>
        <p:spPr>
          <a:xfrm>
            <a:off x="1783542" y="3991122"/>
            <a:ext cx="5404328" cy="188008"/>
          </a:xfrm>
          <a:prstGeom prst="rect">
            <a:avLst/>
          </a:prstGeom>
        </p:spPr>
        <p:txBody>
          <a:bodyPr vert="horz" wrap="square" lIns="36000" tIns="36000" rIns="0" bIns="0" rtlCol="0" anchor="ctr" anchorCtr="0">
            <a:noAutofit/>
          </a:bodyPr>
          <a:lstStyle/>
          <a:p>
            <a:pPr marL="12700">
              <a:lnSpc>
                <a:spcPts val="5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u="sng" dirty="0">
                <a:solidFill>
                  <a:srgbClr val="231F20"/>
                </a:solidFill>
                <a:latin typeface="ＭＳ ゴシック" panose="020B0609070205080204" pitchFamily="49" charset="-128"/>
                <a:ea typeface="ＭＳ ゴシック" panose="020B0609070205080204" pitchFamily="49" charset="-128"/>
                <a:cs typeface="Meiryo UI"/>
              </a:rPr>
              <a:t>薬剤名：　　　　　　　　　　　　　　　）</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u="sng" dirty="0">
                <a:solidFill>
                  <a:srgbClr val="231F20"/>
                </a:solidFill>
                <a:latin typeface="ＭＳ ゴシック" panose="020B0609070205080204" pitchFamily="49" charset="-128"/>
                <a:ea typeface="ＭＳ ゴシック" panose="020B0609070205080204" pitchFamily="49" charset="-128"/>
                <a:cs typeface="Meiryo UI"/>
              </a:rPr>
              <a:t>薬剤名：　　　　　　　　　　　　　　　　　）　　　　　　　　　　　　　</a:t>
            </a:r>
            <a:endParaRPr lang="en-US" altLang="ja-JP" sz="800" u="sng" dirty="0">
              <a:solidFill>
                <a:srgbClr val="231F20"/>
              </a:solidFill>
              <a:latin typeface="ＭＳ ゴシック" panose="020B0609070205080204" pitchFamily="49" charset="-128"/>
              <a:ea typeface="ＭＳ ゴシック" panose="020B0609070205080204" pitchFamily="49" charset="-128"/>
              <a:cs typeface="Meiryo UI"/>
            </a:endParaRPr>
          </a:p>
        </p:txBody>
      </p:sp>
      <p:sp>
        <p:nvSpPr>
          <p:cNvPr id="74" name="object 72"/>
          <p:cNvSpPr txBox="1"/>
          <p:nvPr/>
        </p:nvSpPr>
        <p:spPr>
          <a:xfrm>
            <a:off x="1775191" y="4219722"/>
            <a:ext cx="5404328" cy="188008"/>
          </a:xfrm>
          <a:prstGeom prst="rect">
            <a:avLst/>
          </a:prstGeom>
        </p:spPr>
        <p:txBody>
          <a:bodyPr vert="horz" wrap="square" lIns="36000" tIns="36000" rIns="0" bIns="0" rtlCol="0" anchor="ctr" anchorCtr="0">
            <a:noAutofit/>
          </a:bodyPr>
          <a:lstStyle/>
          <a:p>
            <a:pPr marL="12700">
              <a:lnSpc>
                <a:spcPts val="500"/>
              </a:lnSpc>
            </a:pP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2.</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なし（理由：</a:t>
            </a:r>
            <a:r>
              <a:rPr lang="ja-JP" altLang="en-US" sz="800" u="sng"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ts val="500"/>
              </a:lnSpc>
            </a:pPr>
            <a:r>
              <a:rPr lang="ja-JP" altLang="en-US" sz="800" u="sng" dirty="0">
                <a:solidFill>
                  <a:srgbClr val="231F20"/>
                </a:solidFill>
                <a:latin typeface="ＭＳ ゴシック" panose="020B0609070205080204" pitchFamily="49" charset="-128"/>
                <a:ea typeface="ＭＳ ゴシック" panose="020B0609070205080204" pitchFamily="49" charset="-128"/>
                <a:cs typeface="Meiryo UI"/>
              </a:rPr>
              <a:t>　　　　　　　　　　　　</a:t>
            </a:r>
            <a:endParaRPr lang="en-US" altLang="ja-JP" sz="800" u="sng" dirty="0">
              <a:solidFill>
                <a:srgbClr val="231F20"/>
              </a:solidFill>
              <a:latin typeface="ＭＳ ゴシック" panose="020B0609070205080204" pitchFamily="49" charset="-128"/>
              <a:ea typeface="ＭＳ ゴシック" panose="020B0609070205080204" pitchFamily="49" charset="-128"/>
              <a:cs typeface="Meiryo UI"/>
            </a:endParaRPr>
          </a:p>
        </p:txBody>
      </p:sp>
    </p:spTree>
    <p:extLst>
      <p:ext uri="{BB962C8B-B14F-4D97-AF65-F5344CB8AC3E}">
        <p14:creationId xmlns:p14="http://schemas.microsoft.com/office/powerpoint/2010/main" val="13484037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1BBA294097AC94395D5D1BA541EE62E" ma:contentTypeVersion="0" ma:contentTypeDescription="Create a new document." ma:contentTypeScope="" ma:versionID="de98104e04fc65dace0036907e8db5f5">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3FB149D-26CE-4FAD-99FA-BE4EC2887DF4}">
  <ds:schemaRefs>
    <ds:schemaRef ds:uri="http://schemas.microsoft.com/sharepoint/v3/contenttype/forms"/>
  </ds:schemaRefs>
</ds:datastoreItem>
</file>

<file path=customXml/itemProps2.xml><?xml version="1.0" encoding="utf-8"?>
<ds:datastoreItem xmlns:ds="http://schemas.openxmlformats.org/officeDocument/2006/customXml" ds:itemID="{75F59217-355B-4200-8846-0A39691484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AF3464EE-040D-4651-986B-8BB81916F592}">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1784</TotalTime>
  <Words>1607</Words>
  <Application>Microsoft Office PowerPoint</Application>
  <PresentationFormat>ユーザー設定</PresentationFormat>
  <Paragraphs>163</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2</vt:i4>
      </vt:variant>
    </vt:vector>
  </HeadingPairs>
  <TitlesOfParts>
    <vt:vector size="11" baseType="lpstr">
      <vt:lpstr>Meiryo UI</vt:lpstr>
      <vt:lpstr>ＭＳ Ｐゴシック</vt:lpstr>
      <vt:lpstr>ＭＳ ゴシック</vt:lpstr>
      <vt:lpstr>PMingLiU</vt:lpstr>
      <vt:lpstr>游ゴシック</vt:lpstr>
      <vt:lpstr>Arial</vt:lpstr>
      <vt:lpstr>Calibri</vt:lpstr>
      <vt:lpstr>Office Theme</vt:lpstr>
      <vt:lpstr>デザインの設定</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untitled</dc:title>
  <dc:creator>Nishigaki, Yuta</dc:creator>
  <cp:lastModifiedBy>USER06</cp:lastModifiedBy>
  <cp:revision>150</cp:revision>
  <cp:lastPrinted>2026-04-10T04:51:48Z</cp:lastPrinted>
  <dcterms:created xsi:type="dcterms:W3CDTF">2016-05-26T09:41:00Z</dcterms:created>
  <dcterms:modified xsi:type="dcterms:W3CDTF">2026-04-10T04:53:58Z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2016-04-07T00:00:00Z</vt:filetime>
  </property>
  <property fmtid="{D5CDD505-2E9C-101B-9397-08002B2CF9AE}" pid="3" name="Creator">
    <vt:lpwstr>Adobe Illustrator CS6 (Windows)</vt:lpwstr>
  </property>
  <property fmtid="{D5CDD505-2E9C-101B-9397-08002B2CF9AE}" pid="4" name="LastSaved">
    <vt:filetime>2016-05-26T00:00:00Z</vt:filetime>
  </property>
  <property fmtid="{D5CDD505-2E9C-101B-9397-08002B2CF9AE}" pid="5" name="ContentTypeId">
    <vt:lpwstr>0x01010001BBA294097AC94395D5D1BA541EE62E</vt:lpwstr>
  </property>
</Properties>
</file>