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7556500" cy="106934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10" autoAdjust="0"/>
  </p:normalViewPr>
  <p:slideViewPr>
    <p:cSldViewPr>
      <p:cViewPr varScale="1">
        <p:scale>
          <a:sx n="76" d="100"/>
          <a:sy n="76" d="100"/>
        </p:scale>
        <p:origin x="3012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264935" y="10152665"/>
            <a:ext cx="345440" cy="153034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rgbClr val="231F20"/>
                </a:solidFill>
                <a:latin typeface="Meiryo UI"/>
                <a:cs typeface="Meiryo UI"/>
              </a:defRPr>
            </a:lvl1pPr>
          </a:lstStyle>
          <a:p>
            <a:pPr marL="25400">
              <a:lnSpc>
                <a:spcPts val="1140"/>
              </a:lnSpc>
            </a:pPr>
            <a:fld id="{81D60167-4931-47E6-BA6A-407CBD079E47}" type="slidenum">
              <a:rPr spc="35" dirty="0"/>
              <a:t>‹#›</a:t>
            </a:fld>
            <a:r>
              <a:rPr spc="35" dirty="0"/>
              <a:t> </a:t>
            </a:r>
            <a:r>
              <a:rPr spc="50" dirty="0"/>
              <a:t>/</a:t>
            </a:r>
            <a:r>
              <a:rPr spc="-210" dirty="0"/>
              <a:t> </a:t>
            </a:r>
            <a:r>
              <a:rPr spc="35" dirty="0"/>
              <a:t>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264935" y="10152665"/>
            <a:ext cx="345440" cy="153034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rgbClr val="231F20"/>
                </a:solidFill>
                <a:latin typeface="Meiryo UI"/>
                <a:cs typeface="Meiryo UI"/>
              </a:defRPr>
            </a:lvl1pPr>
          </a:lstStyle>
          <a:p>
            <a:pPr marL="25400">
              <a:lnSpc>
                <a:spcPts val="1140"/>
              </a:lnSpc>
            </a:pPr>
            <a:fld id="{81D60167-4931-47E6-BA6A-407CBD079E47}" type="slidenum">
              <a:rPr spc="35" dirty="0"/>
              <a:t>‹#›</a:t>
            </a:fld>
            <a:r>
              <a:rPr spc="35" dirty="0"/>
              <a:t> </a:t>
            </a:r>
            <a:r>
              <a:rPr spc="50" dirty="0"/>
              <a:t>/</a:t>
            </a:r>
            <a:r>
              <a:rPr spc="-210" dirty="0"/>
              <a:t> </a:t>
            </a:r>
            <a:r>
              <a:rPr spc="35" dirty="0"/>
              <a:t>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264935" y="10152665"/>
            <a:ext cx="345440" cy="153034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rgbClr val="231F20"/>
                </a:solidFill>
                <a:latin typeface="Meiryo UI"/>
                <a:cs typeface="Meiryo UI"/>
              </a:defRPr>
            </a:lvl1pPr>
          </a:lstStyle>
          <a:p>
            <a:pPr marL="25400">
              <a:lnSpc>
                <a:spcPts val="1140"/>
              </a:lnSpc>
            </a:pPr>
            <a:fld id="{81D60167-4931-47E6-BA6A-407CBD079E47}" type="slidenum">
              <a:rPr spc="35" dirty="0"/>
              <a:t>‹#›</a:t>
            </a:fld>
            <a:r>
              <a:rPr spc="35" dirty="0"/>
              <a:t> </a:t>
            </a:r>
            <a:r>
              <a:rPr spc="50" dirty="0"/>
              <a:t>/</a:t>
            </a:r>
            <a:r>
              <a:rPr spc="-210" dirty="0"/>
              <a:t> </a:t>
            </a:r>
            <a:r>
              <a:rPr spc="35" dirty="0"/>
              <a:t>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264935" y="10152665"/>
            <a:ext cx="345440" cy="153034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rgbClr val="231F20"/>
                </a:solidFill>
                <a:latin typeface="Meiryo UI"/>
                <a:cs typeface="Meiryo UI"/>
              </a:defRPr>
            </a:lvl1pPr>
          </a:lstStyle>
          <a:p>
            <a:pPr marL="25400">
              <a:lnSpc>
                <a:spcPts val="1140"/>
              </a:lnSpc>
            </a:pPr>
            <a:fld id="{81D60167-4931-47E6-BA6A-407CBD079E47}" type="slidenum">
              <a:rPr spc="35" dirty="0"/>
              <a:t>‹#›</a:t>
            </a:fld>
            <a:r>
              <a:rPr spc="35" dirty="0"/>
              <a:t> </a:t>
            </a:r>
            <a:r>
              <a:rPr spc="50" dirty="0"/>
              <a:t>/</a:t>
            </a:r>
            <a:r>
              <a:rPr spc="-210" dirty="0"/>
              <a:t> </a:t>
            </a:r>
            <a:r>
              <a:rPr spc="35" dirty="0"/>
              <a:t>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264935" y="10152665"/>
            <a:ext cx="345440" cy="153034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rgbClr val="231F20"/>
                </a:solidFill>
                <a:latin typeface="Meiryo UI"/>
                <a:cs typeface="Meiryo UI"/>
              </a:defRPr>
            </a:lvl1pPr>
          </a:lstStyle>
          <a:p>
            <a:pPr marL="25400">
              <a:lnSpc>
                <a:spcPts val="1140"/>
              </a:lnSpc>
            </a:pPr>
            <a:fld id="{81D60167-4931-47E6-BA6A-407CBD079E47}" type="slidenum">
              <a:rPr spc="35" dirty="0"/>
              <a:t>‹#›</a:t>
            </a:fld>
            <a:r>
              <a:rPr spc="35" dirty="0"/>
              <a:t> </a:t>
            </a:r>
            <a:r>
              <a:rPr spc="50" dirty="0"/>
              <a:t>/</a:t>
            </a:r>
            <a:r>
              <a:rPr spc="-210" dirty="0"/>
              <a:t> </a:t>
            </a:r>
            <a:r>
              <a:rPr spc="35" dirty="0"/>
              <a:t>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" name="グループ化 168"/>
          <p:cNvGrpSpPr/>
          <p:nvPr/>
        </p:nvGrpSpPr>
        <p:grpSpPr>
          <a:xfrm>
            <a:off x="827333" y="1337124"/>
            <a:ext cx="5901833" cy="648982"/>
            <a:chOff x="806450" y="317500"/>
            <a:chExt cx="5901833" cy="648982"/>
          </a:xfrm>
        </p:grpSpPr>
        <p:grpSp>
          <p:nvGrpSpPr>
            <p:cNvPr id="155" name="グループ化 154"/>
            <p:cNvGrpSpPr/>
            <p:nvPr/>
          </p:nvGrpSpPr>
          <p:grpSpPr>
            <a:xfrm>
              <a:off x="806450" y="317500"/>
              <a:ext cx="5901833" cy="648982"/>
              <a:chOff x="766867" y="1098228"/>
              <a:chExt cx="5901833" cy="648982"/>
            </a:xfrm>
          </p:grpSpPr>
          <p:sp>
            <p:nvSpPr>
              <p:cNvPr id="156" name="object 11"/>
              <p:cNvSpPr/>
              <p:nvPr/>
            </p:nvSpPr>
            <p:spPr>
              <a:xfrm>
                <a:off x="5719867" y="1105184"/>
                <a:ext cx="701155" cy="262800"/>
              </a:xfrm>
              <a:custGeom>
                <a:avLst/>
                <a:gdLst/>
                <a:ahLst/>
                <a:cxnLst/>
                <a:rect l="l" t="t" r="r" b="b"/>
                <a:pathLst>
                  <a:path w="387350" h="252095">
                    <a:moveTo>
                      <a:pt x="387032" y="0"/>
                    </a:moveTo>
                    <a:lnTo>
                      <a:pt x="0" y="0"/>
                    </a:lnTo>
                    <a:lnTo>
                      <a:pt x="62115" y="217385"/>
                    </a:lnTo>
                    <a:lnTo>
                      <a:pt x="68807" y="230824"/>
                    </a:lnTo>
                    <a:lnTo>
                      <a:pt x="79689" y="241828"/>
                    </a:lnTo>
                    <a:lnTo>
                      <a:pt x="93262" y="249263"/>
                    </a:lnTo>
                    <a:lnTo>
                      <a:pt x="108026" y="251993"/>
                    </a:lnTo>
                    <a:lnTo>
                      <a:pt x="279006" y="251993"/>
                    </a:lnTo>
                    <a:lnTo>
                      <a:pt x="318227" y="230824"/>
                    </a:lnTo>
                    <a:lnTo>
                      <a:pt x="387032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12700">
                <a:noFill/>
              </a:ln>
            </p:spPr>
            <p:txBody>
              <a:bodyPr wrap="square" lIns="0" tIns="0" rIns="0" bIns="0" rtlCol="0"/>
              <a:lstStyle/>
              <a:p>
                <a:pPr algn="ctr"/>
                <a:r>
                  <a:rPr lang="ja-JP" altLang="en-US" sz="1400" dirty="0">
                    <a:solidFill>
                      <a:schemeClr val="bg1"/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２</a:t>
                </a:r>
              </a:p>
            </p:txBody>
          </p:sp>
          <p:sp>
            <p:nvSpPr>
              <p:cNvPr id="157" name="object 15"/>
              <p:cNvSpPr/>
              <p:nvPr/>
            </p:nvSpPr>
            <p:spPr>
              <a:xfrm>
                <a:off x="5112447" y="1105185"/>
                <a:ext cx="649248" cy="252095"/>
              </a:xfrm>
              <a:custGeom>
                <a:avLst/>
                <a:gdLst/>
                <a:ahLst/>
                <a:cxnLst/>
                <a:rect l="l" t="t" r="r" b="b"/>
                <a:pathLst>
                  <a:path w="387350" h="252095">
                    <a:moveTo>
                      <a:pt x="387007" y="0"/>
                    </a:moveTo>
                    <a:lnTo>
                      <a:pt x="0" y="0"/>
                    </a:lnTo>
                    <a:lnTo>
                      <a:pt x="62115" y="217385"/>
                    </a:lnTo>
                    <a:lnTo>
                      <a:pt x="68796" y="230824"/>
                    </a:lnTo>
                    <a:lnTo>
                      <a:pt x="79678" y="241828"/>
                    </a:lnTo>
                    <a:lnTo>
                      <a:pt x="93253" y="249263"/>
                    </a:lnTo>
                    <a:lnTo>
                      <a:pt x="108013" y="251993"/>
                    </a:lnTo>
                    <a:lnTo>
                      <a:pt x="279006" y="251993"/>
                    </a:lnTo>
                    <a:lnTo>
                      <a:pt x="318218" y="230824"/>
                    </a:lnTo>
                    <a:lnTo>
                      <a:pt x="387007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wrap="square" lIns="0" tIns="0" rIns="0" bIns="0" rtlCol="0"/>
              <a:lstStyle/>
              <a:p>
                <a:pPr algn="ctr"/>
                <a:r>
                  <a:rPr lang="en-US" altLang="ja-JP" sz="1400" b="1" dirty="0">
                    <a:solidFill>
                      <a:schemeClr val="bg1"/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1</a:t>
                </a:r>
                <a:endParaRPr sz="1400" b="1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endParaRPr>
              </a:p>
            </p:txBody>
          </p:sp>
          <p:sp>
            <p:nvSpPr>
              <p:cNvPr id="158" name="object 45"/>
              <p:cNvSpPr/>
              <p:nvPr/>
            </p:nvSpPr>
            <p:spPr>
              <a:xfrm>
                <a:off x="828000" y="1747210"/>
                <a:ext cx="58324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5832475">
                    <a:moveTo>
                      <a:pt x="0" y="0"/>
                    </a:moveTo>
                    <a:lnTo>
                      <a:pt x="5832005" y="0"/>
                    </a:lnTo>
                  </a:path>
                </a:pathLst>
              </a:custGeom>
              <a:ln w="21602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159" name="object 46"/>
              <p:cNvSpPr/>
              <p:nvPr/>
            </p:nvSpPr>
            <p:spPr>
              <a:xfrm>
                <a:off x="826095" y="1098228"/>
                <a:ext cx="58324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5832475">
                    <a:moveTo>
                      <a:pt x="0" y="0"/>
                    </a:moveTo>
                    <a:lnTo>
                      <a:pt x="5832005" y="0"/>
                    </a:lnTo>
                  </a:path>
                </a:pathLst>
              </a:custGeom>
              <a:ln w="21602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160" name="object 62"/>
              <p:cNvSpPr txBox="1"/>
              <p:nvPr/>
            </p:nvSpPr>
            <p:spPr>
              <a:xfrm>
                <a:off x="766867" y="1292208"/>
                <a:ext cx="943764" cy="24622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lang="ja-JP" altLang="en-US" sz="1600" b="1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健康保険</a:t>
                </a:r>
                <a:endParaRPr sz="16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161" name="object 62"/>
              <p:cNvSpPr txBox="1"/>
              <p:nvPr/>
            </p:nvSpPr>
            <p:spPr>
              <a:xfrm>
                <a:off x="3965865" y="1274275"/>
                <a:ext cx="1103827" cy="24622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lang="ja-JP" altLang="en-US" sz="1600" b="1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支給申請書</a:t>
                </a:r>
                <a:endParaRPr sz="16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162" name="object 62"/>
              <p:cNvSpPr txBox="1"/>
              <p:nvPr/>
            </p:nvSpPr>
            <p:spPr>
              <a:xfrm>
                <a:off x="2378942" y="1217055"/>
                <a:ext cx="1563765" cy="36933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lang="ja-JP" altLang="en-US" sz="2400" b="1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高額療養費</a:t>
                </a:r>
                <a:endParaRPr sz="2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163" name="object 17"/>
              <p:cNvSpPr/>
              <p:nvPr/>
            </p:nvSpPr>
            <p:spPr>
              <a:xfrm>
                <a:off x="5081567" y="1443217"/>
                <a:ext cx="1587133" cy="230504"/>
              </a:xfrm>
              <a:custGeom>
                <a:avLst/>
                <a:gdLst/>
                <a:ahLst/>
                <a:cxnLst/>
                <a:rect l="l" t="t" r="r" b="b"/>
                <a:pathLst>
                  <a:path w="1562734" h="230505">
                    <a:moveTo>
                      <a:pt x="1447177" y="0"/>
                    </a:moveTo>
                    <a:lnTo>
                      <a:pt x="115188" y="0"/>
                    </a:lnTo>
                    <a:lnTo>
                      <a:pt x="70385" y="9067"/>
                    </a:lnTo>
                    <a:lnTo>
                      <a:pt x="33767" y="33778"/>
                    </a:lnTo>
                    <a:lnTo>
                      <a:pt x="9063" y="70401"/>
                    </a:lnTo>
                    <a:lnTo>
                      <a:pt x="0" y="115201"/>
                    </a:lnTo>
                    <a:lnTo>
                      <a:pt x="9063" y="159994"/>
                    </a:lnTo>
                    <a:lnTo>
                      <a:pt x="33767" y="196613"/>
                    </a:lnTo>
                    <a:lnTo>
                      <a:pt x="70385" y="221323"/>
                    </a:lnTo>
                    <a:lnTo>
                      <a:pt x="115188" y="230390"/>
                    </a:lnTo>
                    <a:lnTo>
                      <a:pt x="1447177" y="230390"/>
                    </a:lnTo>
                    <a:lnTo>
                      <a:pt x="1491981" y="221323"/>
                    </a:lnTo>
                    <a:lnTo>
                      <a:pt x="1528598" y="196613"/>
                    </a:lnTo>
                    <a:lnTo>
                      <a:pt x="1553303" y="159994"/>
                    </a:lnTo>
                    <a:lnTo>
                      <a:pt x="1562366" y="115201"/>
                    </a:lnTo>
                    <a:lnTo>
                      <a:pt x="1553303" y="70401"/>
                    </a:lnTo>
                    <a:lnTo>
                      <a:pt x="1528598" y="33778"/>
                    </a:lnTo>
                    <a:lnTo>
                      <a:pt x="1491981" y="9067"/>
                    </a:lnTo>
                    <a:lnTo>
                      <a:pt x="1447177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28575">
                <a:solidFill>
                  <a:srgbClr val="221915"/>
                </a:solidFill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1000" b="1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被保険者</a:t>
                </a:r>
                <a:r>
                  <a:rPr lang="en-US" altLang="ja-JP" sz="1000" b="1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(</a:t>
                </a:r>
                <a:r>
                  <a:rPr lang="ja-JP" altLang="en-US" sz="1000" b="1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申請者</a:t>
                </a:r>
                <a:r>
                  <a:rPr lang="en-US" altLang="ja-JP" sz="1000" b="1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)</a:t>
                </a:r>
                <a:r>
                  <a:rPr lang="ja-JP" altLang="en-US" sz="1000" b="1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記入用</a:t>
                </a:r>
                <a:endParaRPr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168" name="object 62"/>
            <p:cNvSpPr txBox="1"/>
            <p:nvPr/>
          </p:nvSpPr>
          <p:spPr>
            <a:xfrm>
              <a:off x="1656525" y="317500"/>
              <a:ext cx="762000" cy="64633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被保険者</a:t>
              </a:r>
              <a:endParaRPr lang="en-US" altLang="ja-JP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  <a:p>
              <a:pPr marL="12700"/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被扶養者</a:t>
              </a:r>
              <a:endParaRPr lang="en-US" altLang="ja-JP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  <a:p>
              <a:pPr marL="12700"/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世帯合算</a:t>
              </a:r>
              <a:endParaRPr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</p:grpSp>
      <p:sp>
        <p:nvSpPr>
          <p:cNvPr id="174" name="object 171"/>
          <p:cNvSpPr/>
          <p:nvPr/>
        </p:nvSpPr>
        <p:spPr>
          <a:xfrm>
            <a:off x="6191503" y="10134562"/>
            <a:ext cx="504190" cy="180340"/>
          </a:xfrm>
          <a:custGeom>
            <a:avLst/>
            <a:gdLst/>
            <a:ahLst/>
            <a:cxnLst/>
            <a:rect l="l" t="t" r="r" b="b"/>
            <a:pathLst>
              <a:path w="504190" h="180340">
                <a:moveTo>
                  <a:pt x="504012" y="89992"/>
                </a:moveTo>
                <a:lnTo>
                  <a:pt x="496910" y="124940"/>
                </a:lnTo>
                <a:lnTo>
                  <a:pt x="477575" y="153558"/>
                </a:lnTo>
                <a:lnTo>
                  <a:pt x="448960" y="172895"/>
                </a:lnTo>
                <a:lnTo>
                  <a:pt x="414019" y="179997"/>
                </a:lnTo>
                <a:lnTo>
                  <a:pt x="90017" y="179997"/>
                </a:lnTo>
                <a:lnTo>
                  <a:pt x="55067" y="172895"/>
                </a:lnTo>
                <a:lnTo>
                  <a:pt x="26444" y="153558"/>
                </a:lnTo>
                <a:lnTo>
                  <a:pt x="7103" y="124940"/>
                </a:lnTo>
                <a:lnTo>
                  <a:pt x="0" y="89992"/>
                </a:lnTo>
                <a:lnTo>
                  <a:pt x="7103" y="55051"/>
                </a:lnTo>
                <a:lnTo>
                  <a:pt x="26444" y="26436"/>
                </a:lnTo>
                <a:lnTo>
                  <a:pt x="55067" y="7101"/>
                </a:lnTo>
                <a:lnTo>
                  <a:pt x="90017" y="0"/>
                </a:lnTo>
                <a:lnTo>
                  <a:pt x="414019" y="0"/>
                </a:lnTo>
                <a:lnTo>
                  <a:pt x="448960" y="7101"/>
                </a:lnTo>
                <a:lnTo>
                  <a:pt x="477575" y="26436"/>
                </a:lnTo>
                <a:lnTo>
                  <a:pt x="496910" y="55051"/>
                </a:lnTo>
                <a:lnTo>
                  <a:pt x="504012" y="89992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0" rIns="0" bIns="0" rtlCol="0" anchor="ctr" anchorCtr="1"/>
          <a:lstStyle/>
          <a:p>
            <a:pPr algn="ctr"/>
            <a:r>
              <a:rPr lang="en-US" altLang="ja-JP" sz="1050" dirty="0"/>
              <a:t>1/2</a:t>
            </a:r>
            <a:endParaRPr sz="1050" dirty="0"/>
          </a:p>
        </p:txBody>
      </p:sp>
      <p:sp>
        <p:nvSpPr>
          <p:cNvPr id="177" name="object 61"/>
          <p:cNvSpPr/>
          <p:nvPr/>
        </p:nvSpPr>
        <p:spPr>
          <a:xfrm>
            <a:off x="4229607" y="8187779"/>
            <a:ext cx="3185164" cy="216535"/>
          </a:xfrm>
          <a:custGeom>
            <a:avLst/>
            <a:gdLst/>
            <a:ahLst/>
            <a:cxnLst/>
            <a:rect l="l" t="t" r="r" b="b"/>
            <a:pathLst>
              <a:path w="2592070" h="216534">
                <a:moveTo>
                  <a:pt x="2502001" y="0"/>
                </a:moveTo>
                <a:lnTo>
                  <a:pt x="36017" y="0"/>
                </a:lnTo>
                <a:lnTo>
                  <a:pt x="22031" y="2839"/>
                </a:lnTo>
                <a:lnTo>
                  <a:pt x="10579" y="10572"/>
                </a:lnTo>
                <a:lnTo>
                  <a:pt x="2841" y="22020"/>
                </a:lnTo>
                <a:lnTo>
                  <a:pt x="0" y="36004"/>
                </a:lnTo>
                <a:lnTo>
                  <a:pt x="0" y="179997"/>
                </a:lnTo>
                <a:lnTo>
                  <a:pt x="2841" y="193975"/>
                </a:lnTo>
                <a:lnTo>
                  <a:pt x="10579" y="205424"/>
                </a:lnTo>
                <a:lnTo>
                  <a:pt x="22031" y="213160"/>
                </a:lnTo>
                <a:lnTo>
                  <a:pt x="36017" y="216001"/>
                </a:lnTo>
                <a:lnTo>
                  <a:pt x="2502001" y="216001"/>
                </a:lnTo>
                <a:lnTo>
                  <a:pt x="2592019" y="108000"/>
                </a:lnTo>
                <a:lnTo>
                  <a:pt x="2502001" y="0"/>
                </a:lnTo>
                <a:close/>
              </a:path>
            </a:pathLst>
          </a:custGeom>
          <a:solidFill>
            <a:srgbClr val="221915"/>
          </a:solidFill>
          <a:ln>
            <a:solidFill>
              <a:srgbClr val="221915"/>
            </a:solidFill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「申請者記入用」は</a:t>
            </a:r>
            <a:r>
              <a:rPr lang="en-US" altLang="ja-JP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ページに続きます。</a:t>
            </a:r>
            <a:r>
              <a:rPr lang="en-US" altLang="ja-JP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〉〉〉</a:t>
            </a:r>
          </a:p>
        </p:txBody>
      </p:sp>
      <p:sp>
        <p:nvSpPr>
          <p:cNvPr id="178" name="正方形/長方形 177"/>
          <p:cNvSpPr/>
          <p:nvPr/>
        </p:nvSpPr>
        <p:spPr>
          <a:xfrm>
            <a:off x="2271800" y="10074251"/>
            <a:ext cx="2821711" cy="301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北海道コンピュータ関連産業</a:t>
            </a:r>
            <a:r>
              <a:rPr kumimoji="1" lang="ja-JP" altLang="en-US" sz="1100" dirty="0">
                <a:solidFill>
                  <a:schemeClr val="tx1"/>
                </a:solidFill>
              </a:rPr>
              <a:t>健康保険組合</a:t>
            </a:r>
          </a:p>
        </p:txBody>
      </p:sp>
      <p:grpSp>
        <p:nvGrpSpPr>
          <p:cNvPr id="115" name="グループ化 114"/>
          <p:cNvGrpSpPr/>
          <p:nvPr/>
        </p:nvGrpSpPr>
        <p:grpSpPr>
          <a:xfrm>
            <a:off x="323493" y="9486266"/>
            <a:ext cx="5580381" cy="432434"/>
            <a:chOff x="323493" y="8766543"/>
            <a:chExt cx="5580381" cy="432434"/>
          </a:xfrm>
        </p:grpSpPr>
        <p:sp>
          <p:nvSpPr>
            <p:cNvPr id="116" name="object 19"/>
            <p:cNvSpPr/>
            <p:nvPr/>
          </p:nvSpPr>
          <p:spPr>
            <a:xfrm>
              <a:off x="323493" y="8766543"/>
              <a:ext cx="1202893" cy="432434"/>
            </a:xfrm>
            <a:custGeom>
              <a:avLst/>
              <a:gdLst/>
              <a:ahLst/>
              <a:cxnLst/>
              <a:rect l="l" t="t" r="r" b="b"/>
              <a:pathLst>
                <a:path w="1008380" h="432434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395998"/>
                  </a:lnTo>
                  <a:lnTo>
                    <a:pt x="2839" y="409982"/>
                  </a:lnTo>
                  <a:lnTo>
                    <a:pt x="10571" y="421430"/>
                  </a:lnTo>
                  <a:lnTo>
                    <a:pt x="22015" y="429163"/>
                  </a:lnTo>
                  <a:lnTo>
                    <a:pt x="35991" y="432003"/>
                  </a:lnTo>
                  <a:lnTo>
                    <a:pt x="1007999" y="432003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1"/>
            <a:lstStyle/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社会保険労務士の</a:t>
              </a:r>
            </a:p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提出代行者名記載欄</a:t>
              </a:r>
              <a:endParaRPr sz="900" dirty="0"/>
            </a:p>
          </p:txBody>
        </p:sp>
        <p:sp>
          <p:nvSpPr>
            <p:cNvPr id="117" name="object 57"/>
            <p:cNvSpPr/>
            <p:nvPr/>
          </p:nvSpPr>
          <p:spPr>
            <a:xfrm>
              <a:off x="323494" y="8766543"/>
              <a:ext cx="5580380" cy="432434"/>
            </a:xfrm>
            <a:custGeom>
              <a:avLst/>
              <a:gdLst/>
              <a:ahLst/>
              <a:cxnLst/>
              <a:rect l="l" t="t" r="r" b="b"/>
              <a:pathLst>
                <a:path w="5580380" h="432434">
                  <a:moveTo>
                    <a:pt x="5580011" y="395998"/>
                  </a:moveTo>
                  <a:lnTo>
                    <a:pt x="5577172" y="409982"/>
                  </a:lnTo>
                  <a:lnTo>
                    <a:pt x="5569440" y="421430"/>
                  </a:lnTo>
                  <a:lnTo>
                    <a:pt x="5557996" y="429163"/>
                  </a:lnTo>
                  <a:lnTo>
                    <a:pt x="5544019" y="432003"/>
                  </a:lnTo>
                  <a:lnTo>
                    <a:pt x="36004" y="432003"/>
                  </a:lnTo>
                  <a:lnTo>
                    <a:pt x="22025" y="429163"/>
                  </a:lnTo>
                  <a:lnTo>
                    <a:pt x="10577" y="421430"/>
                  </a:lnTo>
                  <a:lnTo>
                    <a:pt x="2841" y="409982"/>
                  </a:lnTo>
                  <a:lnTo>
                    <a:pt x="0" y="395998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5544019" y="0"/>
                  </a:lnTo>
                  <a:lnTo>
                    <a:pt x="5557996" y="2841"/>
                  </a:lnTo>
                  <a:lnTo>
                    <a:pt x="5569440" y="10577"/>
                  </a:lnTo>
                  <a:lnTo>
                    <a:pt x="5577172" y="22025"/>
                  </a:lnTo>
                  <a:lnTo>
                    <a:pt x="5580011" y="36004"/>
                  </a:lnTo>
                  <a:lnTo>
                    <a:pt x="5580011" y="395998"/>
                  </a:lnTo>
                  <a:close/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0" name="object 59"/>
          <p:cNvSpPr/>
          <p:nvPr/>
        </p:nvSpPr>
        <p:spPr>
          <a:xfrm>
            <a:off x="5975527" y="8766556"/>
            <a:ext cx="1260475" cy="1152525"/>
          </a:xfrm>
          <a:custGeom>
            <a:avLst/>
            <a:gdLst/>
            <a:ahLst/>
            <a:cxnLst/>
            <a:rect l="l" t="t" r="r" b="b"/>
            <a:pathLst>
              <a:path w="1260475" h="1152525">
                <a:moveTo>
                  <a:pt x="1259992" y="1152004"/>
                </a:moveTo>
                <a:lnTo>
                  <a:pt x="0" y="1152004"/>
                </a:lnTo>
                <a:lnTo>
                  <a:pt x="0" y="0"/>
                </a:lnTo>
                <a:lnTo>
                  <a:pt x="1259992" y="0"/>
                </a:lnTo>
                <a:lnTo>
                  <a:pt x="1259992" y="1152004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36000" rIns="0" bIns="0" rtlCol="0" anchor="t" anchorCtr="1"/>
          <a:lstStyle/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受付日付印</a:t>
            </a:r>
            <a:endParaRPr sz="900" dirty="0"/>
          </a:p>
        </p:txBody>
      </p:sp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2AAE32BB-E373-4E13-AA91-C8B85462BB48}"/>
              </a:ext>
            </a:extLst>
          </p:cNvPr>
          <p:cNvGrpSpPr/>
          <p:nvPr/>
        </p:nvGrpSpPr>
        <p:grpSpPr>
          <a:xfrm>
            <a:off x="320498" y="5236005"/>
            <a:ext cx="6987157" cy="4084072"/>
            <a:chOff x="323507" y="4063937"/>
            <a:chExt cx="7024502" cy="4097951"/>
          </a:xfrm>
        </p:grpSpPr>
        <p:grpSp>
          <p:nvGrpSpPr>
            <p:cNvPr id="201" name="グループ化 200">
              <a:extLst>
                <a:ext uri="{FF2B5EF4-FFF2-40B4-BE49-F238E27FC236}">
                  <a16:creationId xmlns:a16="http://schemas.microsoft.com/office/drawing/2014/main" id="{1CEEB9C3-A955-46F1-8A5D-C21784370A69}"/>
                </a:ext>
              </a:extLst>
            </p:cNvPr>
            <p:cNvGrpSpPr/>
            <p:nvPr/>
          </p:nvGrpSpPr>
          <p:grpSpPr>
            <a:xfrm>
              <a:off x="323507" y="4063937"/>
              <a:ext cx="7024502" cy="1857143"/>
              <a:chOff x="323507" y="4063937"/>
              <a:chExt cx="7024502" cy="1857143"/>
            </a:xfrm>
          </p:grpSpPr>
          <p:sp>
            <p:nvSpPr>
              <p:cNvPr id="277" name="object 2">
                <a:extLst>
                  <a:ext uri="{FF2B5EF4-FFF2-40B4-BE49-F238E27FC236}">
                    <a16:creationId xmlns:a16="http://schemas.microsoft.com/office/drawing/2014/main" id="{267F6FA9-7275-4D98-9315-C5C8F4D2AF1A}"/>
                  </a:ext>
                </a:extLst>
              </p:cNvPr>
              <p:cNvSpPr/>
              <p:nvPr/>
            </p:nvSpPr>
            <p:spPr>
              <a:xfrm>
                <a:off x="496533" y="4699014"/>
                <a:ext cx="836359" cy="413693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224279">
                    <a:moveTo>
                      <a:pt x="1007999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1188021"/>
                    </a:lnTo>
                    <a:lnTo>
                      <a:pt x="2839" y="1202005"/>
                    </a:lnTo>
                    <a:lnTo>
                      <a:pt x="10571" y="1213453"/>
                    </a:lnTo>
                    <a:lnTo>
                      <a:pt x="22015" y="1221186"/>
                    </a:lnTo>
                    <a:lnTo>
                      <a:pt x="35991" y="1224026"/>
                    </a:lnTo>
                    <a:lnTo>
                      <a:pt x="1007999" y="1224026"/>
                    </a:lnTo>
                    <a:lnTo>
                      <a:pt x="100799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 anchorCtr="0"/>
              <a:lstStyle/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預金種別</a:t>
                </a:r>
              </a:p>
            </p:txBody>
          </p:sp>
          <p:sp>
            <p:nvSpPr>
              <p:cNvPr id="204" name="object 2">
                <a:extLst>
                  <a:ext uri="{FF2B5EF4-FFF2-40B4-BE49-F238E27FC236}">
                    <a16:creationId xmlns:a16="http://schemas.microsoft.com/office/drawing/2014/main" id="{94FDE393-7414-469F-8CB5-0217061578D7}"/>
                  </a:ext>
                </a:extLst>
              </p:cNvPr>
              <p:cNvSpPr/>
              <p:nvPr/>
            </p:nvSpPr>
            <p:spPr>
              <a:xfrm>
                <a:off x="537798" y="5117651"/>
                <a:ext cx="794076" cy="795406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224279">
                    <a:moveTo>
                      <a:pt x="1007999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1188021"/>
                    </a:lnTo>
                    <a:lnTo>
                      <a:pt x="2839" y="1202005"/>
                    </a:lnTo>
                    <a:lnTo>
                      <a:pt x="10571" y="1213453"/>
                    </a:lnTo>
                    <a:lnTo>
                      <a:pt x="22015" y="1221186"/>
                    </a:lnTo>
                    <a:lnTo>
                      <a:pt x="35991" y="1224026"/>
                    </a:lnTo>
                    <a:lnTo>
                      <a:pt x="1007999" y="1224026"/>
                    </a:lnTo>
                    <a:lnTo>
                      <a:pt x="100799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 anchorCtr="0"/>
              <a:lstStyle/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口座名義</a:t>
                </a:r>
                <a:endPara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（カタカナ）</a:t>
                </a:r>
              </a:p>
            </p:txBody>
          </p:sp>
          <p:sp>
            <p:nvSpPr>
              <p:cNvPr id="205" name="object 2">
                <a:extLst>
                  <a:ext uri="{FF2B5EF4-FFF2-40B4-BE49-F238E27FC236}">
                    <a16:creationId xmlns:a16="http://schemas.microsoft.com/office/drawing/2014/main" id="{3DE117EE-2D73-4E8B-8387-7DB097387222}"/>
                  </a:ext>
                </a:extLst>
              </p:cNvPr>
              <p:cNvSpPr/>
              <p:nvPr/>
            </p:nvSpPr>
            <p:spPr>
              <a:xfrm>
                <a:off x="539508" y="4076649"/>
                <a:ext cx="792366" cy="611975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1224279">
                    <a:moveTo>
                      <a:pt x="1007999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1188021"/>
                    </a:lnTo>
                    <a:lnTo>
                      <a:pt x="2839" y="1202005"/>
                    </a:lnTo>
                    <a:lnTo>
                      <a:pt x="10571" y="1213453"/>
                    </a:lnTo>
                    <a:lnTo>
                      <a:pt x="22015" y="1221186"/>
                    </a:lnTo>
                    <a:lnTo>
                      <a:pt x="35991" y="1224026"/>
                    </a:lnTo>
                    <a:lnTo>
                      <a:pt x="1007999" y="1224026"/>
                    </a:lnTo>
                    <a:lnTo>
                      <a:pt x="1007999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 anchorCtr="0"/>
              <a:lstStyle/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金融機関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名称</a:t>
                </a:r>
                <a:endParaRPr sz="900" dirty="0"/>
              </a:p>
            </p:txBody>
          </p:sp>
          <p:sp>
            <p:nvSpPr>
              <p:cNvPr id="207" name="object 9">
                <a:extLst>
                  <a:ext uri="{FF2B5EF4-FFF2-40B4-BE49-F238E27FC236}">
                    <a16:creationId xmlns:a16="http://schemas.microsoft.com/office/drawing/2014/main" id="{57583143-15EB-42C4-B7BA-AAB4F1BA60F1}"/>
                  </a:ext>
                </a:extLst>
              </p:cNvPr>
              <p:cNvSpPr/>
              <p:nvPr/>
            </p:nvSpPr>
            <p:spPr>
              <a:xfrm>
                <a:off x="2048813" y="4688307"/>
                <a:ext cx="792480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w="792479" h="432435">
                    <a:moveTo>
                      <a:pt x="0" y="432003"/>
                    </a:moveTo>
                    <a:lnTo>
                      <a:pt x="791997" y="432003"/>
                    </a:lnTo>
                    <a:lnTo>
                      <a:pt x="791997" y="0"/>
                    </a:lnTo>
                    <a:lnTo>
                      <a:pt x="0" y="0"/>
                    </a:lnTo>
                    <a:lnTo>
                      <a:pt x="0" y="432003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 anchorCtr="0"/>
              <a:lstStyle/>
              <a:p>
                <a:pPr algn="ctr"/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口座番号</a:t>
                </a:r>
                <a:endPara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（左</a:t>
                </a:r>
                <a:r>
                  <a:rPr lang="ja-JP" altLang="en-US" sz="700" dirty="0" err="1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づめ</a:t>
                </a:r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）</a:t>
                </a:r>
              </a:p>
            </p:txBody>
          </p:sp>
          <p:sp>
            <p:nvSpPr>
              <p:cNvPr id="208" name="object 28">
                <a:extLst>
                  <a:ext uri="{FF2B5EF4-FFF2-40B4-BE49-F238E27FC236}">
                    <a16:creationId xmlns:a16="http://schemas.microsoft.com/office/drawing/2014/main" id="{E00B0EBB-6D1B-4B65-B056-5291B7E18925}"/>
                  </a:ext>
                </a:extLst>
              </p:cNvPr>
              <p:cNvSpPr/>
              <p:nvPr/>
            </p:nvSpPr>
            <p:spPr>
              <a:xfrm>
                <a:off x="323535" y="4063937"/>
                <a:ext cx="212134" cy="1857143"/>
              </a:xfrm>
              <a:custGeom>
                <a:avLst/>
                <a:gdLst/>
                <a:ahLst/>
                <a:cxnLst/>
                <a:rect l="l" t="t" r="r" b="b"/>
                <a:pathLst>
                  <a:path w="216534" h="1836420">
                    <a:moveTo>
                      <a:pt x="216001" y="0"/>
                    </a:moveTo>
                    <a:lnTo>
                      <a:pt x="36004" y="0"/>
                    </a:lnTo>
                    <a:lnTo>
                      <a:pt x="22025" y="2839"/>
                    </a:lnTo>
                    <a:lnTo>
                      <a:pt x="10577" y="10571"/>
                    </a:lnTo>
                    <a:lnTo>
                      <a:pt x="2841" y="22015"/>
                    </a:lnTo>
                    <a:lnTo>
                      <a:pt x="0" y="35991"/>
                    </a:lnTo>
                    <a:lnTo>
                      <a:pt x="0" y="1800021"/>
                    </a:lnTo>
                    <a:lnTo>
                      <a:pt x="2841" y="1814005"/>
                    </a:lnTo>
                    <a:lnTo>
                      <a:pt x="10577" y="1825453"/>
                    </a:lnTo>
                    <a:lnTo>
                      <a:pt x="22025" y="1833186"/>
                    </a:lnTo>
                    <a:lnTo>
                      <a:pt x="36004" y="1836026"/>
                    </a:lnTo>
                    <a:lnTo>
                      <a:pt x="216001" y="1836026"/>
                    </a:lnTo>
                    <a:lnTo>
                      <a:pt x="216001" y="0"/>
                    </a:lnTo>
                    <a:close/>
                  </a:path>
                </a:pathLst>
              </a:custGeom>
              <a:solidFill>
                <a:srgbClr val="727275"/>
              </a:solidFill>
            </p:spPr>
            <p:txBody>
              <a:bodyPr vert="eaVert" wrap="square" lIns="0" tIns="72000" rIns="0" bIns="0" rtlCol="0" anchor="ctr" anchorCtr="0"/>
              <a:lstStyle/>
              <a:p>
                <a:r>
                  <a:rPr lang="ja-JP" altLang="en-US" sz="1000" b="1" dirty="0">
                    <a:solidFill>
                      <a:schemeClr val="bg1"/>
                    </a:solidFill>
                  </a:rPr>
                  <a:t>振込先指定口座</a:t>
                </a:r>
              </a:p>
            </p:txBody>
          </p:sp>
          <p:sp>
            <p:nvSpPr>
              <p:cNvPr id="209" name="object 29">
                <a:extLst>
                  <a:ext uri="{FF2B5EF4-FFF2-40B4-BE49-F238E27FC236}">
                    <a16:creationId xmlns:a16="http://schemas.microsoft.com/office/drawing/2014/main" id="{01FDA154-418A-440B-88AC-535E3CB6101D}"/>
                  </a:ext>
                </a:extLst>
              </p:cNvPr>
              <p:cNvSpPr/>
              <p:nvPr/>
            </p:nvSpPr>
            <p:spPr>
              <a:xfrm>
                <a:off x="323507" y="4074914"/>
                <a:ext cx="6940163" cy="1843073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1836420">
                    <a:moveTo>
                      <a:pt x="6912013" y="1800034"/>
                    </a:moveTo>
                    <a:lnTo>
                      <a:pt x="6909173" y="1814018"/>
                    </a:lnTo>
                    <a:lnTo>
                      <a:pt x="6901438" y="1825466"/>
                    </a:lnTo>
                    <a:lnTo>
                      <a:pt x="6889987" y="1833199"/>
                    </a:lnTo>
                    <a:lnTo>
                      <a:pt x="6875995" y="1836038"/>
                    </a:lnTo>
                    <a:lnTo>
                      <a:pt x="35991" y="1836038"/>
                    </a:lnTo>
                    <a:lnTo>
                      <a:pt x="22015" y="1833199"/>
                    </a:lnTo>
                    <a:lnTo>
                      <a:pt x="10571" y="1825466"/>
                    </a:lnTo>
                    <a:lnTo>
                      <a:pt x="2839" y="1814018"/>
                    </a:lnTo>
                    <a:lnTo>
                      <a:pt x="0" y="1800034"/>
                    </a:lnTo>
                    <a:lnTo>
                      <a:pt x="0" y="36004"/>
                    </a:lnTo>
                    <a:lnTo>
                      <a:pt x="2839" y="22025"/>
                    </a:lnTo>
                    <a:lnTo>
                      <a:pt x="10571" y="10577"/>
                    </a:lnTo>
                    <a:lnTo>
                      <a:pt x="22015" y="2841"/>
                    </a:lnTo>
                    <a:lnTo>
                      <a:pt x="35991" y="0"/>
                    </a:lnTo>
                    <a:lnTo>
                      <a:pt x="6875995" y="0"/>
                    </a:lnTo>
                    <a:lnTo>
                      <a:pt x="6889987" y="2841"/>
                    </a:lnTo>
                    <a:lnTo>
                      <a:pt x="6901438" y="10577"/>
                    </a:lnTo>
                    <a:lnTo>
                      <a:pt x="6909173" y="22025"/>
                    </a:lnTo>
                    <a:lnTo>
                      <a:pt x="6912013" y="36004"/>
                    </a:lnTo>
                    <a:lnTo>
                      <a:pt x="6912013" y="1800034"/>
                    </a:lnTo>
                    <a:close/>
                  </a:path>
                </a:pathLst>
              </a:custGeom>
              <a:ln w="28803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2" name="object 54">
                <a:extLst>
                  <a:ext uri="{FF2B5EF4-FFF2-40B4-BE49-F238E27FC236}">
                    <a16:creationId xmlns:a16="http://schemas.microsoft.com/office/drawing/2014/main" id="{B11ECB70-B1F0-45E7-8CDF-66DAF6BCD562}"/>
                  </a:ext>
                </a:extLst>
              </p:cNvPr>
              <p:cNvSpPr/>
              <p:nvPr/>
            </p:nvSpPr>
            <p:spPr>
              <a:xfrm>
                <a:off x="2046683" y="4688307"/>
                <a:ext cx="0" cy="432434"/>
              </a:xfrm>
              <a:custGeom>
                <a:avLst/>
                <a:gdLst/>
                <a:ahLst/>
                <a:cxnLst/>
                <a:rect l="l" t="t" r="r" b="b"/>
                <a:pathLst>
                  <a:path h="432435">
                    <a:moveTo>
                      <a:pt x="0" y="432003"/>
                    </a:moveTo>
                    <a:lnTo>
                      <a:pt x="0" y="0"/>
                    </a:lnTo>
                  </a:path>
                </a:pathLst>
              </a:custGeom>
              <a:ln w="16205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5" name="object 61">
                <a:extLst>
                  <a:ext uri="{FF2B5EF4-FFF2-40B4-BE49-F238E27FC236}">
                    <a16:creationId xmlns:a16="http://schemas.microsoft.com/office/drawing/2014/main" id="{5FCD21B9-4714-4253-847E-CDA16F57176A}"/>
                  </a:ext>
                </a:extLst>
              </p:cNvPr>
              <p:cNvSpPr txBox="1"/>
              <p:nvPr/>
            </p:nvSpPr>
            <p:spPr>
              <a:xfrm>
                <a:off x="1373141" y="5160787"/>
                <a:ext cx="5974868" cy="10002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▼上記申請者と同じ名義の口座を記入してください。姓と名の間は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1</a:t>
                </a:r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マス空けてご記入ください。濁点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(</a:t>
                </a:r>
                <a:r>
                  <a:rPr lang="ja-JP" altLang="en-US" sz="650" dirty="0" err="1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゛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)､</a:t>
                </a:r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半濁点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(</a:t>
                </a:r>
                <a:r>
                  <a:rPr lang="ja-JP" altLang="en-US" sz="650" dirty="0" err="1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゜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)</a:t>
                </a:r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は</a:t>
                </a:r>
                <a:r>
                  <a:rPr lang="en-US" altLang="ja-JP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1</a:t>
                </a:r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字としてご記入ください。</a:t>
                </a:r>
                <a:endParaRPr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pic>
            <p:nvPicPr>
              <p:cNvPr id="216" name="Picture 2">
                <a:extLst>
                  <a:ext uri="{FF2B5EF4-FFF2-40B4-BE49-F238E27FC236}">
                    <a16:creationId xmlns:a16="http://schemas.microsoft.com/office/drawing/2014/main" id="{8E7371C1-2112-445B-A95F-7D492F0AE4A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62975" y="5332193"/>
                <a:ext cx="3472187" cy="5438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7" name="object 119">
                <a:extLst>
                  <a:ext uri="{FF2B5EF4-FFF2-40B4-BE49-F238E27FC236}">
                    <a16:creationId xmlns:a16="http://schemas.microsoft.com/office/drawing/2014/main" id="{317B13C3-7381-4656-AF1C-E418A3FA7FF2}"/>
                  </a:ext>
                </a:extLst>
              </p:cNvPr>
              <p:cNvSpPr/>
              <p:nvPr/>
            </p:nvSpPr>
            <p:spPr>
              <a:xfrm>
                <a:off x="3285258" y="4166088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6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銀行</a:t>
                </a:r>
                <a:endParaRPr sz="6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56" name="object 119">
                <a:extLst>
                  <a:ext uri="{FF2B5EF4-FFF2-40B4-BE49-F238E27FC236}">
                    <a16:creationId xmlns:a16="http://schemas.microsoft.com/office/drawing/2014/main" id="{6333EE08-10C1-4E57-9569-DA0FF7B6772E}"/>
                  </a:ext>
                </a:extLst>
              </p:cNvPr>
              <p:cNvSpPr/>
              <p:nvPr/>
            </p:nvSpPr>
            <p:spPr>
              <a:xfrm>
                <a:off x="3639560" y="4166087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金庫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57" name="object 119">
                <a:extLst>
                  <a:ext uri="{FF2B5EF4-FFF2-40B4-BE49-F238E27FC236}">
                    <a16:creationId xmlns:a16="http://schemas.microsoft.com/office/drawing/2014/main" id="{1101B30A-232F-4677-871A-76507215FA9A}"/>
                  </a:ext>
                </a:extLst>
              </p:cNvPr>
              <p:cNvSpPr/>
              <p:nvPr/>
            </p:nvSpPr>
            <p:spPr>
              <a:xfrm>
                <a:off x="3991761" y="4163990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信組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58" name="object 119">
                <a:extLst>
                  <a:ext uri="{FF2B5EF4-FFF2-40B4-BE49-F238E27FC236}">
                    <a16:creationId xmlns:a16="http://schemas.microsoft.com/office/drawing/2014/main" id="{54CDD682-3835-4C44-8B4A-503481798C5A}"/>
                  </a:ext>
                </a:extLst>
              </p:cNvPr>
              <p:cNvSpPr/>
              <p:nvPr/>
            </p:nvSpPr>
            <p:spPr>
              <a:xfrm>
                <a:off x="3437658" y="4318488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農協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59" name="object 119">
                <a:extLst>
                  <a:ext uri="{FF2B5EF4-FFF2-40B4-BE49-F238E27FC236}">
                    <a16:creationId xmlns:a16="http://schemas.microsoft.com/office/drawing/2014/main" id="{4B844EFB-9463-4640-A07E-9D6B2E5CF893}"/>
                  </a:ext>
                </a:extLst>
              </p:cNvPr>
              <p:cNvSpPr/>
              <p:nvPr/>
            </p:nvSpPr>
            <p:spPr>
              <a:xfrm>
                <a:off x="3791960" y="4318487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漁協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60" name="object 119">
                <a:extLst>
                  <a:ext uri="{FF2B5EF4-FFF2-40B4-BE49-F238E27FC236}">
                    <a16:creationId xmlns:a16="http://schemas.microsoft.com/office/drawing/2014/main" id="{35CFD85A-1A57-4BCB-A878-6ADE72064739}"/>
                  </a:ext>
                </a:extLst>
              </p:cNvPr>
              <p:cNvSpPr/>
              <p:nvPr/>
            </p:nvSpPr>
            <p:spPr>
              <a:xfrm>
                <a:off x="3285258" y="4470888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その他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61" name="object 131">
                <a:extLst>
                  <a:ext uri="{FF2B5EF4-FFF2-40B4-BE49-F238E27FC236}">
                    <a16:creationId xmlns:a16="http://schemas.microsoft.com/office/drawing/2014/main" id="{676CD1FE-AD7F-40D8-AB45-2FA9A4AC66C5}"/>
                  </a:ext>
                </a:extLst>
              </p:cNvPr>
              <p:cNvSpPr txBox="1"/>
              <p:nvPr/>
            </p:nvSpPr>
            <p:spPr>
              <a:xfrm>
                <a:off x="3580939" y="4458123"/>
                <a:ext cx="1095798" cy="12352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　）</a:t>
                </a:r>
                <a:endParaRPr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262" name="object 119">
                <a:extLst>
                  <a:ext uri="{FF2B5EF4-FFF2-40B4-BE49-F238E27FC236}">
                    <a16:creationId xmlns:a16="http://schemas.microsoft.com/office/drawing/2014/main" id="{FD001D21-A13C-46ED-B41A-B84A43A5AAB8}"/>
                  </a:ext>
                </a:extLst>
              </p:cNvPr>
              <p:cNvSpPr/>
              <p:nvPr/>
            </p:nvSpPr>
            <p:spPr>
              <a:xfrm>
                <a:off x="6411831" y="4166087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本店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63" name="object 119">
                <a:extLst>
                  <a:ext uri="{FF2B5EF4-FFF2-40B4-BE49-F238E27FC236}">
                    <a16:creationId xmlns:a16="http://schemas.microsoft.com/office/drawing/2014/main" id="{729C9C4F-F997-4376-8921-D9EFC3358382}"/>
                  </a:ext>
                </a:extLst>
              </p:cNvPr>
              <p:cNvSpPr/>
              <p:nvPr/>
            </p:nvSpPr>
            <p:spPr>
              <a:xfrm>
                <a:off x="6766133" y="4166086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支店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64" name="object 119">
                <a:extLst>
                  <a:ext uri="{FF2B5EF4-FFF2-40B4-BE49-F238E27FC236}">
                    <a16:creationId xmlns:a16="http://schemas.microsoft.com/office/drawing/2014/main" id="{627E2CDE-16D8-4235-83AA-90CD309E7C94}"/>
                  </a:ext>
                </a:extLst>
              </p:cNvPr>
              <p:cNvSpPr/>
              <p:nvPr/>
            </p:nvSpPr>
            <p:spPr>
              <a:xfrm>
                <a:off x="6415146" y="4477511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本所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65" name="object 119">
                <a:extLst>
                  <a:ext uri="{FF2B5EF4-FFF2-40B4-BE49-F238E27FC236}">
                    <a16:creationId xmlns:a16="http://schemas.microsoft.com/office/drawing/2014/main" id="{EF55098C-515F-4B9E-B73F-4C157956E0F5}"/>
                  </a:ext>
                </a:extLst>
              </p:cNvPr>
              <p:cNvSpPr/>
              <p:nvPr/>
            </p:nvSpPr>
            <p:spPr>
              <a:xfrm>
                <a:off x="6769448" y="4477510"/>
                <a:ext cx="324485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支所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66" name="object 119">
                <a:extLst>
                  <a:ext uri="{FF2B5EF4-FFF2-40B4-BE49-F238E27FC236}">
                    <a16:creationId xmlns:a16="http://schemas.microsoft.com/office/drawing/2014/main" id="{C1B66B32-419E-43B0-9EC3-82B45B75B1B1}"/>
                  </a:ext>
                </a:extLst>
              </p:cNvPr>
              <p:cNvSpPr/>
              <p:nvPr/>
            </p:nvSpPr>
            <p:spPr>
              <a:xfrm>
                <a:off x="6568923" y="4330798"/>
                <a:ext cx="392627" cy="108585"/>
              </a:xfrm>
              <a:custGeom>
                <a:avLst/>
                <a:gdLst/>
                <a:ahLst/>
                <a:cxnLst/>
                <a:rect l="l" t="t" r="r" b="b"/>
                <a:pathLst>
                  <a:path w="324485" h="108585">
                    <a:moveTo>
                      <a:pt x="324015" y="54000"/>
                    </a:moveTo>
                    <a:lnTo>
                      <a:pt x="319754" y="74964"/>
                    </a:lnTo>
                    <a:lnTo>
                      <a:pt x="308154" y="92135"/>
                    </a:lnTo>
                    <a:lnTo>
                      <a:pt x="290984" y="103738"/>
                    </a:lnTo>
                    <a:lnTo>
                      <a:pt x="270014" y="108000"/>
                    </a:lnTo>
                    <a:lnTo>
                      <a:pt x="54000" y="108000"/>
                    </a:lnTo>
                    <a:lnTo>
                      <a:pt x="33030" y="103738"/>
                    </a:lnTo>
                    <a:lnTo>
                      <a:pt x="15860" y="92135"/>
                    </a:lnTo>
                    <a:lnTo>
                      <a:pt x="4260" y="74964"/>
                    </a:lnTo>
                    <a:lnTo>
                      <a:pt x="0" y="54000"/>
                    </a:lnTo>
                    <a:lnTo>
                      <a:pt x="4260" y="33036"/>
                    </a:lnTo>
                    <a:lnTo>
                      <a:pt x="15860" y="15865"/>
                    </a:lnTo>
                    <a:lnTo>
                      <a:pt x="33030" y="4262"/>
                    </a:lnTo>
                    <a:lnTo>
                      <a:pt x="54000" y="0"/>
                    </a:lnTo>
                    <a:lnTo>
                      <a:pt x="270014" y="0"/>
                    </a:lnTo>
                    <a:lnTo>
                      <a:pt x="290984" y="4262"/>
                    </a:lnTo>
                    <a:lnTo>
                      <a:pt x="308154" y="15865"/>
                    </a:lnTo>
                    <a:lnTo>
                      <a:pt x="319754" y="33036"/>
                    </a:lnTo>
                    <a:lnTo>
                      <a:pt x="324015" y="54000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出張所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68" name="object 65">
                <a:extLst>
                  <a:ext uri="{FF2B5EF4-FFF2-40B4-BE49-F238E27FC236}">
                    <a16:creationId xmlns:a16="http://schemas.microsoft.com/office/drawing/2014/main" id="{BE0F984A-AE87-4590-93E9-8D5A9CB3944C}"/>
                  </a:ext>
                </a:extLst>
              </p:cNvPr>
              <p:cNvSpPr txBox="1"/>
              <p:nvPr/>
            </p:nvSpPr>
            <p:spPr>
              <a:xfrm>
                <a:off x="1496912" y="4811607"/>
                <a:ext cx="433744" cy="184666"/>
              </a:xfrm>
              <a:prstGeom prst="rect">
                <a:avLst/>
              </a:prstGeom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lang="ja-JP" altLang="en-US" sz="12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普通</a:t>
                </a:r>
                <a:endParaRPr sz="12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pic>
            <p:nvPicPr>
              <p:cNvPr id="274" name="Picture 8">
                <a:extLst>
                  <a:ext uri="{FF2B5EF4-FFF2-40B4-BE49-F238E27FC236}">
                    <a16:creationId xmlns:a16="http://schemas.microsoft.com/office/drawing/2014/main" id="{7EC3346F-FAE8-459C-832A-DB77969EDB4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5961" y="4759924"/>
                <a:ext cx="1542893" cy="307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5" name="object 34">
                <a:extLst>
                  <a:ext uri="{FF2B5EF4-FFF2-40B4-BE49-F238E27FC236}">
                    <a16:creationId xmlns:a16="http://schemas.microsoft.com/office/drawing/2014/main" id="{C573EFEA-1CFF-402B-BCCF-341F3C980FCC}"/>
                  </a:ext>
                </a:extLst>
              </p:cNvPr>
              <p:cNvSpPr/>
              <p:nvPr/>
            </p:nvSpPr>
            <p:spPr>
              <a:xfrm>
                <a:off x="539508" y="4688636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6011" y="0"/>
                    </a:lnTo>
                  </a:path>
                </a:pathLst>
              </a:custGeom>
              <a:ln w="16205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6" name="object 34">
                <a:extLst>
                  <a:ext uri="{FF2B5EF4-FFF2-40B4-BE49-F238E27FC236}">
                    <a16:creationId xmlns:a16="http://schemas.microsoft.com/office/drawing/2014/main" id="{74CEFE1F-742C-44EA-B33F-C176BD3F28E4}"/>
                  </a:ext>
                </a:extLst>
              </p:cNvPr>
              <p:cNvSpPr/>
              <p:nvPr/>
            </p:nvSpPr>
            <p:spPr>
              <a:xfrm>
                <a:off x="539508" y="5120741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6011" y="0"/>
                    </a:lnTo>
                  </a:path>
                </a:pathLst>
              </a:custGeom>
              <a:ln w="16205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03" name="object 6">
              <a:extLst>
                <a:ext uri="{FF2B5EF4-FFF2-40B4-BE49-F238E27FC236}">
                  <a16:creationId xmlns:a16="http://schemas.microsoft.com/office/drawing/2014/main" id="{35A2D93C-14C2-4E77-BCCF-C3209DC48FF9}"/>
                </a:ext>
              </a:extLst>
            </p:cNvPr>
            <p:cNvSpPr/>
            <p:nvPr/>
          </p:nvSpPr>
          <p:spPr>
            <a:xfrm>
              <a:off x="323507" y="7554782"/>
              <a:ext cx="4770975" cy="607106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noFill/>
          </p:spPr>
          <p:txBody>
            <a:bodyPr wrap="square" lIns="0" tIns="0" rIns="0" bIns="0" rtlCol="0" anchor="ctr"/>
            <a:lstStyle/>
            <a:p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□ マイナポータル等で事前登録した公金受取口座を利用します。（利用する場合は☑）</a:t>
              </a:r>
              <a:endParaRPr lang="en-US" altLang="ja-JP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  <a:p>
              <a:r>
                <a:rPr lang="ja-JP" altLang="en-US"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注）口座情報の反映には登録から数日を要します。</a:t>
              </a: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07865AF-157B-4B79-9DA0-B58850FB40BA}"/>
              </a:ext>
            </a:extLst>
          </p:cNvPr>
          <p:cNvGrpSpPr/>
          <p:nvPr/>
        </p:nvGrpSpPr>
        <p:grpSpPr>
          <a:xfrm>
            <a:off x="323393" y="2526919"/>
            <a:ext cx="6912609" cy="2312545"/>
            <a:chOff x="323989" y="1450224"/>
            <a:chExt cx="6912609" cy="2112139"/>
          </a:xfrm>
        </p:grpSpPr>
        <p:sp>
          <p:nvSpPr>
            <p:cNvPr id="112" name="object 6">
              <a:extLst>
                <a:ext uri="{FF2B5EF4-FFF2-40B4-BE49-F238E27FC236}">
                  <a16:creationId xmlns:a16="http://schemas.microsoft.com/office/drawing/2014/main" id="{FF320C3F-B47A-479A-A334-BA02499F98E1}"/>
                </a:ext>
              </a:extLst>
            </p:cNvPr>
            <p:cNvSpPr/>
            <p:nvPr/>
          </p:nvSpPr>
          <p:spPr>
            <a:xfrm>
              <a:off x="4499874" y="2220992"/>
              <a:ext cx="590378" cy="601693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生年月日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19" name="object 5">
              <a:extLst>
                <a:ext uri="{FF2B5EF4-FFF2-40B4-BE49-F238E27FC236}">
                  <a16:creationId xmlns:a16="http://schemas.microsoft.com/office/drawing/2014/main" id="{686F1F07-B21E-4ADF-8548-86FFFBD1F8DC}"/>
                </a:ext>
              </a:extLst>
            </p:cNvPr>
            <p:cNvSpPr/>
            <p:nvPr/>
          </p:nvSpPr>
          <p:spPr>
            <a:xfrm>
              <a:off x="4499873" y="1470564"/>
              <a:ext cx="2724839" cy="204324"/>
            </a:xfrm>
            <a:custGeom>
              <a:avLst/>
              <a:gdLst/>
              <a:ahLst/>
              <a:cxnLst/>
              <a:rect l="l" t="t" r="r" b="b"/>
              <a:pathLst>
                <a:path w="6912609" h="216535">
                  <a:moveTo>
                    <a:pt x="687599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16001"/>
                  </a:lnTo>
                  <a:lnTo>
                    <a:pt x="6912000" y="216001"/>
                  </a:lnTo>
                  <a:lnTo>
                    <a:pt x="6912000" y="36004"/>
                  </a:lnTo>
                  <a:lnTo>
                    <a:pt x="6909160" y="22025"/>
                  </a:lnTo>
                  <a:lnTo>
                    <a:pt x="6901427" y="10577"/>
                  </a:lnTo>
                  <a:lnTo>
                    <a:pt x="6889979" y="2841"/>
                  </a:lnTo>
                  <a:lnTo>
                    <a:pt x="687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72000" tIns="0" rIns="0" bIns="0" rtlCol="0" anchor="ctr" anchorCtr="0"/>
            <a:lstStyle/>
            <a:p>
              <a:pPr marL="12700">
                <a:lnSpc>
                  <a:spcPct val="100000"/>
                </a:lnSpc>
              </a:pPr>
              <a:r>
                <a:rPr lang="ja-JP" altLang="en-US"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記号番号が分からない場合はマイナンバーを記入してください</a:t>
              </a:r>
              <a:endPara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grpSp>
          <p:nvGrpSpPr>
            <p:cNvPr id="113" name="グループ化 112"/>
            <p:cNvGrpSpPr/>
            <p:nvPr/>
          </p:nvGrpSpPr>
          <p:grpSpPr>
            <a:xfrm>
              <a:off x="323989" y="1450224"/>
              <a:ext cx="6912609" cy="2112139"/>
              <a:chOff x="323989" y="1609710"/>
              <a:chExt cx="6912609" cy="2112139"/>
            </a:xfrm>
          </p:grpSpPr>
          <p:sp>
            <p:nvSpPr>
              <p:cNvPr id="124" name="object 6"/>
              <p:cNvSpPr/>
              <p:nvPr/>
            </p:nvSpPr>
            <p:spPr>
              <a:xfrm>
                <a:off x="539509" y="3347972"/>
                <a:ext cx="814950" cy="360527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電話番号</a:t>
                </a:r>
                <a:endPara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（日中の連絡先）</a:t>
                </a:r>
              </a:p>
            </p:txBody>
          </p:sp>
          <p:sp>
            <p:nvSpPr>
              <p:cNvPr id="125" name="object 6"/>
              <p:cNvSpPr/>
              <p:nvPr/>
            </p:nvSpPr>
            <p:spPr>
              <a:xfrm>
                <a:off x="544053" y="2988132"/>
                <a:ext cx="810405" cy="359841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住所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126" name="object 6"/>
              <p:cNvSpPr/>
              <p:nvPr/>
            </p:nvSpPr>
            <p:spPr>
              <a:xfrm>
                <a:off x="544966" y="2372915"/>
                <a:ext cx="810405" cy="615077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氏</a:t>
                </a:r>
                <a:r>
                  <a:rPr lang="ja-JP" altLang="en-US" sz="900" spc="-225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名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127" name="object 6"/>
              <p:cNvSpPr/>
              <p:nvPr/>
            </p:nvSpPr>
            <p:spPr>
              <a:xfrm>
                <a:off x="544966" y="1632197"/>
                <a:ext cx="810405" cy="743795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被保険者</a:t>
                </a:r>
                <a:r>
                  <a:rPr lang="ja-JP" altLang="en-US" sz="900" spc="-1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等</a:t>
                </a:r>
                <a:endParaRPr lang="en-US" altLang="ja-JP" sz="900" spc="-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ja-JP" altLang="en-US" sz="900" spc="-1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記号・番号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  <a:p>
                <a:pPr algn="ctr">
                  <a:lnSpc>
                    <a:spcPct val="100000"/>
                  </a:lnSpc>
                  <a:spcBef>
                    <a:spcPts val="240"/>
                  </a:spcBef>
                </a:pPr>
                <a:r>
                  <a:rPr lang="ja-JP" altLang="en-US" sz="700" spc="3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（左</a:t>
                </a:r>
                <a:r>
                  <a:rPr lang="ja-JP" altLang="en-US" sz="700" spc="35" dirty="0" err="1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づめ</a:t>
                </a:r>
                <a:r>
                  <a:rPr lang="ja-JP" altLang="en-US" sz="700" spc="3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）</a:t>
                </a:r>
                <a:endPara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128" name="object 5"/>
              <p:cNvSpPr/>
              <p:nvPr/>
            </p:nvSpPr>
            <p:spPr>
              <a:xfrm>
                <a:off x="1331976" y="1619986"/>
                <a:ext cx="1227074" cy="212891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16535">
                    <a:moveTo>
                      <a:pt x="6875995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216001"/>
                    </a:lnTo>
                    <a:lnTo>
                      <a:pt x="6912000" y="216001"/>
                    </a:lnTo>
                    <a:lnTo>
                      <a:pt x="6912000" y="36004"/>
                    </a:lnTo>
                    <a:lnTo>
                      <a:pt x="6909160" y="22025"/>
                    </a:lnTo>
                    <a:lnTo>
                      <a:pt x="6901427" y="10577"/>
                    </a:lnTo>
                    <a:lnTo>
                      <a:pt x="6889979" y="2841"/>
                    </a:lnTo>
                    <a:lnTo>
                      <a:pt x="6875995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180000" tIns="0" rIns="0" bIns="0" rtlCol="0" anchor="ctr" anchorCtr="0"/>
              <a:lstStyle/>
              <a:p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記号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129" name="object 17"/>
              <p:cNvSpPr/>
              <p:nvPr/>
            </p:nvSpPr>
            <p:spPr>
              <a:xfrm>
                <a:off x="323989" y="1619999"/>
                <a:ext cx="216911" cy="2088500"/>
              </a:xfrm>
              <a:custGeom>
                <a:avLst/>
                <a:gdLst/>
                <a:ahLst/>
                <a:cxnLst/>
                <a:rect l="l" t="t" r="r" b="b"/>
                <a:pathLst>
                  <a:path w="216534" h="2088514">
                    <a:moveTo>
                      <a:pt x="216001" y="0"/>
                    </a:moveTo>
                    <a:lnTo>
                      <a:pt x="36004" y="0"/>
                    </a:lnTo>
                    <a:lnTo>
                      <a:pt x="22025" y="2839"/>
                    </a:lnTo>
                    <a:lnTo>
                      <a:pt x="10577" y="10571"/>
                    </a:lnTo>
                    <a:lnTo>
                      <a:pt x="2841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41" y="2065979"/>
                    </a:lnTo>
                    <a:lnTo>
                      <a:pt x="10577" y="2077423"/>
                    </a:lnTo>
                    <a:lnTo>
                      <a:pt x="22025" y="2085154"/>
                    </a:lnTo>
                    <a:lnTo>
                      <a:pt x="36004" y="2087994"/>
                    </a:lnTo>
                    <a:lnTo>
                      <a:pt x="216001" y="2087994"/>
                    </a:lnTo>
                    <a:lnTo>
                      <a:pt x="216001" y="0"/>
                    </a:lnTo>
                    <a:close/>
                  </a:path>
                </a:pathLst>
              </a:custGeom>
              <a:solidFill>
                <a:srgbClr val="6D6E71"/>
              </a:solidFill>
            </p:spPr>
            <p:txBody>
              <a:bodyPr vert="eaVert" wrap="square" lIns="0" tIns="72000" rIns="0" bIns="0" rtlCol="0" anchor="ctr" anchorCtr="0"/>
              <a:lstStyle/>
              <a:p>
                <a:r>
                  <a:rPr lang="ja-JP" altLang="en-US" sz="1000" b="1" dirty="0">
                    <a:solidFill>
                      <a:schemeClr val="bg1"/>
                    </a:solidFill>
                  </a:rPr>
                  <a:t>被保険者（申請者）情報</a:t>
                </a:r>
              </a:p>
            </p:txBody>
          </p:sp>
          <p:sp>
            <p:nvSpPr>
              <p:cNvPr id="130" name="object 22"/>
              <p:cNvSpPr/>
              <p:nvPr/>
            </p:nvSpPr>
            <p:spPr>
              <a:xfrm>
                <a:off x="539991" y="2375992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5998" y="0"/>
                    </a:lnTo>
                  </a:path>
                </a:pathLst>
              </a:custGeom>
              <a:ln w="16205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31" name="object 23"/>
              <p:cNvSpPr/>
              <p:nvPr/>
            </p:nvSpPr>
            <p:spPr>
              <a:xfrm>
                <a:off x="539991" y="2987992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5998" y="0"/>
                    </a:lnTo>
                  </a:path>
                </a:pathLst>
              </a:custGeom>
              <a:ln w="16205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32" name="object 25"/>
              <p:cNvSpPr/>
              <p:nvPr/>
            </p:nvSpPr>
            <p:spPr>
              <a:xfrm flipV="1">
                <a:off x="1399551" y="2510269"/>
                <a:ext cx="2974430" cy="54351"/>
              </a:xfrm>
              <a:custGeom>
                <a:avLst/>
                <a:gdLst/>
                <a:ahLst/>
                <a:cxnLst/>
                <a:rect l="l" t="t" r="r" b="b"/>
                <a:pathLst>
                  <a:path w="3221990">
                    <a:moveTo>
                      <a:pt x="0" y="0"/>
                    </a:moveTo>
                    <a:lnTo>
                      <a:pt x="3221964" y="0"/>
                    </a:lnTo>
                  </a:path>
                </a:pathLst>
              </a:custGeom>
              <a:ln w="5397">
                <a:solidFill>
                  <a:srgbClr val="231F20"/>
                </a:solidFill>
                <a:prstDash val="dash"/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34" name="object 66"/>
              <p:cNvSpPr txBox="1"/>
              <p:nvPr/>
            </p:nvSpPr>
            <p:spPr>
              <a:xfrm>
                <a:off x="1349729" y="2428443"/>
                <a:ext cx="666318" cy="10772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700" spc="-5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sz="700" spc="12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フ</a:t>
                </a:r>
                <a:r>
                  <a:rPr sz="700" spc="6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リ</a:t>
                </a:r>
                <a:r>
                  <a:rPr sz="700" spc="21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ガ</a:t>
                </a:r>
                <a:r>
                  <a:rPr sz="700" spc="1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ナ</a:t>
                </a:r>
                <a:r>
                  <a:rPr sz="7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）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137" name="object 131"/>
              <p:cNvSpPr txBox="1"/>
              <p:nvPr/>
            </p:nvSpPr>
            <p:spPr>
              <a:xfrm>
                <a:off x="1399551" y="3460254"/>
                <a:ext cx="2134269" cy="12311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lang="en-US" altLang="ja-JP" sz="800" dirty="0">
                    <a:solidFill>
                      <a:srgbClr val="231F20"/>
                    </a:solidFill>
                    <a:latin typeface="Meiryo UI"/>
                    <a:cs typeface="Meiryo UI"/>
                  </a:rPr>
                  <a:t>TEL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Meiryo UI"/>
                    <a:cs typeface="Meiryo UI"/>
                  </a:rPr>
                  <a:t>　　　　　　</a:t>
                </a:r>
                <a:r>
                  <a:rPr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）</a:t>
                </a:r>
                <a:endParaRPr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138" name="object 133"/>
              <p:cNvSpPr txBox="1"/>
              <p:nvPr/>
            </p:nvSpPr>
            <p:spPr>
              <a:xfrm>
                <a:off x="1363983" y="3015062"/>
                <a:ext cx="2134269" cy="12311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sz="800" spc="-7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〒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　－　　　　　　　　　　）</a:t>
                </a:r>
                <a:endPara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139" name="object 141"/>
              <p:cNvSpPr/>
              <p:nvPr/>
            </p:nvSpPr>
            <p:spPr>
              <a:xfrm>
                <a:off x="1331975" y="3347973"/>
                <a:ext cx="2250440" cy="362585"/>
              </a:xfrm>
              <a:custGeom>
                <a:avLst/>
                <a:gdLst/>
                <a:ahLst/>
                <a:cxnLst/>
                <a:rect l="l" t="t" r="r" b="b"/>
                <a:pathLst>
                  <a:path w="2250440" h="362585">
                    <a:moveTo>
                      <a:pt x="0" y="0"/>
                    </a:moveTo>
                    <a:lnTo>
                      <a:pt x="2250008" y="0"/>
                    </a:lnTo>
                    <a:lnTo>
                      <a:pt x="2250008" y="362534"/>
                    </a:lnTo>
                  </a:path>
                </a:pathLst>
              </a:custGeom>
              <a:ln w="5397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40" name="object 142"/>
              <p:cNvSpPr/>
              <p:nvPr/>
            </p:nvSpPr>
            <p:spPr>
              <a:xfrm>
                <a:off x="4373981" y="3046742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都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41" name="object 143"/>
              <p:cNvSpPr/>
              <p:nvPr/>
            </p:nvSpPr>
            <p:spPr>
              <a:xfrm>
                <a:off x="4535982" y="3046742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道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42" name="object 144"/>
              <p:cNvSpPr/>
              <p:nvPr/>
            </p:nvSpPr>
            <p:spPr>
              <a:xfrm>
                <a:off x="4373981" y="3208743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府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43" name="object 145"/>
              <p:cNvSpPr/>
              <p:nvPr/>
            </p:nvSpPr>
            <p:spPr>
              <a:xfrm>
                <a:off x="4535982" y="3208743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県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pic>
            <p:nvPicPr>
              <p:cNvPr id="145" name="Picture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9108" y="1935549"/>
                <a:ext cx="905268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6" name="Picture 7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29227" y="2570985"/>
                <a:ext cx="1314607" cy="3148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7" name="Picture 8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6714" y="1947663"/>
                <a:ext cx="1542893" cy="307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8" name="object 5"/>
              <p:cNvSpPr/>
              <p:nvPr/>
            </p:nvSpPr>
            <p:spPr>
              <a:xfrm>
                <a:off x="2546367" y="1630646"/>
                <a:ext cx="1953506" cy="204324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16535">
                    <a:moveTo>
                      <a:pt x="6875995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216001"/>
                    </a:lnTo>
                    <a:lnTo>
                      <a:pt x="6912000" y="216001"/>
                    </a:lnTo>
                    <a:lnTo>
                      <a:pt x="6912000" y="36004"/>
                    </a:lnTo>
                    <a:lnTo>
                      <a:pt x="6909160" y="22025"/>
                    </a:lnTo>
                    <a:lnTo>
                      <a:pt x="6901427" y="10577"/>
                    </a:lnTo>
                    <a:lnTo>
                      <a:pt x="6889979" y="2841"/>
                    </a:lnTo>
                    <a:lnTo>
                      <a:pt x="6875995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180000" tIns="0" rIns="0" bIns="0" rtlCol="0" anchor="ctr" anchorCtr="0"/>
              <a:lstStyle/>
              <a:p>
                <a:pPr marL="12700">
                  <a:lnSpc>
                    <a:spcPct val="100000"/>
                  </a:lnSpc>
                </a:pPr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番号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149" name="object 5"/>
              <p:cNvSpPr/>
              <p:nvPr/>
            </p:nvSpPr>
            <p:spPr>
              <a:xfrm>
                <a:off x="5998174" y="2428694"/>
                <a:ext cx="1215180" cy="210430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16535">
                    <a:moveTo>
                      <a:pt x="6875995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216001"/>
                    </a:lnTo>
                    <a:lnTo>
                      <a:pt x="6912000" y="216001"/>
                    </a:lnTo>
                    <a:lnTo>
                      <a:pt x="6912000" y="36004"/>
                    </a:lnTo>
                    <a:lnTo>
                      <a:pt x="6909160" y="22025"/>
                    </a:lnTo>
                    <a:lnTo>
                      <a:pt x="6901427" y="10577"/>
                    </a:lnTo>
                    <a:lnTo>
                      <a:pt x="6889979" y="2841"/>
                    </a:lnTo>
                    <a:lnTo>
                      <a:pt x="6875995" y="0"/>
                    </a:lnTo>
                    <a:close/>
                  </a:path>
                </a:pathLst>
              </a:custGeom>
              <a:noFill/>
            </p:spPr>
            <p:txBody>
              <a:bodyPr wrap="square" lIns="72000" tIns="0" rIns="0" bIns="0" rtlCol="0" anchor="ctr" anchorCtr="0"/>
              <a:lstStyle/>
              <a:p>
                <a:pPr marL="12700"/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年　　　月　　　 日</a:t>
                </a:r>
                <a:endPara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150" name="object 18"/>
              <p:cNvSpPr/>
              <p:nvPr/>
            </p:nvSpPr>
            <p:spPr>
              <a:xfrm>
                <a:off x="323989" y="1619986"/>
                <a:ext cx="6912609" cy="2101863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088514">
                    <a:moveTo>
                      <a:pt x="6912000" y="2052002"/>
                    </a:moveTo>
                    <a:lnTo>
                      <a:pt x="6909160" y="2065979"/>
                    </a:lnTo>
                    <a:lnTo>
                      <a:pt x="6901427" y="2077423"/>
                    </a:lnTo>
                    <a:lnTo>
                      <a:pt x="6889979" y="2085154"/>
                    </a:lnTo>
                    <a:lnTo>
                      <a:pt x="6875995" y="2087994"/>
                    </a:lnTo>
                    <a:lnTo>
                      <a:pt x="36004" y="2087994"/>
                    </a:lnTo>
                    <a:lnTo>
                      <a:pt x="22020" y="2085154"/>
                    </a:lnTo>
                    <a:lnTo>
                      <a:pt x="10572" y="2077423"/>
                    </a:lnTo>
                    <a:lnTo>
                      <a:pt x="2839" y="2065979"/>
                    </a:lnTo>
                    <a:lnTo>
                      <a:pt x="0" y="2052002"/>
                    </a:lnTo>
                    <a:lnTo>
                      <a:pt x="0" y="36004"/>
                    </a:lnTo>
                    <a:lnTo>
                      <a:pt x="2839" y="22025"/>
                    </a:lnTo>
                    <a:lnTo>
                      <a:pt x="10572" y="10577"/>
                    </a:lnTo>
                    <a:lnTo>
                      <a:pt x="22020" y="2841"/>
                    </a:lnTo>
                    <a:lnTo>
                      <a:pt x="36004" y="0"/>
                    </a:lnTo>
                    <a:lnTo>
                      <a:pt x="6875995" y="0"/>
                    </a:lnTo>
                    <a:lnTo>
                      <a:pt x="6889979" y="2841"/>
                    </a:lnTo>
                    <a:lnTo>
                      <a:pt x="6901427" y="10577"/>
                    </a:lnTo>
                    <a:lnTo>
                      <a:pt x="6909160" y="22025"/>
                    </a:lnTo>
                    <a:lnTo>
                      <a:pt x="6912000" y="36004"/>
                    </a:lnTo>
                    <a:lnTo>
                      <a:pt x="6912000" y="2052002"/>
                    </a:lnTo>
                    <a:close/>
                  </a:path>
                </a:pathLst>
              </a:custGeom>
              <a:ln w="28803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51" name="object 27"/>
              <p:cNvSpPr/>
              <p:nvPr/>
            </p:nvSpPr>
            <p:spPr>
              <a:xfrm>
                <a:off x="4492090" y="1609710"/>
                <a:ext cx="0" cy="1368000"/>
              </a:xfrm>
              <a:custGeom>
                <a:avLst/>
                <a:gdLst/>
                <a:ahLst/>
                <a:cxnLst/>
                <a:rect l="l" t="t" r="r" b="b"/>
                <a:pathLst>
                  <a:path h="756285">
                    <a:moveTo>
                      <a:pt x="0" y="0"/>
                    </a:moveTo>
                    <a:lnTo>
                      <a:pt x="0" y="756005"/>
                    </a:lnTo>
                  </a:path>
                </a:pathLst>
              </a:custGeom>
              <a:ln w="16205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121" name="object 72"/>
            <p:cNvSpPr txBox="1"/>
            <p:nvPr/>
          </p:nvSpPr>
          <p:spPr>
            <a:xfrm>
              <a:off x="5184443" y="2272011"/>
              <a:ext cx="389255" cy="525144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50000"/>
                </a:lnSpc>
              </a:pP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昭和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平成</a:t>
              </a:r>
              <a:endParaRPr lang="en-US" altLang="ja-JP"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5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ja-JP" altLang="en-US" sz="800" spc="-1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</a:t>
              </a:r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02B9E01E-EA9F-46FF-A26B-4C2F68626BE8}"/>
                </a:ext>
              </a:extLst>
            </p:cNvPr>
            <p:cNvGrpSpPr/>
            <p:nvPr/>
          </p:nvGrpSpPr>
          <p:grpSpPr>
            <a:xfrm>
              <a:off x="4689080" y="1786801"/>
              <a:ext cx="2281522" cy="326671"/>
              <a:chOff x="4564557" y="1786914"/>
              <a:chExt cx="2281522" cy="326671"/>
            </a:xfrm>
          </p:grpSpPr>
          <p:pic>
            <p:nvPicPr>
              <p:cNvPr id="135" name="Picture 5">
                <a:extLst>
                  <a:ext uri="{FF2B5EF4-FFF2-40B4-BE49-F238E27FC236}">
                    <a16:creationId xmlns:a16="http://schemas.microsoft.com/office/drawing/2014/main" id="{6F46D6CB-4DCA-4013-AB0D-15B31475555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64557" y="1786914"/>
                <a:ext cx="752657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5" name="Picture 5">
                <a:extLst>
                  <a:ext uri="{FF2B5EF4-FFF2-40B4-BE49-F238E27FC236}">
                    <a16:creationId xmlns:a16="http://schemas.microsoft.com/office/drawing/2014/main" id="{FB904CF5-8F31-49C1-B713-A2AC5FF2247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28396" y="1790837"/>
                <a:ext cx="752657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6" name="Picture 5">
                <a:extLst>
                  <a:ext uri="{FF2B5EF4-FFF2-40B4-BE49-F238E27FC236}">
                    <a16:creationId xmlns:a16="http://schemas.microsoft.com/office/drawing/2014/main" id="{484199C1-A8F3-46A5-B0B3-CFB2A8AF5D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3422" y="1790659"/>
                <a:ext cx="752657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84" name="テキスト ボックス 46">
            <a:extLst>
              <a:ext uri="{FF2B5EF4-FFF2-40B4-BE49-F238E27FC236}">
                <a16:creationId xmlns:a16="http://schemas.microsoft.com/office/drawing/2014/main" id="{6E3D0753-1604-4E33-81F4-CD1A5550A4A3}"/>
              </a:ext>
            </a:extLst>
          </p:cNvPr>
          <p:cNvSpPr txBox="1"/>
          <p:nvPr/>
        </p:nvSpPr>
        <p:spPr>
          <a:xfrm>
            <a:off x="6535402" y="9899584"/>
            <a:ext cx="1364998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dirty="0"/>
              <a:t>（</a:t>
            </a:r>
            <a:r>
              <a:rPr kumimoji="1" lang="en-US" altLang="ja-JP" sz="1100" dirty="0"/>
              <a:t>2024.12</a:t>
            </a:r>
            <a:r>
              <a:rPr kumimoji="1" lang="ja-JP" altLang="en-US" sz="1100" dirty="0"/>
              <a:t>）</a:t>
            </a:r>
          </a:p>
        </p:txBody>
      </p:sp>
      <p:pic>
        <p:nvPicPr>
          <p:cNvPr id="85" name="図 84">
            <a:extLst>
              <a:ext uri="{FF2B5EF4-FFF2-40B4-BE49-F238E27FC236}">
                <a16:creationId xmlns:a16="http://schemas.microsoft.com/office/drawing/2014/main" id="{095955CA-CEA0-45B4-888B-4D3EF8BADF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357" y="378923"/>
            <a:ext cx="6705600" cy="81915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0D7186-F0C2-47C2-8C21-949281418247}"/>
              </a:ext>
            </a:extLst>
          </p:cNvPr>
          <p:cNvSpPr txBox="1"/>
          <p:nvPr/>
        </p:nvSpPr>
        <p:spPr>
          <a:xfrm>
            <a:off x="2559819" y="2016899"/>
            <a:ext cx="1973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（第　　　　回目）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グループ化 207"/>
          <p:cNvGrpSpPr/>
          <p:nvPr/>
        </p:nvGrpSpPr>
        <p:grpSpPr>
          <a:xfrm>
            <a:off x="819268" y="217616"/>
            <a:ext cx="5924690" cy="685372"/>
            <a:chOff x="806450" y="317500"/>
            <a:chExt cx="5901833" cy="648982"/>
          </a:xfrm>
        </p:grpSpPr>
        <p:grpSp>
          <p:nvGrpSpPr>
            <p:cNvPr id="209" name="グループ化 208"/>
            <p:cNvGrpSpPr/>
            <p:nvPr/>
          </p:nvGrpSpPr>
          <p:grpSpPr>
            <a:xfrm>
              <a:off x="806450" y="317500"/>
              <a:ext cx="5901833" cy="648982"/>
              <a:chOff x="766867" y="1098228"/>
              <a:chExt cx="5901833" cy="648982"/>
            </a:xfrm>
          </p:grpSpPr>
          <p:sp>
            <p:nvSpPr>
              <p:cNvPr id="212" name="object 15"/>
              <p:cNvSpPr/>
              <p:nvPr/>
            </p:nvSpPr>
            <p:spPr>
              <a:xfrm>
                <a:off x="5112447" y="1105184"/>
                <a:ext cx="649248" cy="262800"/>
              </a:xfrm>
              <a:custGeom>
                <a:avLst/>
                <a:gdLst/>
                <a:ahLst/>
                <a:cxnLst/>
                <a:rect l="l" t="t" r="r" b="b"/>
                <a:pathLst>
                  <a:path w="387350" h="252095">
                    <a:moveTo>
                      <a:pt x="387007" y="0"/>
                    </a:moveTo>
                    <a:lnTo>
                      <a:pt x="0" y="0"/>
                    </a:lnTo>
                    <a:lnTo>
                      <a:pt x="62115" y="217385"/>
                    </a:lnTo>
                    <a:lnTo>
                      <a:pt x="68796" y="230824"/>
                    </a:lnTo>
                    <a:lnTo>
                      <a:pt x="79678" y="241828"/>
                    </a:lnTo>
                    <a:lnTo>
                      <a:pt x="93253" y="249263"/>
                    </a:lnTo>
                    <a:lnTo>
                      <a:pt x="108013" y="251993"/>
                    </a:lnTo>
                    <a:lnTo>
                      <a:pt x="279006" y="251993"/>
                    </a:lnTo>
                    <a:lnTo>
                      <a:pt x="318218" y="230824"/>
                    </a:lnTo>
                    <a:lnTo>
                      <a:pt x="387007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wrap="square" lIns="0" tIns="0" rIns="0" bIns="0" rtlCol="0"/>
              <a:lstStyle/>
              <a:p>
                <a:pPr algn="ctr"/>
                <a:r>
                  <a:rPr lang="en-US" altLang="ja-JP" sz="1400" b="1" dirty="0">
                    <a:solidFill>
                      <a:schemeClr val="bg1"/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1</a:t>
                </a:r>
                <a:endParaRPr sz="1400" b="1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endParaRPr>
              </a:p>
            </p:txBody>
          </p:sp>
          <p:sp>
            <p:nvSpPr>
              <p:cNvPr id="213" name="object 45"/>
              <p:cNvSpPr/>
              <p:nvPr/>
            </p:nvSpPr>
            <p:spPr>
              <a:xfrm>
                <a:off x="828000" y="1747210"/>
                <a:ext cx="58324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5832475">
                    <a:moveTo>
                      <a:pt x="0" y="0"/>
                    </a:moveTo>
                    <a:lnTo>
                      <a:pt x="5832005" y="0"/>
                    </a:lnTo>
                  </a:path>
                </a:pathLst>
              </a:custGeom>
              <a:ln w="21602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14" name="object 46"/>
              <p:cNvSpPr/>
              <p:nvPr/>
            </p:nvSpPr>
            <p:spPr>
              <a:xfrm>
                <a:off x="826095" y="1098228"/>
                <a:ext cx="58324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5832475">
                    <a:moveTo>
                      <a:pt x="0" y="0"/>
                    </a:moveTo>
                    <a:lnTo>
                      <a:pt x="5832005" y="0"/>
                    </a:lnTo>
                  </a:path>
                </a:pathLst>
              </a:custGeom>
              <a:ln w="21602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215" name="object 62"/>
              <p:cNvSpPr txBox="1"/>
              <p:nvPr/>
            </p:nvSpPr>
            <p:spPr>
              <a:xfrm>
                <a:off x="766867" y="1292208"/>
                <a:ext cx="943764" cy="24622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lang="ja-JP" altLang="en-US" sz="1600" b="1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健康保険</a:t>
                </a:r>
                <a:endParaRPr sz="16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16" name="object 62"/>
              <p:cNvSpPr txBox="1"/>
              <p:nvPr/>
            </p:nvSpPr>
            <p:spPr>
              <a:xfrm>
                <a:off x="3965865" y="1274275"/>
                <a:ext cx="1103827" cy="24622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lang="ja-JP" altLang="en-US" sz="1600" b="1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支給申請書</a:t>
                </a:r>
                <a:endParaRPr sz="16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17" name="object 62"/>
              <p:cNvSpPr txBox="1"/>
              <p:nvPr/>
            </p:nvSpPr>
            <p:spPr>
              <a:xfrm>
                <a:off x="2378942" y="1217055"/>
                <a:ext cx="1563765" cy="36933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lang="ja-JP" altLang="en-US" sz="2400" b="1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高額療養費</a:t>
                </a:r>
                <a:endParaRPr sz="2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218" name="object 17"/>
              <p:cNvSpPr/>
              <p:nvPr/>
            </p:nvSpPr>
            <p:spPr>
              <a:xfrm>
                <a:off x="5081567" y="1443217"/>
                <a:ext cx="1587133" cy="230504"/>
              </a:xfrm>
              <a:custGeom>
                <a:avLst/>
                <a:gdLst/>
                <a:ahLst/>
                <a:cxnLst/>
                <a:rect l="l" t="t" r="r" b="b"/>
                <a:pathLst>
                  <a:path w="1562734" h="230505">
                    <a:moveTo>
                      <a:pt x="1447177" y="0"/>
                    </a:moveTo>
                    <a:lnTo>
                      <a:pt x="115188" y="0"/>
                    </a:lnTo>
                    <a:lnTo>
                      <a:pt x="70385" y="9067"/>
                    </a:lnTo>
                    <a:lnTo>
                      <a:pt x="33767" y="33778"/>
                    </a:lnTo>
                    <a:lnTo>
                      <a:pt x="9063" y="70401"/>
                    </a:lnTo>
                    <a:lnTo>
                      <a:pt x="0" y="115201"/>
                    </a:lnTo>
                    <a:lnTo>
                      <a:pt x="9063" y="159994"/>
                    </a:lnTo>
                    <a:lnTo>
                      <a:pt x="33767" y="196613"/>
                    </a:lnTo>
                    <a:lnTo>
                      <a:pt x="70385" y="221323"/>
                    </a:lnTo>
                    <a:lnTo>
                      <a:pt x="115188" y="230390"/>
                    </a:lnTo>
                    <a:lnTo>
                      <a:pt x="1447177" y="230390"/>
                    </a:lnTo>
                    <a:lnTo>
                      <a:pt x="1491981" y="221323"/>
                    </a:lnTo>
                    <a:lnTo>
                      <a:pt x="1528598" y="196613"/>
                    </a:lnTo>
                    <a:lnTo>
                      <a:pt x="1553303" y="159994"/>
                    </a:lnTo>
                    <a:lnTo>
                      <a:pt x="1562366" y="115201"/>
                    </a:lnTo>
                    <a:lnTo>
                      <a:pt x="1553303" y="70401"/>
                    </a:lnTo>
                    <a:lnTo>
                      <a:pt x="1528598" y="33778"/>
                    </a:lnTo>
                    <a:lnTo>
                      <a:pt x="1491981" y="9067"/>
                    </a:lnTo>
                    <a:lnTo>
                      <a:pt x="1447177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28575">
                <a:solidFill>
                  <a:srgbClr val="221915"/>
                </a:solidFill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1000" b="1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被保険者</a:t>
                </a:r>
                <a:r>
                  <a:rPr lang="en-US" altLang="ja-JP" sz="1000" b="1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(</a:t>
                </a:r>
                <a:r>
                  <a:rPr lang="ja-JP" altLang="en-US" sz="1000" b="1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申請者</a:t>
                </a:r>
                <a:r>
                  <a:rPr lang="en-US" altLang="ja-JP" sz="1000" b="1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)</a:t>
                </a:r>
                <a:r>
                  <a:rPr lang="ja-JP" altLang="en-US" sz="1000" b="1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記入用</a:t>
                </a:r>
                <a:endParaRPr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211" name="object 11"/>
              <p:cNvSpPr/>
              <p:nvPr/>
            </p:nvSpPr>
            <p:spPr>
              <a:xfrm>
                <a:off x="5719867" y="1105184"/>
                <a:ext cx="701155" cy="262800"/>
              </a:xfrm>
              <a:custGeom>
                <a:avLst/>
                <a:gdLst/>
                <a:ahLst/>
                <a:cxnLst/>
                <a:rect l="l" t="t" r="r" b="b"/>
                <a:pathLst>
                  <a:path w="387350" h="252095">
                    <a:moveTo>
                      <a:pt x="387032" y="0"/>
                    </a:moveTo>
                    <a:lnTo>
                      <a:pt x="0" y="0"/>
                    </a:lnTo>
                    <a:lnTo>
                      <a:pt x="62115" y="217385"/>
                    </a:lnTo>
                    <a:lnTo>
                      <a:pt x="68807" y="230824"/>
                    </a:lnTo>
                    <a:lnTo>
                      <a:pt x="79689" y="241828"/>
                    </a:lnTo>
                    <a:lnTo>
                      <a:pt x="93262" y="249263"/>
                    </a:lnTo>
                    <a:lnTo>
                      <a:pt x="108026" y="251993"/>
                    </a:lnTo>
                    <a:lnTo>
                      <a:pt x="279006" y="251993"/>
                    </a:lnTo>
                    <a:lnTo>
                      <a:pt x="318227" y="230824"/>
                    </a:lnTo>
                    <a:lnTo>
                      <a:pt x="387032" y="0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txBody>
              <a:bodyPr wrap="square" lIns="0" tIns="0" rIns="0" bIns="0" rtlCol="0"/>
              <a:lstStyle/>
              <a:p>
                <a:pPr algn="ctr"/>
                <a:r>
                  <a:rPr lang="ja-JP" altLang="en-US" sz="1400" dirty="0">
                    <a:solidFill>
                      <a:schemeClr val="bg1"/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２</a:t>
                </a:r>
              </a:p>
            </p:txBody>
          </p:sp>
        </p:grpSp>
        <p:sp>
          <p:nvSpPr>
            <p:cNvPr id="210" name="object 62"/>
            <p:cNvSpPr txBox="1"/>
            <p:nvPr/>
          </p:nvSpPr>
          <p:spPr>
            <a:xfrm>
              <a:off x="1656525" y="317500"/>
              <a:ext cx="762000" cy="64633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被保険者</a:t>
              </a:r>
              <a:endParaRPr lang="en-US" altLang="ja-JP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  <a:p>
              <a:pPr marL="12700"/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被扶養者</a:t>
              </a:r>
              <a:endParaRPr lang="en-US" altLang="ja-JP"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  <a:p>
              <a:pPr marL="12700"/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世帯合算</a:t>
              </a:r>
              <a:endParaRPr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</p:grpSp>
      <p:sp>
        <p:nvSpPr>
          <p:cNvPr id="220" name="正方形/長方形 219"/>
          <p:cNvSpPr/>
          <p:nvPr/>
        </p:nvSpPr>
        <p:spPr>
          <a:xfrm>
            <a:off x="2273992" y="10199469"/>
            <a:ext cx="2821711" cy="301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北海道コンピュータ関連産業</a:t>
            </a:r>
            <a:r>
              <a:rPr kumimoji="1" lang="ja-JP" altLang="en-US" sz="1100" dirty="0">
                <a:solidFill>
                  <a:schemeClr val="tx1"/>
                </a:solidFill>
              </a:rPr>
              <a:t>健康保険組合</a:t>
            </a:r>
          </a:p>
        </p:txBody>
      </p:sp>
      <p:sp>
        <p:nvSpPr>
          <p:cNvPr id="230" name="object 117"/>
          <p:cNvSpPr txBox="1"/>
          <p:nvPr/>
        </p:nvSpPr>
        <p:spPr>
          <a:xfrm>
            <a:off x="493864" y="7514690"/>
            <a:ext cx="6381966" cy="2898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900" spc="2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被保険者本人が住民税非課税者である場合は、自己負担限度額が軽減されます。</a:t>
            </a:r>
            <a:endParaRPr lang="en-US" altLang="ja-JP" sz="900" spc="25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lang="ja-JP" altLang="en-US" sz="900" spc="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マイナンバーを活用して非課税証明書の添付を省略するために、以下に該当する郵便番号を記入してください。</a:t>
            </a:r>
            <a:endParaRPr lang="en-US" altLang="ja-JP" sz="900" spc="35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grpSp>
        <p:nvGrpSpPr>
          <p:cNvPr id="231" name="グループ化 230"/>
          <p:cNvGrpSpPr/>
          <p:nvPr/>
        </p:nvGrpSpPr>
        <p:grpSpPr>
          <a:xfrm>
            <a:off x="469318" y="1425897"/>
            <a:ext cx="6588227" cy="5275007"/>
            <a:chOff x="323989" y="1619999"/>
            <a:chExt cx="6588227" cy="5580380"/>
          </a:xfrm>
        </p:grpSpPr>
        <p:sp>
          <p:nvSpPr>
            <p:cNvPr id="232" name="bk object 18"/>
            <p:cNvSpPr/>
            <p:nvPr/>
          </p:nvSpPr>
          <p:spPr>
            <a:xfrm>
              <a:off x="539559" y="6444819"/>
              <a:ext cx="1674393" cy="755521"/>
            </a:xfrm>
            <a:custGeom>
              <a:avLst/>
              <a:gdLst/>
              <a:ahLst/>
              <a:cxnLst/>
              <a:rect l="l" t="t" r="r" b="b"/>
              <a:pathLst>
                <a:path w="1890395" h="5580380">
                  <a:moveTo>
                    <a:pt x="1890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5544007"/>
                  </a:lnTo>
                  <a:lnTo>
                    <a:pt x="2841" y="5557991"/>
                  </a:lnTo>
                  <a:lnTo>
                    <a:pt x="10577" y="5569438"/>
                  </a:lnTo>
                  <a:lnTo>
                    <a:pt x="22025" y="5577172"/>
                  </a:lnTo>
                  <a:lnTo>
                    <a:pt x="36004" y="5580011"/>
                  </a:lnTo>
                  <a:lnTo>
                    <a:pt x="1890001" y="5580011"/>
                  </a:lnTo>
                  <a:lnTo>
                    <a:pt x="189000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はいの場合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3" name="bk object 18"/>
            <p:cNvSpPr/>
            <p:nvPr/>
          </p:nvSpPr>
          <p:spPr>
            <a:xfrm>
              <a:off x="540570" y="6065977"/>
              <a:ext cx="1674393" cy="395998"/>
            </a:xfrm>
            <a:custGeom>
              <a:avLst/>
              <a:gdLst/>
              <a:ahLst/>
              <a:cxnLst/>
              <a:rect l="l" t="t" r="r" b="b"/>
              <a:pathLst>
                <a:path w="1890395" h="5580380">
                  <a:moveTo>
                    <a:pt x="1890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5544007"/>
                  </a:lnTo>
                  <a:lnTo>
                    <a:pt x="2841" y="5557991"/>
                  </a:lnTo>
                  <a:lnTo>
                    <a:pt x="10577" y="5569438"/>
                  </a:lnTo>
                  <a:lnTo>
                    <a:pt x="22025" y="5577172"/>
                  </a:lnTo>
                  <a:lnTo>
                    <a:pt x="36004" y="5580011"/>
                  </a:lnTo>
                  <a:lnTo>
                    <a:pt x="1890001" y="5580011"/>
                  </a:lnTo>
                  <a:lnTo>
                    <a:pt x="189000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６ 他の公的年金から、医療費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の助成を受けていますか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4" name="bk object 18"/>
            <p:cNvSpPr/>
            <p:nvPr/>
          </p:nvSpPr>
          <p:spPr>
            <a:xfrm>
              <a:off x="537890" y="5744776"/>
              <a:ext cx="1674393" cy="327921"/>
            </a:xfrm>
            <a:custGeom>
              <a:avLst/>
              <a:gdLst/>
              <a:ahLst/>
              <a:cxnLst/>
              <a:rect l="l" t="t" r="r" b="b"/>
              <a:pathLst>
                <a:path w="1890395" h="5580380">
                  <a:moveTo>
                    <a:pt x="1890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5544007"/>
                  </a:lnTo>
                  <a:lnTo>
                    <a:pt x="2841" y="5557991"/>
                  </a:lnTo>
                  <a:lnTo>
                    <a:pt x="10577" y="5569438"/>
                  </a:lnTo>
                  <a:lnTo>
                    <a:pt x="22025" y="5577172"/>
                  </a:lnTo>
                  <a:lnTo>
                    <a:pt x="36004" y="5580011"/>
                  </a:lnTo>
                  <a:lnTo>
                    <a:pt x="1890001" y="5580011"/>
                  </a:lnTo>
                  <a:lnTo>
                    <a:pt x="189000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自己負担額が不明の場合は</a:t>
              </a:r>
              <a:endParaRPr lang="en-US" altLang="ja-JP" sz="8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8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支払った総額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5" name="bk object 18"/>
            <p:cNvSpPr/>
            <p:nvPr/>
          </p:nvSpPr>
          <p:spPr>
            <a:xfrm>
              <a:off x="540000" y="5418035"/>
              <a:ext cx="1674393" cy="360713"/>
            </a:xfrm>
            <a:custGeom>
              <a:avLst/>
              <a:gdLst/>
              <a:ahLst/>
              <a:cxnLst/>
              <a:rect l="l" t="t" r="r" b="b"/>
              <a:pathLst>
                <a:path w="1890395" h="5580380">
                  <a:moveTo>
                    <a:pt x="1890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5544007"/>
                  </a:lnTo>
                  <a:lnTo>
                    <a:pt x="2841" y="5557991"/>
                  </a:lnTo>
                  <a:lnTo>
                    <a:pt x="10577" y="5569438"/>
                  </a:lnTo>
                  <a:lnTo>
                    <a:pt x="22025" y="5577172"/>
                  </a:lnTo>
                  <a:lnTo>
                    <a:pt x="36004" y="5580011"/>
                  </a:lnTo>
                  <a:lnTo>
                    <a:pt x="1890001" y="5580011"/>
                  </a:lnTo>
                  <a:lnTo>
                    <a:pt x="189000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５ 支払った額のうち、保険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診療分の金額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自己負担額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6" name="bk object 18"/>
            <p:cNvSpPr/>
            <p:nvPr/>
          </p:nvSpPr>
          <p:spPr>
            <a:xfrm>
              <a:off x="532932" y="5058028"/>
              <a:ext cx="1674393" cy="353340"/>
            </a:xfrm>
            <a:custGeom>
              <a:avLst/>
              <a:gdLst/>
              <a:ahLst/>
              <a:cxnLst/>
              <a:rect l="l" t="t" r="r" b="b"/>
              <a:pathLst>
                <a:path w="1890395" h="5580380">
                  <a:moveTo>
                    <a:pt x="1890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5544007"/>
                  </a:lnTo>
                  <a:lnTo>
                    <a:pt x="2841" y="5557991"/>
                  </a:lnTo>
                  <a:lnTo>
                    <a:pt x="10577" y="5569438"/>
                  </a:lnTo>
                  <a:lnTo>
                    <a:pt x="22025" y="5577172"/>
                  </a:lnTo>
                  <a:lnTo>
                    <a:pt x="36004" y="5580011"/>
                  </a:lnTo>
                  <a:lnTo>
                    <a:pt x="1890001" y="5580011"/>
                  </a:lnTo>
                  <a:lnTo>
                    <a:pt x="189000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入院通院の別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7" name="bk object 18"/>
            <p:cNvSpPr/>
            <p:nvPr/>
          </p:nvSpPr>
          <p:spPr>
            <a:xfrm>
              <a:off x="558489" y="4265993"/>
              <a:ext cx="1674393" cy="792035"/>
            </a:xfrm>
            <a:custGeom>
              <a:avLst/>
              <a:gdLst/>
              <a:ahLst/>
              <a:cxnLst/>
              <a:rect l="l" t="t" r="r" b="b"/>
              <a:pathLst>
                <a:path w="1890395" h="5580380">
                  <a:moveTo>
                    <a:pt x="1890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5544007"/>
                  </a:lnTo>
                  <a:lnTo>
                    <a:pt x="2841" y="5557991"/>
                  </a:lnTo>
                  <a:lnTo>
                    <a:pt x="10577" y="5569438"/>
                  </a:lnTo>
                  <a:lnTo>
                    <a:pt x="22025" y="5577172"/>
                  </a:lnTo>
                  <a:lnTo>
                    <a:pt x="36004" y="5580011"/>
                  </a:lnTo>
                  <a:lnTo>
                    <a:pt x="1890001" y="5580011"/>
                  </a:lnTo>
                  <a:lnTo>
                    <a:pt x="189000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療養を受けた期間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8" name="bk object 18"/>
            <p:cNvSpPr/>
            <p:nvPr/>
          </p:nvSpPr>
          <p:spPr>
            <a:xfrm>
              <a:off x="540000" y="3877208"/>
              <a:ext cx="1674393" cy="410812"/>
            </a:xfrm>
            <a:custGeom>
              <a:avLst/>
              <a:gdLst/>
              <a:ahLst/>
              <a:cxnLst/>
              <a:rect l="l" t="t" r="r" b="b"/>
              <a:pathLst>
                <a:path w="1890395" h="5580380">
                  <a:moveTo>
                    <a:pt x="1890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5544007"/>
                  </a:lnTo>
                  <a:lnTo>
                    <a:pt x="2841" y="5557991"/>
                  </a:lnTo>
                  <a:lnTo>
                    <a:pt x="10577" y="5569438"/>
                  </a:lnTo>
                  <a:lnTo>
                    <a:pt x="22025" y="5577172"/>
                  </a:lnTo>
                  <a:lnTo>
                    <a:pt x="36004" y="5580011"/>
                  </a:lnTo>
                  <a:lnTo>
                    <a:pt x="1890001" y="5580011"/>
                  </a:lnTo>
                  <a:lnTo>
                    <a:pt x="189000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４ 傷病名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9" name="bk object 18"/>
            <p:cNvSpPr/>
            <p:nvPr/>
          </p:nvSpPr>
          <p:spPr>
            <a:xfrm>
              <a:off x="540000" y="3294011"/>
              <a:ext cx="1674393" cy="576008"/>
            </a:xfrm>
            <a:custGeom>
              <a:avLst/>
              <a:gdLst/>
              <a:ahLst/>
              <a:cxnLst/>
              <a:rect l="l" t="t" r="r" b="b"/>
              <a:pathLst>
                <a:path w="1890395" h="5580380">
                  <a:moveTo>
                    <a:pt x="1890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5544007"/>
                  </a:lnTo>
                  <a:lnTo>
                    <a:pt x="2841" y="5557991"/>
                  </a:lnTo>
                  <a:lnTo>
                    <a:pt x="10577" y="5569438"/>
                  </a:lnTo>
                  <a:lnTo>
                    <a:pt x="22025" y="5577172"/>
                  </a:lnTo>
                  <a:lnTo>
                    <a:pt x="36004" y="5580011"/>
                  </a:lnTo>
                  <a:lnTo>
                    <a:pt x="1890001" y="5580011"/>
                  </a:lnTo>
                  <a:lnTo>
                    <a:pt x="189000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３ 療養を受けた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医療機関・薬局の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0" name="bk object 18"/>
            <p:cNvSpPr/>
            <p:nvPr/>
          </p:nvSpPr>
          <p:spPr>
            <a:xfrm>
              <a:off x="540000" y="2394001"/>
              <a:ext cx="1674393" cy="900010"/>
            </a:xfrm>
            <a:custGeom>
              <a:avLst/>
              <a:gdLst/>
              <a:ahLst/>
              <a:cxnLst/>
              <a:rect l="l" t="t" r="r" b="b"/>
              <a:pathLst>
                <a:path w="1890395" h="5580380">
                  <a:moveTo>
                    <a:pt x="1890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5544007"/>
                  </a:lnTo>
                  <a:lnTo>
                    <a:pt x="2841" y="5557991"/>
                  </a:lnTo>
                  <a:lnTo>
                    <a:pt x="10577" y="5569438"/>
                  </a:lnTo>
                  <a:lnTo>
                    <a:pt x="22025" y="5577172"/>
                  </a:lnTo>
                  <a:lnTo>
                    <a:pt x="36004" y="5580011"/>
                  </a:lnTo>
                  <a:lnTo>
                    <a:pt x="1890001" y="5580011"/>
                  </a:lnTo>
                  <a:lnTo>
                    <a:pt x="189000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家族の場合は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その方の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1" name="bk object 18"/>
            <p:cNvSpPr/>
            <p:nvPr/>
          </p:nvSpPr>
          <p:spPr>
            <a:xfrm>
              <a:off x="540000" y="1992141"/>
              <a:ext cx="1674393" cy="410812"/>
            </a:xfrm>
            <a:custGeom>
              <a:avLst/>
              <a:gdLst/>
              <a:ahLst/>
              <a:cxnLst/>
              <a:rect l="l" t="t" r="r" b="b"/>
              <a:pathLst>
                <a:path w="1890395" h="5580380">
                  <a:moveTo>
                    <a:pt x="1890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5544007"/>
                  </a:lnTo>
                  <a:lnTo>
                    <a:pt x="2841" y="5557991"/>
                  </a:lnTo>
                  <a:lnTo>
                    <a:pt x="10577" y="5569438"/>
                  </a:lnTo>
                  <a:lnTo>
                    <a:pt x="22025" y="5577172"/>
                  </a:lnTo>
                  <a:lnTo>
                    <a:pt x="36004" y="5580011"/>
                  </a:lnTo>
                  <a:lnTo>
                    <a:pt x="1890001" y="5580011"/>
                  </a:lnTo>
                  <a:lnTo>
                    <a:pt x="189000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２ 受診者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2" name="bk object 17"/>
            <p:cNvSpPr/>
            <p:nvPr/>
          </p:nvSpPr>
          <p:spPr>
            <a:xfrm>
              <a:off x="2172500" y="1980006"/>
              <a:ext cx="4739614" cy="5220335"/>
            </a:xfrm>
            <a:custGeom>
              <a:avLst/>
              <a:gdLst/>
              <a:ahLst/>
              <a:cxnLst/>
              <a:rect l="l" t="t" r="r" b="b"/>
              <a:pathLst>
                <a:path w="6588125" h="5220334">
                  <a:moveTo>
                    <a:pt x="6551993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2"/>
                  </a:lnTo>
                  <a:lnTo>
                    <a:pt x="2841" y="22020"/>
                  </a:lnTo>
                  <a:lnTo>
                    <a:pt x="0" y="36004"/>
                  </a:lnTo>
                  <a:lnTo>
                    <a:pt x="0" y="5184000"/>
                  </a:lnTo>
                  <a:lnTo>
                    <a:pt x="2841" y="5197984"/>
                  </a:lnTo>
                  <a:lnTo>
                    <a:pt x="10577" y="5209432"/>
                  </a:lnTo>
                  <a:lnTo>
                    <a:pt x="22025" y="5217165"/>
                  </a:lnTo>
                  <a:lnTo>
                    <a:pt x="36004" y="5220004"/>
                  </a:lnTo>
                  <a:lnTo>
                    <a:pt x="6551993" y="5220004"/>
                  </a:lnTo>
                  <a:lnTo>
                    <a:pt x="6565977" y="5217165"/>
                  </a:lnTo>
                  <a:lnTo>
                    <a:pt x="6577425" y="5209432"/>
                  </a:lnTo>
                  <a:lnTo>
                    <a:pt x="6585158" y="5197984"/>
                  </a:lnTo>
                  <a:lnTo>
                    <a:pt x="6587998" y="5184000"/>
                  </a:lnTo>
                  <a:lnTo>
                    <a:pt x="6587998" y="36004"/>
                  </a:lnTo>
                  <a:lnTo>
                    <a:pt x="6585158" y="22020"/>
                  </a:lnTo>
                  <a:lnTo>
                    <a:pt x="6577425" y="10572"/>
                  </a:lnTo>
                  <a:lnTo>
                    <a:pt x="6565977" y="2839"/>
                  </a:lnTo>
                  <a:lnTo>
                    <a:pt x="655199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3" name="bk object 18"/>
            <p:cNvSpPr/>
            <p:nvPr/>
          </p:nvSpPr>
          <p:spPr>
            <a:xfrm>
              <a:off x="540000" y="1619999"/>
              <a:ext cx="1674393" cy="357279"/>
            </a:xfrm>
            <a:custGeom>
              <a:avLst/>
              <a:gdLst/>
              <a:ahLst/>
              <a:cxnLst/>
              <a:rect l="l" t="t" r="r" b="b"/>
              <a:pathLst>
                <a:path w="1890395" h="5580380">
                  <a:moveTo>
                    <a:pt x="1890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5544007"/>
                  </a:lnTo>
                  <a:lnTo>
                    <a:pt x="2841" y="5557991"/>
                  </a:lnTo>
                  <a:lnTo>
                    <a:pt x="10577" y="5569438"/>
                  </a:lnTo>
                  <a:lnTo>
                    <a:pt x="22025" y="5577172"/>
                  </a:lnTo>
                  <a:lnTo>
                    <a:pt x="36004" y="5580011"/>
                  </a:lnTo>
                  <a:lnTo>
                    <a:pt x="1890001" y="5580011"/>
                  </a:lnTo>
                  <a:lnTo>
                    <a:pt x="189000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１ 診療月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4" name="bk object 22"/>
            <p:cNvSpPr/>
            <p:nvPr/>
          </p:nvSpPr>
          <p:spPr>
            <a:xfrm>
              <a:off x="2204013" y="2048199"/>
              <a:ext cx="1512570" cy="5112385"/>
            </a:xfrm>
            <a:custGeom>
              <a:avLst/>
              <a:gdLst/>
              <a:ahLst/>
              <a:cxnLst/>
              <a:rect l="l" t="t" r="r" b="b"/>
              <a:pathLst>
                <a:path w="1512570" h="5112384">
                  <a:moveTo>
                    <a:pt x="1475994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5075999"/>
                  </a:lnTo>
                  <a:lnTo>
                    <a:pt x="2839" y="5089983"/>
                  </a:lnTo>
                  <a:lnTo>
                    <a:pt x="10571" y="5101431"/>
                  </a:lnTo>
                  <a:lnTo>
                    <a:pt x="22015" y="5109164"/>
                  </a:lnTo>
                  <a:lnTo>
                    <a:pt x="35991" y="5112003"/>
                  </a:lnTo>
                  <a:lnTo>
                    <a:pt x="1475994" y="5112003"/>
                  </a:lnTo>
                  <a:lnTo>
                    <a:pt x="1489970" y="5109164"/>
                  </a:lnTo>
                  <a:lnTo>
                    <a:pt x="1501414" y="5101431"/>
                  </a:lnTo>
                  <a:lnTo>
                    <a:pt x="1509146" y="5089983"/>
                  </a:lnTo>
                  <a:lnTo>
                    <a:pt x="1511985" y="5075999"/>
                  </a:lnTo>
                  <a:lnTo>
                    <a:pt x="1511985" y="36004"/>
                  </a:lnTo>
                  <a:lnTo>
                    <a:pt x="1509146" y="22025"/>
                  </a:lnTo>
                  <a:lnTo>
                    <a:pt x="1501414" y="10577"/>
                  </a:lnTo>
                  <a:lnTo>
                    <a:pt x="1489970" y="2841"/>
                  </a:lnTo>
                  <a:lnTo>
                    <a:pt x="14759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5" name="bk object 23"/>
            <p:cNvSpPr/>
            <p:nvPr/>
          </p:nvSpPr>
          <p:spPr>
            <a:xfrm>
              <a:off x="3780002" y="2033993"/>
              <a:ext cx="1512570" cy="5112385"/>
            </a:xfrm>
            <a:custGeom>
              <a:avLst/>
              <a:gdLst/>
              <a:ahLst/>
              <a:cxnLst/>
              <a:rect l="l" t="t" r="r" b="b"/>
              <a:pathLst>
                <a:path w="1512570" h="5112384">
                  <a:moveTo>
                    <a:pt x="147598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5075999"/>
                  </a:lnTo>
                  <a:lnTo>
                    <a:pt x="2841" y="5089983"/>
                  </a:lnTo>
                  <a:lnTo>
                    <a:pt x="10577" y="5101431"/>
                  </a:lnTo>
                  <a:lnTo>
                    <a:pt x="22025" y="5109164"/>
                  </a:lnTo>
                  <a:lnTo>
                    <a:pt x="36004" y="5112003"/>
                  </a:lnTo>
                  <a:lnTo>
                    <a:pt x="1475981" y="5112003"/>
                  </a:lnTo>
                  <a:lnTo>
                    <a:pt x="1489965" y="5109164"/>
                  </a:lnTo>
                  <a:lnTo>
                    <a:pt x="1501413" y="5101431"/>
                  </a:lnTo>
                  <a:lnTo>
                    <a:pt x="1509146" y="5089983"/>
                  </a:lnTo>
                  <a:lnTo>
                    <a:pt x="1511985" y="5075999"/>
                  </a:lnTo>
                  <a:lnTo>
                    <a:pt x="1511985" y="36004"/>
                  </a:lnTo>
                  <a:lnTo>
                    <a:pt x="1509146" y="22025"/>
                  </a:lnTo>
                  <a:lnTo>
                    <a:pt x="1501413" y="10577"/>
                  </a:lnTo>
                  <a:lnTo>
                    <a:pt x="1489965" y="2841"/>
                  </a:lnTo>
                  <a:lnTo>
                    <a:pt x="14759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6" name="bk object 24"/>
            <p:cNvSpPr/>
            <p:nvPr/>
          </p:nvSpPr>
          <p:spPr>
            <a:xfrm>
              <a:off x="5346001" y="2033993"/>
              <a:ext cx="1512570" cy="5112385"/>
            </a:xfrm>
            <a:custGeom>
              <a:avLst/>
              <a:gdLst/>
              <a:ahLst/>
              <a:cxnLst/>
              <a:rect l="l" t="t" r="r" b="b"/>
              <a:pathLst>
                <a:path w="1512570" h="5112384">
                  <a:moveTo>
                    <a:pt x="147598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5075999"/>
                  </a:lnTo>
                  <a:lnTo>
                    <a:pt x="2841" y="5089983"/>
                  </a:lnTo>
                  <a:lnTo>
                    <a:pt x="10577" y="5101431"/>
                  </a:lnTo>
                  <a:lnTo>
                    <a:pt x="22025" y="5109164"/>
                  </a:lnTo>
                  <a:lnTo>
                    <a:pt x="36004" y="5112003"/>
                  </a:lnTo>
                  <a:lnTo>
                    <a:pt x="1475981" y="5112003"/>
                  </a:lnTo>
                  <a:lnTo>
                    <a:pt x="1489965" y="5109164"/>
                  </a:lnTo>
                  <a:lnTo>
                    <a:pt x="1501413" y="5101431"/>
                  </a:lnTo>
                  <a:lnTo>
                    <a:pt x="1509146" y="5089983"/>
                  </a:lnTo>
                  <a:lnTo>
                    <a:pt x="1511985" y="5075999"/>
                  </a:lnTo>
                  <a:lnTo>
                    <a:pt x="1511985" y="36004"/>
                  </a:lnTo>
                  <a:lnTo>
                    <a:pt x="1509146" y="22025"/>
                  </a:lnTo>
                  <a:lnTo>
                    <a:pt x="1501413" y="10577"/>
                  </a:lnTo>
                  <a:lnTo>
                    <a:pt x="1489965" y="2841"/>
                  </a:lnTo>
                  <a:lnTo>
                    <a:pt x="14759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7" name="bk object 33"/>
            <p:cNvSpPr/>
            <p:nvPr/>
          </p:nvSpPr>
          <p:spPr>
            <a:xfrm>
              <a:off x="324002" y="1619999"/>
              <a:ext cx="216535" cy="5580380"/>
            </a:xfrm>
            <a:custGeom>
              <a:avLst/>
              <a:gdLst/>
              <a:ahLst/>
              <a:cxnLst/>
              <a:rect l="l" t="t" r="r" b="b"/>
              <a:pathLst>
                <a:path w="216534" h="5580380">
                  <a:moveTo>
                    <a:pt x="216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5543956"/>
                  </a:lnTo>
                  <a:lnTo>
                    <a:pt x="2841" y="5557940"/>
                  </a:lnTo>
                  <a:lnTo>
                    <a:pt x="10577" y="5569388"/>
                  </a:lnTo>
                  <a:lnTo>
                    <a:pt x="22025" y="5577121"/>
                  </a:lnTo>
                  <a:lnTo>
                    <a:pt x="36004" y="5579960"/>
                  </a:lnTo>
                  <a:lnTo>
                    <a:pt x="216001" y="5579960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  <a:ln>
              <a:solidFill>
                <a:srgbClr val="231F20"/>
              </a:solidFill>
            </a:ln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申請内容</a:t>
              </a:r>
              <a:endParaRPr sz="1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8" name="bk object 34"/>
            <p:cNvSpPr/>
            <p:nvPr/>
          </p:nvSpPr>
          <p:spPr>
            <a:xfrm>
              <a:off x="370803" y="3877208"/>
              <a:ext cx="162560" cy="1534160"/>
            </a:xfrm>
            <a:custGeom>
              <a:avLst/>
              <a:gdLst/>
              <a:ahLst/>
              <a:cxnLst/>
              <a:rect l="l" t="t" r="r" b="b"/>
              <a:pathLst>
                <a:path w="162559" h="1534160">
                  <a:moveTo>
                    <a:pt x="162001" y="0"/>
                  </a:moveTo>
                  <a:lnTo>
                    <a:pt x="27343" y="44462"/>
                  </a:lnTo>
                  <a:lnTo>
                    <a:pt x="0" y="82295"/>
                  </a:lnTo>
                  <a:lnTo>
                    <a:pt x="0" y="1451305"/>
                  </a:lnTo>
                  <a:lnTo>
                    <a:pt x="27343" y="1489125"/>
                  </a:lnTo>
                  <a:lnTo>
                    <a:pt x="162001" y="1533588"/>
                  </a:lnTo>
                  <a:lnTo>
                    <a:pt x="1620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vert="eaVert" wrap="square" lIns="0" tIns="0" rIns="0" bIns="0" rtlCol="0" anchor="ctr" anchorCtr="1"/>
            <a:lstStyle/>
            <a:p>
              <a:r>
                <a:rPr lang="ja-JP" altLang="en-US" sz="7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療養の内容などについて</a:t>
              </a:r>
              <a:endParaRPr sz="7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9" name="bk object 35"/>
            <p:cNvSpPr/>
            <p:nvPr/>
          </p:nvSpPr>
          <p:spPr>
            <a:xfrm>
              <a:off x="370803" y="5425211"/>
              <a:ext cx="162560" cy="1760855"/>
            </a:xfrm>
            <a:custGeom>
              <a:avLst/>
              <a:gdLst/>
              <a:ahLst/>
              <a:cxnLst/>
              <a:rect l="l" t="t" r="r" b="b"/>
              <a:pathLst>
                <a:path w="162559" h="1760854">
                  <a:moveTo>
                    <a:pt x="162001" y="0"/>
                  </a:moveTo>
                  <a:lnTo>
                    <a:pt x="27330" y="44704"/>
                  </a:lnTo>
                  <a:lnTo>
                    <a:pt x="0" y="82588"/>
                  </a:lnTo>
                  <a:lnTo>
                    <a:pt x="0" y="1677758"/>
                  </a:lnTo>
                  <a:lnTo>
                    <a:pt x="27330" y="1715630"/>
                  </a:lnTo>
                  <a:lnTo>
                    <a:pt x="162001" y="1760347"/>
                  </a:lnTo>
                  <a:lnTo>
                    <a:pt x="1620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vert="eaVert" wrap="square" lIns="0" tIns="0" rIns="0" bIns="0" rtlCol="0" anchor="ctr" anchorCtr="1"/>
            <a:lstStyle/>
            <a:p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医療機関等で支払った金額などについて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50" name="bk object 36"/>
            <p:cNvSpPr/>
            <p:nvPr/>
          </p:nvSpPr>
          <p:spPr>
            <a:xfrm>
              <a:off x="323989" y="1619999"/>
              <a:ext cx="6588125" cy="5580380"/>
            </a:xfrm>
            <a:custGeom>
              <a:avLst/>
              <a:gdLst/>
              <a:ahLst/>
              <a:cxnLst/>
              <a:rect l="l" t="t" r="r" b="b"/>
              <a:pathLst>
                <a:path w="6588125" h="5580380">
                  <a:moveTo>
                    <a:pt x="6587998" y="5544019"/>
                  </a:moveTo>
                  <a:lnTo>
                    <a:pt x="6585158" y="5558003"/>
                  </a:lnTo>
                  <a:lnTo>
                    <a:pt x="6577425" y="5569451"/>
                  </a:lnTo>
                  <a:lnTo>
                    <a:pt x="6565977" y="5577184"/>
                  </a:lnTo>
                  <a:lnTo>
                    <a:pt x="6551993" y="5580024"/>
                  </a:lnTo>
                  <a:lnTo>
                    <a:pt x="36004" y="5580024"/>
                  </a:lnTo>
                  <a:lnTo>
                    <a:pt x="22025" y="5577184"/>
                  </a:lnTo>
                  <a:lnTo>
                    <a:pt x="10577" y="5569451"/>
                  </a:lnTo>
                  <a:lnTo>
                    <a:pt x="2841" y="5558003"/>
                  </a:lnTo>
                  <a:lnTo>
                    <a:pt x="0" y="5544019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6551993" y="0"/>
                  </a:lnTo>
                  <a:lnTo>
                    <a:pt x="6565977" y="2841"/>
                  </a:lnTo>
                  <a:lnTo>
                    <a:pt x="6577425" y="10577"/>
                  </a:lnTo>
                  <a:lnTo>
                    <a:pt x="6585158" y="22025"/>
                  </a:lnTo>
                  <a:lnTo>
                    <a:pt x="6587998" y="36004"/>
                  </a:lnTo>
                  <a:lnTo>
                    <a:pt x="6587998" y="5544019"/>
                  </a:lnTo>
                  <a:close/>
                </a:path>
              </a:pathLst>
            </a:custGeom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51" name="bk object 37"/>
            <p:cNvSpPr/>
            <p:nvPr/>
          </p:nvSpPr>
          <p:spPr>
            <a:xfrm>
              <a:off x="2214003" y="3582009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52" name="bk object 38"/>
            <p:cNvSpPr/>
            <p:nvPr/>
          </p:nvSpPr>
          <p:spPr>
            <a:xfrm>
              <a:off x="2214003" y="6785965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53" name="bk object 39"/>
            <p:cNvSpPr/>
            <p:nvPr/>
          </p:nvSpPr>
          <p:spPr>
            <a:xfrm>
              <a:off x="2214003" y="4265993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54" name="bk object 40"/>
            <p:cNvSpPr/>
            <p:nvPr/>
          </p:nvSpPr>
          <p:spPr>
            <a:xfrm>
              <a:off x="2214003" y="3294011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55" name="bk object 41"/>
            <p:cNvSpPr/>
            <p:nvPr/>
          </p:nvSpPr>
          <p:spPr>
            <a:xfrm>
              <a:off x="2214003" y="3870019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56" name="bk object 42"/>
            <p:cNvSpPr/>
            <p:nvPr/>
          </p:nvSpPr>
          <p:spPr>
            <a:xfrm>
              <a:off x="2214003" y="5058028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57" name="bk object 43"/>
            <p:cNvSpPr/>
            <p:nvPr/>
          </p:nvSpPr>
          <p:spPr>
            <a:xfrm>
              <a:off x="791994" y="5058028"/>
              <a:ext cx="1368425" cy="0"/>
            </a:xfrm>
            <a:custGeom>
              <a:avLst/>
              <a:gdLst/>
              <a:ahLst/>
              <a:cxnLst/>
              <a:rect l="l" t="t" r="r" b="b"/>
              <a:pathLst>
                <a:path w="1368425">
                  <a:moveTo>
                    <a:pt x="0" y="0"/>
                  </a:moveTo>
                  <a:lnTo>
                    <a:pt x="1367993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58" name="bk object 44"/>
            <p:cNvSpPr/>
            <p:nvPr/>
          </p:nvSpPr>
          <p:spPr>
            <a:xfrm>
              <a:off x="2214003" y="5418035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59" name="bk object 45"/>
            <p:cNvSpPr/>
            <p:nvPr/>
          </p:nvSpPr>
          <p:spPr>
            <a:xfrm>
              <a:off x="539991" y="5418035"/>
              <a:ext cx="1620520" cy="0"/>
            </a:xfrm>
            <a:custGeom>
              <a:avLst/>
              <a:gdLst/>
              <a:ahLst/>
              <a:cxnLst/>
              <a:rect l="l" t="t" r="r" b="b"/>
              <a:pathLst>
                <a:path w="1620520">
                  <a:moveTo>
                    <a:pt x="0" y="0"/>
                  </a:moveTo>
                  <a:lnTo>
                    <a:pt x="1619999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0" name="bk object 46"/>
            <p:cNvSpPr/>
            <p:nvPr/>
          </p:nvSpPr>
          <p:spPr>
            <a:xfrm>
              <a:off x="791994" y="4265993"/>
              <a:ext cx="1368425" cy="0"/>
            </a:xfrm>
            <a:custGeom>
              <a:avLst/>
              <a:gdLst/>
              <a:ahLst/>
              <a:cxnLst/>
              <a:rect l="l" t="t" r="r" b="b"/>
              <a:pathLst>
                <a:path w="1368425">
                  <a:moveTo>
                    <a:pt x="0" y="0"/>
                  </a:moveTo>
                  <a:lnTo>
                    <a:pt x="1367993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1" name="bk object 47"/>
            <p:cNvSpPr/>
            <p:nvPr/>
          </p:nvSpPr>
          <p:spPr>
            <a:xfrm>
              <a:off x="539991" y="3294011"/>
              <a:ext cx="1620520" cy="0"/>
            </a:xfrm>
            <a:custGeom>
              <a:avLst/>
              <a:gdLst/>
              <a:ahLst/>
              <a:cxnLst/>
              <a:rect l="l" t="t" r="r" b="b"/>
              <a:pathLst>
                <a:path w="1620520">
                  <a:moveTo>
                    <a:pt x="0" y="0"/>
                  </a:moveTo>
                  <a:lnTo>
                    <a:pt x="1619999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2" name="bk object 48"/>
            <p:cNvSpPr/>
            <p:nvPr/>
          </p:nvSpPr>
          <p:spPr>
            <a:xfrm>
              <a:off x="2214003" y="2394000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3" name="bk object 49"/>
            <p:cNvSpPr/>
            <p:nvPr/>
          </p:nvSpPr>
          <p:spPr>
            <a:xfrm>
              <a:off x="791994" y="2394000"/>
              <a:ext cx="1368425" cy="0"/>
            </a:xfrm>
            <a:custGeom>
              <a:avLst/>
              <a:gdLst/>
              <a:ahLst/>
              <a:cxnLst/>
              <a:rect l="l" t="t" r="r" b="b"/>
              <a:pathLst>
                <a:path w="1368425">
                  <a:moveTo>
                    <a:pt x="0" y="0"/>
                  </a:moveTo>
                  <a:lnTo>
                    <a:pt x="1367993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4" name="bk object 50"/>
            <p:cNvSpPr/>
            <p:nvPr/>
          </p:nvSpPr>
          <p:spPr>
            <a:xfrm>
              <a:off x="539991" y="3870019"/>
              <a:ext cx="1620520" cy="0"/>
            </a:xfrm>
            <a:custGeom>
              <a:avLst/>
              <a:gdLst/>
              <a:ahLst/>
              <a:cxnLst/>
              <a:rect l="l" t="t" r="r" b="b"/>
              <a:pathLst>
                <a:path w="1620520">
                  <a:moveTo>
                    <a:pt x="0" y="0"/>
                  </a:moveTo>
                  <a:lnTo>
                    <a:pt x="1619999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5" name="bk object 51"/>
            <p:cNvSpPr/>
            <p:nvPr/>
          </p:nvSpPr>
          <p:spPr>
            <a:xfrm>
              <a:off x="791994" y="5741974"/>
              <a:ext cx="1368425" cy="0"/>
            </a:xfrm>
            <a:custGeom>
              <a:avLst/>
              <a:gdLst/>
              <a:ahLst/>
              <a:cxnLst/>
              <a:rect l="l" t="t" r="r" b="b"/>
              <a:pathLst>
                <a:path w="1368425">
                  <a:moveTo>
                    <a:pt x="0" y="0"/>
                  </a:moveTo>
                  <a:lnTo>
                    <a:pt x="1367993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6" name="bk object 52"/>
            <p:cNvSpPr/>
            <p:nvPr/>
          </p:nvSpPr>
          <p:spPr>
            <a:xfrm>
              <a:off x="2214003" y="5741974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7" name="bk object 53"/>
            <p:cNvSpPr/>
            <p:nvPr/>
          </p:nvSpPr>
          <p:spPr>
            <a:xfrm>
              <a:off x="539991" y="6065977"/>
              <a:ext cx="1620520" cy="0"/>
            </a:xfrm>
            <a:custGeom>
              <a:avLst/>
              <a:gdLst/>
              <a:ahLst/>
              <a:cxnLst/>
              <a:rect l="l" t="t" r="r" b="b"/>
              <a:pathLst>
                <a:path w="1620520">
                  <a:moveTo>
                    <a:pt x="0" y="0"/>
                  </a:moveTo>
                  <a:lnTo>
                    <a:pt x="1619999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8" name="bk object 54"/>
            <p:cNvSpPr/>
            <p:nvPr/>
          </p:nvSpPr>
          <p:spPr>
            <a:xfrm>
              <a:off x="2214003" y="6065977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9" name="bk object 55"/>
            <p:cNvSpPr/>
            <p:nvPr/>
          </p:nvSpPr>
          <p:spPr>
            <a:xfrm>
              <a:off x="791988" y="6425984"/>
              <a:ext cx="1368425" cy="0"/>
            </a:xfrm>
            <a:custGeom>
              <a:avLst/>
              <a:gdLst/>
              <a:ahLst/>
              <a:cxnLst/>
              <a:rect l="l" t="t" r="r" b="b"/>
              <a:pathLst>
                <a:path w="1368425">
                  <a:moveTo>
                    <a:pt x="0" y="0"/>
                  </a:moveTo>
                  <a:lnTo>
                    <a:pt x="136800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0" name="bk object 56"/>
            <p:cNvSpPr/>
            <p:nvPr/>
          </p:nvSpPr>
          <p:spPr>
            <a:xfrm>
              <a:off x="2214003" y="6425984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1" name="bk object 57"/>
            <p:cNvSpPr/>
            <p:nvPr/>
          </p:nvSpPr>
          <p:spPr>
            <a:xfrm>
              <a:off x="539991" y="1979967"/>
              <a:ext cx="6372225" cy="0"/>
            </a:xfrm>
            <a:custGeom>
              <a:avLst/>
              <a:gdLst/>
              <a:ahLst/>
              <a:cxnLst/>
              <a:rect l="l" t="t" r="r" b="b"/>
              <a:pathLst>
                <a:path w="6372225">
                  <a:moveTo>
                    <a:pt x="0" y="0"/>
                  </a:moveTo>
                  <a:lnTo>
                    <a:pt x="6371996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2" name="bk object 58"/>
            <p:cNvSpPr/>
            <p:nvPr/>
          </p:nvSpPr>
          <p:spPr>
            <a:xfrm>
              <a:off x="2286012" y="6119977"/>
              <a:ext cx="198120" cy="252095"/>
            </a:xfrm>
            <a:custGeom>
              <a:avLst/>
              <a:gdLst/>
              <a:ahLst/>
              <a:cxnLst/>
              <a:rect l="l" t="t" r="r" b="b"/>
              <a:pathLst>
                <a:path w="198119" h="252095">
                  <a:moveTo>
                    <a:pt x="197993" y="252006"/>
                  </a:moveTo>
                  <a:lnTo>
                    <a:pt x="0" y="252006"/>
                  </a:lnTo>
                  <a:lnTo>
                    <a:pt x="0" y="0"/>
                  </a:lnTo>
                  <a:lnTo>
                    <a:pt x="197993" y="0"/>
                  </a:lnTo>
                  <a:lnTo>
                    <a:pt x="197993" y="252006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3" name="bk object 59"/>
            <p:cNvSpPr/>
            <p:nvPr/>
          </p:nvSpPr>
          <p:spPr>
            <a:xfrm>
              <a:off x="2286012" y="6839953"/>
              <a:ext cx="198120" cy="252095"/>
            </a:xfrm>
            <a:custGeom>
              <a:avLst/>
              <a:gdLst/>
              <a:ahLst/>
              <a:cxnLst/>
              <a:rect l="l" t="t" r="r" b="b"/>
              <a:pathLst>
                <a:path w="198119" h="252095">
                  <a:moveTo>
                    <a:pt x="197993" y="252006"/>
                  </a:moveTo>
                  <a:lnTo>
                    <a:pt x="0" y="252006"/>
                  </a:lnTo>
                  <a:lnTo>
                    <a:pt x="0" y="0"/>
                  </a:lnTo>
                  <a:lnTo>
                    <a:pt x="197993" y="0"/>
                  </a:lnTo>
                  <a:lnTo>
                    <a:pt x="197993" y="252006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4" name="bk object 60"/>
            <p:cNvSpPr/>
            <p:nvPr/>
          </p:nvSpPr>
          <p:spPr>
            <a:xfrm>
              <a:off x="2286012" y="2087981"/>
              <a:ext cx="198120" cy="252095"/>
            </a:xfrm>
            <a:custGeom>
              <a:avLst/>
              <a:gdLst/>
              <a:ahLst/>
              <a:cxnLst/>
              <a:rect l="l" t="t" r="r" b="b"/>
              <a:pathLst>
                <a:path w="198119" h="252094">
                  <a:moveTo>
                    <a:pt x="197993" y="252006"/>
                  </a:moveTo>
                  <a:lnTo>
                    <a:pt x="0" y="252006"/>
                  </a:lnTo>
                  <a:lnTo>
                    <a:pt x="0" y="0"/>
                  </a:lnTo>
                  <a:lnTo>
                    <a:pt x="197993" y="0"/>
                  </a:lnTo>
                  <a:lnTo>
                    <a:pt x="197993" y="252006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5" name="bk object 61"/>
            <p:cNvSpPr/>
            <p:nvPr/>
          </p:nvSpPr>
          <p:spPr>
            <a:xfrm>
              <a:off x="2286012" y="5112029"/>
              <a:ext cx="198120" cy="252095"/>
            </a:xfrm>
            <a:custGeom>
              <a:avLst/>
              <a:gdLst/>
              <a:ahLst/>
              <a:cxnLst/>
              <a:rect l="l" t="t" r="r" b="b"/>
              <a:pathLst>
                <a:path w="198119" h="252095">
                  <a:moveTo>
                    <a:pt x="197993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197993" y="0"/>
                  </a:lnTo>
                  <a:lnTo>
                    <a:pt x="197993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6" name="object 4"/>
            <p:cNvSpPr/>
            <p:nvPr/>
          </p:nvSpPr>
          <p:spPr>
            <a:xfrm>
              <a:off x="2214003" y="2681985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7" name="object 5"/>
            <p:cNvSpPr/>
            <p:nvPr/>
          </p:nvSpPr>
          <p:spPr>
            <a:xfrm>
              <a:off x="1728000" y="3582009"/>
              <a:ext cx="432434" cy="0"/>
            </a:xfrm>
            <a:custGeom>
              <a:avLst/>
              <a:gdLst/>
              <a:ahLst/>
              <a:cxnLst/>
              <a:rect l="l" t="t" r="r" b="b"/>
              <a:pathLst>
                <a:path w="432435">
                  <a:moveTo>
                    <a:pt x="0" y="0"/>
                  </a:moveTo>
                  <a:lnTo>
                    <a:pt x="432003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8" name="object 6"/>
            <p:cNvSpPr/>
            <p:nvPr/>
          </p:nvSpPr>
          <p:spPr>
            <a:xfrm>
              <a:off x="1728000" y="2681985"/>
              <a:ext cx="432434" cy="0"/>
            </a:xfrm>
            <a:custGeom>
              <a:avLst/>
              <a:gdLst/>
              <a:ahLst/>
              <a:cxnLst/>
              <a:rect l="l" t="t" r="r" b="b"/>
              <a:pathLst>
                <a:path w="432435">
                  <a:moveTo>
                    <a:pt x="0" y="0"/>
                  </a:moveTo>
                  <a:lnTo>
                    <a:pt x="432003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9" name="object 7"/>
            <p:cNvSpPr/>
            <p:nvPr/>
          </p:nvSpPr>
          <p:spPr>
            <a:xfrm>
              <a:off x="1475994" y="6785965"/>
              <a:ext cx="684530" cy="0"/>
            </a:xfrm>
            <a:custGeom>
              <a:avLst/>
              <a:gdLst/>
              <a:ahLst/>
              <a:cxnLst/>
              <a:rect l="l" t="t" r="r" b="b"/>
              <a:pathLst>
                <a:path w="684530">
                  <a:moveTo>
                    <a:pt x="0" y="0"/>
                  </a:moveTo>
                  <a:lnTo>
                    <a:pt x="683996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0" name="object 11"/>
            <p:cNvSpPr/>
            <p:nvPr/>
          </p:nvSpPr>
          <p:spPr>
            <a:xfrm>
              <a:off x="2214016" y="2033993"/>
              <a:ext cx="1512570" cy="5112385"/>
            </a:xfrm>
            <a:custGeom>
              <a:avLst/>
              <a:gdLst/>
              <a:ahLst/>
              <a:cxnLst/>
              <a:rect l="l" t="t" r="r" b="b"/>
              <a:pathLst>
                <a:path w="1512570" h="5112384">
                  <a:moveTo>
                    <a:pt x="1511985" y="5075999"/>
                  </a:moveTo>
                  <a:lnTo>
                    <a:pt x="1509146" y="5089983"/>
                  </a:lnTo>
                  <a:lnTo>
                    <a:pt x="1501414" y="5101431"/>
                  </a:lnTo>
                  <a:lnTo>
                    <a:pt x="1489970" y="5109164"/>
                  </a:lnTo>
                  <a:lnTo>
                    <a:pt x="1475994" y="5112003"/>
                  </a:lnTo>
                  <a:lnTo>
                    <a:pt x="35991" y="5112003"/>
                  </a:lnTo>
                  <a:lnTo>
                    <a:pt x="22015" y="5109164"/>
                  </a:lnTo>
                  <a:lnTo>
                    <a:pt x="10571" y="5101431"/>
                  </a:lnTo>
                  <a:lnTo>
                    <a:pt x="2839" y="5089983"/>
                  </a:lnTo>
                  <a:lnTo>
                    <a:pt x="0" y="5075999"/>
                  </a:lnTo>
                  <a:lnTo>
                    <a:pt x="0" y="36004"/>
                  </a:lnTo>
                  <a:lnTo>
                    <a:pt x="2839" y="22025"/>
                  </a:lnTo>
                  <a:lnTo>
                    <a:pt x="10571" y="10577"/>
                  </a:lnTo>
                  <a:lnTo>
                    <a:pt x="22015" y="2841"/>
                  </a:lnTo>
                  <a:lnTo>
                    <a:pt x="35991" y="0"/>
                  </a:lnTo>
                  <a:lnTo>
                    <a:pt x="1475994" y="0"/>
                  </a:lnTo>
                  <a:lnTo>
                    <a:pt x="1489970" y="2841"/>
                  </a:lnTo>
                  <a:lnTo>
                    <a:pt x="1501414" y="10577"/>
                  </a:lnTo>
                  <a:lnTo>
                    <a:pt x="1509146" y="22025"/>
                  </a:lnTo>
                  <a:lnTo>
                    <a:pt x="1511985" y="36004"/>
                  </a:lnTo>
                  <a:lnTo>
                    <a:pt x="1511985" y="5075999"/>
                  </a:lnTo>
                  <a:close/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1" name="object 12"/>
            <p:cNvSpPr/>
            <p:nvPr/>
          </p:nvSpPr>
          <p:spPr>
            <a:xfrm>
              <a:off x="3780002" y="3582009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2" name="object 13"/>
            <p:cNvSpPr/>
            <p:nvPr/>
          </p:nvSpPr>
          <p:spPr>
            <a:xfrm>
              <a:off x="3780002" y="6785965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3" name="object 14"/>
            <p:cNvSpPr/>
            <p:nvPr/>
          </p:nvSpPr>
          <p:spPr>
            <a:xfrm>
              <a:off x="3780002" y="4265993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4" name="object 15"/>
            <p:cNvSpPr/>
            <p:nvPr/>
          </p:nvSpPr>
          <p:spPr>
            <a:xfrm>
              <a:off x="3780002" y="3294011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5" name="object 16"/>
            <p:cNvSpPr/>
            <p:nvPr/>
          </p:nvSpPr>
          <p:spPr>
            <a:xfrm>
              <a:off x="3780002" y="3870019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6" name="object 17"/>
            <p:cNvSpPr/>
            <p:nvPr/>
          </p:nvSpPr>
          <p:spPr>
            <a:xfrm>
              <a:off x="3780002" y="5058028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7" name="object 18"/>
            <p:cNvSpPr/>
            <p:nvPr/>
          </p:nvSpPr>
          <p:spPr>
            <a:xfrm>
              <a:off x="3780002" y="5418035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8" name="object 19"/>
            <p:cNvSpPr/>
            <p:nvPr/>
          </p:nvSpPr>
          <p:spPr>
            <a:xfrm>
              <a:off x="3780002" y="2394000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9" name="object 20"/>
            <p:cNvSpPr/>
            <p:nvPr/>
          </p:nvSpPr>
          <p:spPr>
            <a:xfrm>
              <a:off x="3780002" y="5741974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0" name="object 21"/>
            <p:cNvSpPr/>
            <p:nvPr/>
          </p:nvSpPr>
          <p:spPr>
            <a:xfrm>
              <a:off x="3780002" y="6065977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1" name="object 22"/>
            <p:cNvSpPr/>
            <p:nvPr/>
          </p:nvSpPr>
          <p:spPr>
            <a:xfrm>
              <a:off x="3780002" y="6425984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2" name="object 23"/>
            <p:cNvSpPr/>
            <p:nvPr/>
          </p:nvSpPr>
          <p:spPr>
            <a:xfrm>
              <a:off x="3851998" y="6119977"/>
              <a:ext cx="198120" cy="252095"/>
            </a:xfrm>
            <a:custGeom>
              <a:avLst/>
              <a:gdLst/>
              <a:ahLst/>
              <a:cxnLst/>
              <a:rect l="l" t="t" r="r" b="b"/>
              <a:pathLst>
                <a:path w="198120" h="252095">
                  <a:moveTo>
                    <a:pt x="198005" y="252006"/>
                  </a:moveTo>
                  <a:lnTo>
                    <a:pt x="0" y="252006"/>
                  </a:lnTo>
                  <a:lnTo>
                    <a:pt x="0" y="0"/>
                  </a:lnTo>
                  <a:lnTo>
                    <a:pt x="198005" y="0"/>
                  </a:lnTo>
                  <a:lnTo>
                    <a:pt x="198005" y="252006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3" name="object 24"/>
            <p:cNvSpPr/>
            <p:nvPr/>
          </p:nvSpPr>
          <p:spPr>
            <a:xfrm>
              <a:off x="3851998" y="6839953"/>
              <a:ext cx="198120" cy="252095"/>
            </a:xfrm>
            <a:custGeom>
              <a:avLst/>
              <a:gdLst/>
              <a:ahLst/>
              <a:cxnLst/>
              <a:rect l="l" t="t" r="r" b="b"/>
              <a:pathLst>
                <a:path w="198120" h="252095">
                  <a:moveTo>
                    <a:pt x="198005" y="252006"/>
                  </a:moveTo>
                  <a:lnTo>
                    <a:pt x="0" y="252006"/>
                  </a:lnTo>
                  <a:lnTo>
                    <a:pt x="0" y="0"/>
                  </a:lnTo>
                  <a:lnTo>
                    <a:pt x="198005" y="0"/>
                  </a:lnTo>
                  <a:lnTo>
                    <a:pt x="198005" y="252006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4" name="object 25"/>
            <p:cNvSpPr/>
            <p:nvPr/>
          </p:nvSpPr>
          <p:spPr>
            <a:xfrm>
              <a:off x="3851998" y="2087981"/>
              <a:ext cx="198120" cy="252095"/>
            </a:xfrm>
            <a:custGeom>
              <a:avLst/>
              <a:gdLst/>
              <a:ahLst/>
              <a:cxnLst/>
              <a:rect l="l" t="t" r="r" b="b"/>
              <a:pathLst>
                <a:path w="198120" h="252094">
                  <a:moveTo>
                    <a:pt x="198005" y="252006"/>
                  </a:moveTo>
                  <a:lnTo>
                    <a:pt x="0" y="252006"/>
                  </a:lnTo>
                  <a:lnTo>
                    <a:pt x="0" y="0"/>
                  </a:lnTo>
                  <a:lnTo>
                    <a:pt x="198005" y="0"/>
                  </a:lnTo>
                  <a:lnTo>
                    <a:pt x="198005" y="252006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5" name="object 26"/>
            <p:cNvSpPr/>
            <p:nvPr/>
          </p:nvSpPr>
          <p:spPr>
            <a:xfrm>
              <a:off x="3851998" y="5112029"/>
              <a:ext cx="198120" cy="252095"/>
            </a:xfrm>
            <a:custGeom>
              <a:avLst/>
              <a:gdLst/>
              <a:ahLst/>
              <a:cxnLst/>
              <a:rect l="l" t="t" r="r" b="b"/>
              <a:pathLst>
                <a:path w="198120" h="252095">
                  <a:moveTo>
                    <a:pt x="198005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198005" y="0"/>
                  </a:lnTo>
                  <a:lnTo>
                    <a:pt x="198005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6" name="object 29"/>
            <p:cNvSpPr/>
            <p:nvPr/>
          </p:nvSpPr>
          <p:spPr>
            <a:xfrm>
              <a:off x="3780002" y="2681985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7" name="object 30"/>
            <p:cNvSpPr/>
            <p:nvPr/>
          </p:nvSpPr>
          <p:spPr>
            <a:xfrm>
              <a:off x="3780002" y="2033993"/>
              <a:ext cx="1512570" cy="5112385"/>
            </a:xfrm>
            <a:custGeom>
              <a:avLst/>
              <a:gdLst/>
              <a:ahLst/>
              <a:cxnLst/>
              <a:rect l="l" t="t" r="r" b="b"/>
              <a:pathLst>
                <a:path w="1512570" h="5112384">
                  <a:moveTo>
                    <a:pt x="1511985" y="5075999"/>
                  </a:moveTo>
                  <a:lnTo>
                    <a:pt x="1509146" y="5089983"/>
                  </a:lnTo>
                  <a:lnTo>
                    <a:pt x="1501413" y="5101431"/>
                  </a:lnTo>
                  <a:lnTo>
                    <a:pt x="1489965" y="5109164"/>
                  </a:lnTo>
                  <a:lnTo>
                    <a:pt x="1475981" y="5112003"/>
                  </a:lnTo>
                  <a:lnTo>
                    <a:pt x="36004" y="5112003"/>
                  </a:lnTo>
                  <a:lnTo>
                    <a:pt x="22025" y="5109164"/>
                  </a:lnTo>
                  <a:lnTo>
                    <a:pt x="10577" y="5101431"/>
                  </a:lnTo>
                  <a:lnTo>
                    <a:pt x="2841" y="5089983"/>
                  </a:lnTo>
                  <a:lnTo>
                    <a:pt x="0" y="5075999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1475981" y="0"/>
                  </a:lnTo>
                  <a:lnTo>
                    <a:pt x="1489965" y="2841"/>
                  </a:lnTo>
                  <a:lnTo>
                    <a:pt x="1501413" y="10577"/>
                  </a:lnTo>
                  <a:lnTo>
                    <a:pt x="1509146" y="22025"/>
                  </a:lnTo>
                  <a:lnTo>
                    <a:pt x="1511985" y="36004"/>
                  </a:lnTo>
                  <a:lnTo>
                    <a:pt x="1511985" y="5075999"/>
                  </a:lnTo>
                  <a:close/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8" name="object 31"/>
            <p:cNvSpPr/>
            <p:nvPr/>
          </p:nvSpPr>
          <p:spPr>
            <a:xfrm>
              <a:off x="5345988" y="3582009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9" name="object 32"/>
            <p:cNvSpPr/>
            <p:nvPr/>
          </p:nvSpPr>
          <p:spPr>
            <a:xfrm>
              <a:off x="5345988" y="6785965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00" name="object 33"/>
            <p:cNvSpPr/>
            <p:nvPr/>
          </p:nvSpPr>
          <p:spPr>
            <a:xfrm>
              <a:off x="5345988" y="4265993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01" name="object 34"/>
            <p:cNvSpPr/>
            <p:nvPr/>
          </p:nvSpPr>
          <p:spPr>
            <a:xfrm>
              <a:off x="5345988" y="3294011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02" name="object 35"/>
            <p:cNvSpPr/>
            <p:nvPr/>
          </p:nvSpPr>
          <p:spPr>
            <a:xfrm>
              <a:off x="5345988" y="3870019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03" name="object 36"/>
            <p:cNvSpPr/>
            <p:nvPr/>
          </p:nvSpPr>
          <p:spPr>
            <a:xfrm>
              <a:off x="5345988" y="5058028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04" name="object 37"/>
            <p:cNvSpPr/>
            <p:nvPr/>
          </p:nvSpPr>
          <p:spPr>
            <a:xfrm>
              <a:off x="5345988" y="5418035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05" name="object 38"/>
            <p:cNvSpPr/>
            <p:nvPr/>
          </p:nvSpPr>
          <p:spPr>
            <a:xfrm>
              <a:off x="5345988" y="2394000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06" name="object 39"/>
            <p:cNvSpPr/>
            <p:nvPr/>
          </p:nvSpPr>
          <p:spPr>
            <a:xfrm>
              <a:off x="5345988" y="5741974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07" name="object 40"/>
            <p:cNvSpPr/>
            <p:nvPr/>
          </p:nvSpPr>
          <p:spPr>
            <a:xfrm>
              <a:off x="5345988" y="6065977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08" name="object 41"/>
            <p:cNvSpPr/>
            <p:nvPr/>
          </p:nvSpPr>
          <p:spPr>
            <a:xfrm>
              <a:off x="5345988" y="6425984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09" name="object 42"/>
            <p:cNvSpPr/>
            <p:nvPr/>
          </p:nvSpPr>
          <p:spPr>
            <a:xfrm>
              <a:off x="5417997" y="6119977"/>
              <a:ext cx="198120" cy="252095"/>
            </a:xfrm>
            <a:custGeom>
              <a:avLst/>
              <a:gdLst/>
              <a:ahLst/>
              <a:cxnLst/>
              <a:rect l="l" t="t" r="r" b="b"/>
              <a:pathLst>
                <a:path w="198120" h="252095">
                  <a:moveTo>
                    <a:pt x="198005" y="252006"/>
                  </a:moveTo>
                  <a:lnTo>
                    <a:pt x="0" y="252006"/>
                  </a:lnTo>
                  <a:lnTo>
                    <a:pt x="0" y="0"/>
                  </a:lnTo>
                  <a:lnTo>
                    <a:pt x="198005" y="0"/>
                  </a:lnTo>
                  <a:lnTo>
                    <a:pt x="198005" y="252006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0" name="object 43"/>
            <p:cNvSpPr/>
            <p:nvPr/>
          </p:nvSpPr>
          <p:spPr>
            <a:xfrm>
              <a:off x="5417997" y="6839953"/>
              <a:ext cx="198120" cy="252095"/>
            </a:xfrm>
            <a:custGeom>
              <a:avLst/>
              <a:gdLst/>
              <a:ahLst/>
              <a:cxnLst/>
              <a:rect l="l" t="t" r="r" b="b"/>
              <a:pathLst>
                <a:path w="198120" h="252095">
                  <a:moveTo>
                    <a:pt x="198005" y="252006"/>
                  </a:moveTo>
                  <a:lnTo>
                    <a:pt x="0" y="252006"/>
                  </a:lnTo>
                  <a:lnTo>
                    <a:pt x="0" y="0"/>
                  </a:lnTo>
                  <a:lnTo>
                    <a:pt x="198005" y="0"/>
                  </a:lnTo>
                  <a:lnTo>
                    <a:pt x="198005" y="252006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1" name="object 44"/>
            <p:cNvSpPr/>
            <p:nvPr/>
          </p:nvSpPr>
          <p:spPr>
            <a:xfrm>
              <a:off x="5417997" y="2087981"/>
              <a:ext cx="198120" cy="252095"/>
            </a:xfrm>
            <a:custGeom>
              <a:avLst/>
              <a:gdLst/>
              <a:ahLst/>
              <a:cxnLst/>
              <a:rect l="l" t="t" r="r" b="b"/>
              <a:pathLst>
                <a:path w="198120" h="252094">
                  <a:moveTo>
                    <a:pt x="198005" y="252006"/>
                  </a:moveTo>
                  <a:lnTo>
                    <a:pt x="0" y="252006"/>
                  </a:lnTo>
                  <a:lnTo>
                    <a:pt x="0" y="0"/>
                  </a:lnTo>
                  <a:lnTo>
                    <a:pt x="198005" y="0"/>
                  </a:lnTo>
                  <a:lnTo>
                    <a:pt x="198005" y="252006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2" name="object 45"/>
            <p:cNvSpPr/>
            <p:nvPr/>
          </p:nvSpPr>
          <p:spPr>
            <a:xfrm>
              <a:off x="5417997" y="5112029"/>
              <a:ext cx="198120" cy="252095"/>
            </a:xfrm>
            <a:custGeom>
              <a:avLst/>
              <a:gdLst/>
              <a:ahLst/>
              <a:cxnLst/>
              <a:rect l="l" t="t" r="r" b="b"/>
              <a:pathLst>
                <a:path w="198120" h="252095">
                  <a:moveTo>
                    <a:pt x="198005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198005" y="0"/>
                  </a:lnTo>
                  <a:lnTo>
                    <a:pt x="198005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3" name="object 48"/>
            <p:cNvSpPr/>
            <p:nvPr/>
          </p:nvSpPr>
          <p:spPr>
            <a:xfrm>
              <a:off x="5345988" y="2681985"/>
              <a:ext cx="1512570" cy="0"/>
            </a:xfrm>
            <a:custGeom>
              <a:avLst/>
              <a:gdLst/>
              <a:ahLst/>
              <a:cxnLst/>
              <a:rect l="l" t="t" r="r" b="b"/>
              <a:pathLst>
                <a:path w="1512570">
                  <a:moveTo>
                    <a:pt x="0" y="0"/>
                  </a:moveTo>
                  <a:lnTo>
                    <a:pt x="1511985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4" name="object 49"/>
            <p:cNvSpPr/>
            <p:nvPr/>
          </p:nvSpPr>
          <p:spPr>
            <a:xfrm>
              <a:off x="5346001" y="2033993"/>
              <a:ext cx="1512570" cy="5112385"/>
            </a:xfrm>
            <a:custGeom>
              <a:avLst/>
              <a:gdLst/>
              <a:ahLst/>
              <a:cxnLst/>
              <a:rect l="l" t="t" r="r" b="b"/>
              <a:pathLst>
                <a:path w="1512570" h="5112384">
                  <a:moveTo>
                    <a:pt x="1511985" y="5075999"/>
                  </a:moveTo>
                  <a:lnTo>
                    <a:pt x="1509146" y="5089983"/>
                  </a:lnTo>
                  <a:lnTo>
                    <a:pt x="1501413" y="5101431"/>
                  </a:lnTo>
                  <a:lnTo>
                    <a:pt x="1489965" y="5109164"/>
                  </a:lnTo>
                  <a:lnTo>
                    <a:pt x="1475981" y="5112003"/>
                  </a:lnTo>
                  <a:lnTo>
                    <a:pt x="36004" y="5112003"/>
                  </a:lnTo>
                  <a:lnTo>
                    <a:pt x="22025" y="5109164"/>
                  </a:lnTo>
                  <a:lnTo>
                    <a:pt x="10577" y="5101431"/>
                  </a:lnTo>
                  <a:lnTo>
                    <a:pt x="2841" y="5089983"/>
                  </a:lnTo>
                  <a:lnTo>
                    <a:pt x="0" y="5075999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1475981" y="0"/>
                  </a:lnTo>
                  <a:lnTo>
                    <a:pt x="1489965" y="2841"/>
                  </a:lnTo>
                  <a:lnTo>
                    <a:pt x="1501413" y="10577"/>
                  </a:lnTo>
                  <a:lnTo>
                    <a:pt x="1509146" y="22025"/>
                  </a:lnTo>
                  <a:lnTo>
                    <a:pt x="1511985" y="36004"/>
                  </a:lnTo>
                  <a:lnTo>
                    <a:pt x="1511985" y="5075999"/>
                  </a:lnTo>
                  <a:close/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5" name="object 50"/>
            <p:cNvSpPr/>
            <p:nvPr/>
          </p:nvSpPr>
          <p:spPr>
            <a:xfrm>
              <a:off x="1656273" y="3330003"/>
              <a:ext cx="516227" cy="216535"/>
            </a:xfrm>
            <a:custGeom>
              <a:avLst/>
              <a:gdLst/>
              <a:ahLst/>
              <a:cxnLst/>
              <a:rect l="l" t="t" r="r" b="b"/>
              <a:pathLst>
                <a:path w="444500" h="216535">
                  <a:moveTo>
                    <a:pt x="359994" y="0"/>
                  </a:moveTo>
                  <a:lnTo>
                    <a:pt x="18008" y="0"/>
                  </a:lnTo>
                  <a:lnTo>
                    <a:pt x="11015" y="1420"/>
                  </a:lnTo>
                  <a:lnTo>
                    <a:pt x="5289" y="5287"/>
                  </a:lnTo>
                  <a:lnTo>
                    <a:pt x="1420" y="11010"/>
                  </a:lnTo>
                  <a:lnTo>
                    <a:pt x="0" y="17995"/>
                  </a:lnTo>
                  <a:lnTo>
                    <a:pt x="0" y="197992"/>
                  </a:lnTo>
                  <a:lnTo>
                    <a:pt x="1420" y="204985"/>
                  </a:lnTo>
                  <a:lnTo>
                    <a:pt x="5289" y="210712"/>
                  </a:lnTo>
                  <a:lnTo>
                    <a:pt x="11015" y="214580"/>
                  </a:lnTo>
                  <a:lnTo>
                    <a:pt x="18008" y="216001"/>
                  </a:lnTo>
                  <a:lnTo>
                    <a:pt x="359994" y="216001"/>
                  </a:lnTo>
                  <a:lnTo>
                    <a:pt x="440016" y="122974"/>
                  </a:lnTo>
                  <a:lnTo>
                    <a:pt x="444131" y="108000"/>
                  </a:lnTo>
                  <a:lnTo>
                    <a:pt x="443102" y="100021"/>
                  </a:lnTo>
                  <a:lnTo>
                    <a:pt x="387984" y="14973"/>
                  </a:lnTo>
                  <a:lnTo>
                    <a:pt x="359994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名称</a:t>
              </a:r>
              <a:endParaRPr sz="9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6" name="object 51"/>
            <p:cNvSpPr/>
            <p:nvPr/>
          </p:nvSpPr>
          <p:spPr>
            <a:xfrm>
              <a:off x="1656273" y="3618001"/>
              <a:ext cx="516227" cy="216535"/>
            </a:xfrm>
            <a:custGeom>
              <a:avLst/>
              <a:gdLst/>
              <a:ahLst/>
              <a:cxnLst/>
              <a:rect l="l" t="t" r="r" b="b"/>
              <a:pathLst>
                <a:path w="444500" h="216535">
                  <a:moveTo>
                    <a:pt x="359994" y="0"/>
                  </a:moveTo>
                  <a:lnTo>
                    <a:pt x="18008" y="0"/>
                  </a:lnTo>
                  <a:lnTo>
                    <a:pt x="11015" y="1420"/>
                  </a:lnTo>
                  <a:lnTo>
                    <a:pt x="5289" y="5287"/>
                  </a:lnTo>
                  <a:lnTo>
                    <a:pt x="1420" y="11010"/>
                  </a:lnTo>
                  <a:lnTo>
                    <a:pt x="0" y="17995"/>
                  </a:lnTo>
                  <a:lnTo>
                    <a:pt x="0" y="197992"/>
                  </a:lnTo>
                  <a:lnTo>
                    <a:pt x="1420" y="204985"/>
                  </a:lnTo>
                  <a:lnTo>
                    <a:pt x="5289" y="210712"/>
                  </a:lnTo>
                  <a:lnTo>
                    <a:pt x="11015" y="214580"/>
                  </a:lnTo>
                  <a:lnTo>
                    <a:pt x="18008" y="216001"/>
                  </a:lnTo>
                  <a:lnTo>
                    <a:pt x="359994" y="216001"/>
                  </a:lnTo>
                  <a:lnTo>
                    <a:pt x="440016" y="122974"/>
                  </a:lnTo>
                  <a:lnTo>
                    <a:pt x="444131" y="108000"/>
                  </a:lnTo>
                  <a:lnTo>
                    <a:pt x="443102" y="100021"/>
                  </a:lnTo>
                  <a:lnTo>
                    <a:pt x="387984" y="14973"/>
                  </a:lnTo>
                  <a:lnTo>
                    <a:pt x="359994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所在地</a:t>
              </a:r>
              <a:endParaRPr sz="9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7" name="object 52"/>
            <p:cNvSpPr/>
            <p:nvPr/>
          </p:nvSpPr>
          <p:spPr>
            <a:xfrm>
              <a:off x="1475994" y="6478725"/>
              <a:ext cx="697865" cy="288290"/>
            </a:xfrm>
            <a:custGeom>
              <a:avLst/>
              <a:gdLst/>
              <a:ahLst/>
              <a:cxnLst/>
              <a:rect l="l" t="t" r="r" b="b"/>
              <a:pathLst>
                <a:path w="697864" h="288290">
                  <a:moveTo>
                    <a:pt x="612013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269976"/>
                  </a:lnTo>
                  <a:lnTo>
                    <a:pt x="1420" y="276967"/>
                  </a:lnTo>
                  <a:lnTo>
                    <a:pt x="5287" y="282689"/>
                  </a:lnTo>
                  <a:lnTo>
                    <a:pt x="11010" y="286553"/>
                  </a:lnTo>
                  <a:lnTo>
                    <a:pt x="17995" y="287972"/>
                  </a:lnTo>
                  <a:lnTo>
                    <a:pt x="612089" y="287972"/>
                  </a:lnTo>
                  <a:lnTo>
                    <a:pt x="693966" y="160083"/>
                  </a:lnTo>
                  <a:lnTo>
                    <a:pt x="697290" y="143986"/>
                  </a:lnTo>
                  <a:lnTo>
                    <a:pt x="696459" y="135408"/>
                  </a:lnTo>
                  <a:lnTo>
                    <a:pt x="638060" y="16090"/>
                  </a:lnTo>
                  <a:lnTo>
                    <a:pt x="612013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800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助成を受けた</a:t>
              </a:r>
              <a:endParaRPr lang="en-US" altLang="ja-JP" sz="8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800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制度の名称</a:t>
              </a:r>
              <a:endParaRPr sz="8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8" name="object 53"/>
            <p:cNvSpPr/>
            <p:nvPr/>
          </p:nvSpPr>
          <p:spPr>
            <a:xfrm>
              <a:off x="1475994" y="6838732"/>
              <a:ext cx="697865" cy="288290"/>
            </a:xfrm>
            <a:custGeom>
              <a:avLst/>
              <a:gdLst/>
              <a:ahLst/>
              <a:cxnLst/>
              <a:rect l="l" t="t" r="r" b="b"/>
              <a:pathLst>
                <a:path w="697864" h="288290">
                  <a:moveTo>
                    <a:pt x="612013" y="0"/>
                  </a:moveTo>
                  <a:lnTo>
                    <a:pt x="17995" y="0"/>
                  </a:lnTo>
                  <a:lnTo>
                    <a:pt x="11010" y="1418"/>
                  </a:lnTo>
                  <a:lnTo>
                    <a:pt x="5287" y="5283"/>
                  </a:lnTo>
                  <a:lnTo>
                    <a:pt x="1420" y="11004"/>
                  </a:lnTo>
                  <a:lnTo>
                    <a:pt x="0" y="17995"/>
                  </a:lnTo>
                  <a:lnTo>
                    <a:pt x="0" y="269976"/>
                  </a:lnTo>
                  <a:lnTo>
                    <a:pt x="1420" y="276967"/>
                  </a:lnTo>
                  <a:lnTo>
                    <a:pt x="5287" y="282689"/>
                  </a:lnTo>
                  <a:lnTo>
                    <a:pt x="11010" y="286553"/>
                  </a:lnTo>
                  <a:lnTo>
                    <a:pt x="17995" y="287972"/>
                  </a:lnTo>
                  <a:lnTo>
                    <a:pt x="612089" y="287972"/>
                  </a:lnTo>
                  <a:lnTo>
                    <a:pt x="693966" y="160083"/>
                  </a:lnTo>
                  <a:lnTo>
                    <a:pt x="697290" y="143986"/>
                  </a:lnTo>
                  <a:lnTo>
                    <a:pt x="696459" y="135408"/>
                  </a:lnTo>
                  <a:lnTo>
                    <a:pt x="638060" y="16090"/>
                  </a:lnTo>
                  <a:lnTo>
                    <a:pt x="612013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800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自己負担分の助成の内容</a:t>
              </a:r>
              <a:endParaRPr sz="8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9" name="object 54"/>
            <p:cNvSpPr/>
            <p:nvPr/>
          </p:nvSpPr>
          <p:spPr>
            <a:xfrm>
              <a:off x="1656273" y="2429979"/>
              <a:ext cx="516227" cy="216535"/>
            </a:xfrm>
            <a:custGeom>
              <a:avLst/>
              <a:gdLst/>
              <a:ahLst/>
              <a:cxnLst/>
              <a:rect l="l" t="t" r="r" b="b"/>
              <a:pathLst>
                <a:path w="444500" h="216535">
                  <a:moveTo>
                    <a:pt x="359994" y="0"/>
                  </a:moveTo>
                  <a:lnTo>
                    <a:pt x="18008" y="0"/>
                  </a:lnTo>
                  <a:lnTo>
                    <a:pt x="11015" y="1420"/>
                  </a:lnTo>
                  <a:lnTo>
                    <a:pt x="5289" y="5287"/>
                  </a:lnTo>
                  <a:lnTo>
                    <a:pt x="1420" y="11010"/>
                  </a:lnTo>
                  <a:lnTo>
                    <a:pt x="0" y="17995"/>
                  </a:lnTo>
                  <a:lnTo>
                    <a:pt x="0" y="197992"/>
                  </a:lnTo>
                  <a:lnTo>
                    <a:pt x="1420" y="204985"/>
                  </a:lnTo>
                  <a:lnTo>
                    <a:pt x="5289" y="210712"/>
                  </a:lnTo>
                  <a:lnTo>
                    <a:pt x="11015" y="214580"/>
                  </a:lnTo>
                  <a:lnTo>
                    <a:pt x="18008" y="216001"/>
                  </a:lnTo>
                  <a:lnTo>
                    <a:pt x="359994" y="216001"/>
                  </a:lnTo>
                  <a:lnTo>
                    <a:pt x="440016" y="122974"/>
                  </a:lnTo>
                  <a:lnTo>
                    <a:pt x="444131" y="108000"/>
                  </a:lnTo>
                  <a:lnTo>
                    <a:pt x="443102" y="100021"/>
                  </a:lnTo>
                  <a:lnTo>
                    <a:pt x="387984" y="14973"/>
                  </a:lnTo>
                  <a:lnTo>
                    <a:pt x="359994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氏名</a:t>
              </a:r>
              <a:endParaRPr sz="9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0" name="object 55"/>
            <p:cNvSpPr/>
            <p:nvPr/>
          </p:nvSpPr>
          <p:spPr>
            <a:xfrm>
              <a:off x="1656273" y="2880004"/>
              <a:ext cx="516227" cy="216535"/>
            </a:xfrm>
            <a:custGeom>
              <a:avLst/>
              <a:gdLst/>
              <a:ahLst/>
              <a:cxnLst/>
              <a:rect l="l" t="t" r="r" b="b"/>
              <a:pathLst>
                <a:path w="444500" h="216535">
                  <a:moveTo>
                    <a:pt x="359994" y="0"/>
                  </a:moveTo>
                  <a:lnTo>
                    <a:pt x="18008" y="0"/>
                  </a:lnTo>
                  <a:lnTo>
                    <a:pt x="11015" y="1420"/>
                  </a:lnTo>
                  <a:lnTo>
                    <a:pt x="5289" y="5287"/>
                  </a:lnTo>
                  <a:lnTo>
                    <a:pt x="1420" y="11010"/>
                  </a:lnTo>
                  <a:lnTo>
                    <a:pt x="0" y="17995"/>
                  </a:lnTo>
                  <a:lnTo>
                    <a:pt x="0" y="197992"/>
                  </a:lnTo>
                  <a:lnTo>
                    <a:pt x="1420" y="204985"/>
                  </a:lnTo>
                  <a:lnTo>
                    <a:pt x="5289" y="210712"/>
                  </a:lnTo>
                  <a:lnTo>
                    <a:pt x="11015" y="214580"/>
                  </a:lnTo>
                  <a:lnTo>
                    <a:pt x="18008" y="216001"/>
                  </a:lnTo>
                  <a:lnTo>
                    <a:pt x="359994" y="216001"/>
                  </a:lnTo>
                  <a:lnTo>
                    <a:pt x="440016" y="122974"/>
                  </a:lnTo>
                  <a:lnTo>
                    <a:pt x="444131" y="108000"/>
                  </a:lnTo>
                  <a:lnTo>
                    <a:pt x="443102" y="100021"/>
                  </a:lnTo>
                  <a:lnTo>
                    <a:pt x="387984" y="14973"/>
                  </a:lnTo>
                  <a:lnTo>
                    <a:pt x="359994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ja-JP" altLang="en-US" sz="850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生年月日</a:t>
              </a:r>
              <a:endParaRPr sz="85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30" name="object 91"/>
            <p:cNvSpPr txBox="1"/>
            <p:nvPr/>
          </p:nvSpPr>
          <p:spPr>
            <a:xfrm>
              <a:off x="2543301" y="6107198"/>
              <a:ext cx="1074750" cy="30264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sz="900" spc="-12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spc="1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はい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00000"/>
                </a:lnSpc>
                <a:spcBef>
                  <a:spcPts val="160"/>
                </a:spcBef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sz="900" spc="-12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spc="1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いいえ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31" name="object 92"/>
            <p:cNvSpPr txBox="1"/>
            <p:nvPr/>
          </p:nvSpPr>
          <p:spPr>
            <a:xfrm>
              <a:off x="2543301" y="5089311"/>
              <a:ext cx="1133907" cy="30264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sz="900" spc="-1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入院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00000"/>
                </a:lnSpc>
                <a:spcBef>
                  <a:spcPts val="160"/>
                </a:spcBef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sz="900" spc="-1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spc="4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通院・その他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32" name="object 93"/>
            <p:cNvSpPr txBox="1"/>
            <p:nvPr/>
          </p:nvSpPr>
          <p:spPr>
            <a:xfrm>
              <a:off x="2543301" y="6817261"/>
              <a:ext cx="1141578" cy="27186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sz="800" spc="-1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全額助成</a:t>
              </a:r>
              <a:endParaRPr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00000"/>
                </a:lnSpc>
                <a:spcBef>
                  <a:spcPts val="160"/>
                </a:spcBef>
              </a:pPr>
              <a:r>
                <a:rPr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sz="800" spc="-114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一部自己負担あり</a:t>
              </a:r>
              <a:endParaRPr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33" name="object 94"/>
            <p:cNvSpPr txBox="1"/>
            <p:nvPr/>
          </p:nvSpPr>
          <p:spPr>
            <a:xfrm>
              <a:off x="2543301" y="2075228"/>
              <a:ext cx="1180910" cy="30264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sz="900" spc="-1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被保険者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00000"/>
                </a:lnSpc>
                <a:spcBef>
                  <a:spcPts val="160"/>
                </a:spcBef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sz="900" spc="-9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spc="-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家族（被扶養者）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34" name="object 126"/>
            <p:cNvSpPr txBox="1"/>
            <p:nvPr/>
          </p:nvSpPr>
          <p:spPr>
            <a:xfrm>
              <a:off x="3570579" y="5587441"/>
              <a:ext cx="114300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円</a:t>
              </a:r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35" name="object 137"/>
            <p:cNvSpPr txBox="1"/>
            <p:nvPr/>
          </p:nvSpPr>
          <p:spPr>
            <a:xfrm>
              <a:off x="3570401" y="5911405"/>
              <a:ext cx="114300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円</a:t>
              </a:r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37" name="object 141"/>
            <p:cNvSpPr txBox="1"/>
            <p:nvPr/>
          </p:nvSpPr>
          <p:spPr>
            <a:xfrm>
              <a:off x="4109262" y="6107198"/>
              <a:ext cx="1140600" cy="30264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sz="900" spc="-12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spc="1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はい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00000"/>
                </a:lnSpc>
                <a:spcBef>
                  <a:spcPts val="160"/>
                </a:spcBef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sz="900" spc="-12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spc="1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いいえ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38" name="object 142"/>
            <p:cNvSpPr txBox="1"/>
            <p:nvPr/>
          </p:nvSpPr>
          <p:spPr>
            <a:xfrm>
              <a:off x="4109262" y="5089311"/>
              <a:ext cx="1140600" cy="30264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sz="900" spc="-1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入院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00000"/>
                </a:lnSpc>
                <a:spcBef>
                  <a:spcPts val="160"/>
                </a:spcBef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sz="900" spc="-1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spc="4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通院・その他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39" name="object 143"/>
            <p:cNvSpPr txBox="1"/>
            <p:nvPr/>
          </p:nvSpPr>
          <p:spPr>
            <a:xfrm>
              <a:off x="4109262" y="6814242"/>
              <a:ext cx="1140600" cy="27186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sz="800" spc="-1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全額助成</a:t>
              </a:r>
              <a:endParaRPr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00000"/>
                </a:lnSpc>
                <a:spcBef>
                  <a:spcPts val="160"/>
                </a:spcBef>
              </a:pPr>
              <a:r>
                <a:rPr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sz="800" spc="-114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一部自己負担あり</a:t>
              </a:r>
              <a:endParaRPr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40" name="object 144"/>
            <p:cNvSpPr txBox="1"/>
            <p:nvPr/>
          </p:nvSpPr>
          <p:spPr>
            <a:xfrm>
              <a:off x="4109262" y="2075228"/>
              <a:ext cx="1140600" cy="30264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sz="900" spc="-1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被保険者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00000"/>
                </a:lnSpc>
                <a:spcBef>
                  <a:spcPts val="160"/>
                </a:spcBef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sz="900" spc="-9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spc="-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家族（被扶養者）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41" name="object 153"/>
            <p:cNvSpPr txBox="1"/>
            <p:nvPr/>
          </p:nvSpPr>
          <p:spPr>
            <a:xfrm>
              <a:off x="5136502" y="5587542"/>
              <a:ext cx="114300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円</a:t>
              </a:r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42" name="object 154"/>
            <p:cNvSpPr txBox="1"/>
            <p:nvPr/>
          </p:nvSpPr>
          <p:spPr>
            <a:xfrm>
              <a:off x="5136502" y="5911583"/>
              <a:ext cx="114300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円</a:t>
              </a:r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44" name="object 156"/>
            <p:cNvSpPr txBox="1"/>
            <p:nvPr/>
          </p:nvSpPr>
          <p:spPr>
            <a:xfrm>
              <a:off x="5675414" y="6107376"/>
              <a:ext cx="1146670" cy="30264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sz="900" spc="-12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spc="1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はい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00000"/>
                </a:lnSpc>
                <a:spcBef>
                  <a:spcPts val="160"/>
                </a:spcBef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sz="900" spc="-12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spc="1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いいえ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45" name="object 157"/>
            <p:cNvSpPr txBox="1"/>
            <p:nvPr/>
          </p:nvSpPr>
          <p:spPr>
            <a:xfrm>
              <a:off x="5675414" y="5089489"/>
              <a:ext cx="1128573" cy="30264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sz="900" spc="-1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入院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00000"/>
                </a:lnSpc>
                <a:spcBef>
                  <a:spcPts val="160"/>
                </a:spcBef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sz="900" spc="-1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spc="4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通院・その他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46" name="object 158"/>
            <p:cNvSpPr txBox="1"/>
            <p:nvPr/>
          </p:nvSpPr>
          <p:spPr>
            <a:xfrm>
              <a:off x="5675413" y="6817438"/>
              <a:ext cx="1141539" cy="27186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sz="800" spc="-1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全額助成</a:t>
              </a:r>
              <a:endParaRPr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00000"/>
                </a:lnSpc>
                <a:spcBef>
                  <a:spcPts val="160"/>
                </a:spcBef>
              </a:pPr>
              <a:r>
                <a:rPr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sz="800" spc="-114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一部自己負担あり</a:t>
              </a:r>
              <a:endParaRPr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47" name="object 159"/>
            <p:cNvSpPr txBox="1"/>
            <p:nvPr/>
          </p:nvSpPr>
          <p:spPr>
            <a:xfrm>
              <a:off x="5675414" y="2075405"/>
              <a:ext cx="1183144" cy="30264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1.</a:t>
              </a:r>
              <a:r>
                <a:rPr sz="900" spc="-1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被保険者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00000"/>
                </a:lnSpc>
                <a:spcBef>
                  <a:spcPts val="160"/>
                </a:spcBef>
              </a:pPr>
              <a:r>
                <a:rPr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2.</a:t>
              </a:r>
              <a:r>
                <a:rPr sz="900" spc="-9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sz="900" spc="-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家族（被扶養者）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48" name="object 168"/>
            <p:cNvSpPr txBox="1"/>
            <p:nvPr/>
          </p:nvSpPr>
          <p:spPr>
            <a:xfrm>
              <a:off x="6702653" y="5587720"/>
              <a:ext cx="114300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円</a:t>
              </a:r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49" name="object 169"/>
            <p:cNvSpPr txBox="1"/>
            <p:nvPr/>
          </p:nvSpPr>
          <p:spPr>
            <a:xfrm>
              <a:off x="6702653" y="5911760"/>
              <a:ext cx="114300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円</a:t>
              </a:r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51" name="object 180"/>
            <p:cNvSpPr/>
            <p:nvPr/>
          </p:nvSpPr>
          <p:spPr>
            <a:xfrm>
              <a:off x="4104017" y="1697405"/>
              <a:ext cx="36195" cy="216535"/>
            </a:xfrm>
            <a:custGeom>
              <a:avLst/>
              <a:gdLst/>
              <a:ahLst/>
              <a:cxnLst/>
              <a:rect l="l" t="t" r="r" b="b"/>
              <a:pathLst>
                <a:path w="36195" h="216535">
                  <a:moveTo>
                    <a:pt x="36004" y="216001"/>
                  </a:moveTo>
                  <a:lnTo>
                    <a:pt x="0" y="216001"/>
                  </a:lnTo>
                  <a:lnTo>
                    <a:pt x="0" y="0"/>
                  </a:lnTo>
                  <a:lnTo>
                    <a:pt x="36004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2" name="object 181"/>
            <p:cNvSpPr/>
            <p:nvPr/>
          </p:nvSpPr>
          <p:spPr>
            <a:xfrm>
              <a:off x="6803987" y="1697405"/>
              <a:ext cx="36195" cy="216535"/>
            </a:xfrm>
            <a:custGeom>
              <a:avLst/>
              <a:gdLst/>
              <a:ahLst/>
              <a:cxnLst/>
              <a:rect l="l" t="t" r="r" b="b"/>
              <a:pathLst>
                <a:path w="36195" h="216535">
                  <a:moveTo>
                    <a:pt x="0" y="216001"/>
                  </a:moveTo>
                  <a:lnTo>
                    <a:pt x="36004" y="216001"/>
                  </a:lnTo>
                  <a:lnTo>
                    <a:pt x="36004" y="0"/>
                  </a:lnTo>
                  <a:lnTo>
                    <a:pt x="0" y="0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3" name="object 182"/>
            <p:cNvSpPr txBox="1"/>
            <p:nvPr/>
          </p:nvSpPr>
          <p:spPr>
            <a:xfrm>
              <a:off x="4163314" y="1669758"/>
              <a:ext cx="2618105" cy="30752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">
                <a:lnSpc>
                  <a:spcPct val="111100"/>
                </a:lnSpc>
              </a:pPr>
              <a:r>
                <a:rPr sz="900" spc="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左</a:t>
              </a:r>
              <a:r>
                <a:rPr sz="900" spc="-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記</a:t>
              </a:r>
              <a:r>
                <a:rPr sz="900" spc="1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の</a:t>
              </a:r>
              <a:r>
                <a:rPr sz="900" spc="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診</a:t>
              </a:r>
              <a:r>
                <a:rPr sz="900" spc="-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療</a:t>
              </a:r>
              <a:r>
                <a:rPr sz="900" spc="-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月</a:t>
              </a:r>
              <a:r>
                <a:rPr sz="900" spc="1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に</a:t>
              </a:r>
              <a:r>
                <a:rPr sz="900" spc="1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つ</a:t>
              </a:r>
              <a:r>
                <a:rPr sz="900" spc="1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い</a:t>
              </a:r>
              <a:r>
                <a:rPr sz="900" spc="9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て</a:t>
              </a:r>
              <a:r>
                <a:rPr sz="900" spc="-10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、</a:t>
              </a:r>
              <a:r>
                <a:rPr sz="900" spc="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受診</a:t>
              </a:r>
              <a:r>
                <a:rPr sz="900" spc="-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者</a:t>
              </a:r>
              <a:r>
                <a:rPr sz="900" spc="9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ご</a:t>
              </a:r>
              <a:r>
                <a:rPr sz="900" spc="-14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と</a:t>
              </a:r>
              <a:r>
                <a:rPr sz="900" spc="-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sz="900" spc="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医療機</a:t>
              </a:r>
              <a:r>
                <a:rPr sz="900" spc="-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関</a:t>
              </a:r>
              <a:r>
                <a:rPr sz="900" spc="-10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、</a:t>
              </a:r>
              <a:r>
                <a:rPr sz="900" spc="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薬</a:t>
              </a:r>
              <a:r>
                <a:rPr sz="900" spc="-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局</a:t>
              </a:r>
              <a:r>
                <a:rPr sz="900" spc="-10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、</a:t>
              </a:r>
              <a:r>
                <a:rPr sz="900" spc="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入</a:t>
              </a:r>
              <a:r>
                <a:rPr sz="900" spc="-18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院</a:t>
              </a:r>
              <a:r>
                <a:rPr sz="900" spc="19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・</a:t>
              </a:r>
              <a:r>
                <a:rPr sz="900" spc="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通院  </a:t>
              </a:r>
              <a:r>
                <a:rPr sz="900" spc="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別等）にご記入ください。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54" name="object 13"/>
            <p:cNvSpPr/>
            <p:nvPr/>
          </p:nvSpPr>
          <p:spPr>
            <a:xfrm flipH="1">
              <a:off x="478038" y="3834536"/>
              <a:ext cx="52348" cy="3365843"/>
            </a:xfrm>
            <a:custGeom>
              <a:avLst/>
              <a:gdLst/>
              <a:ahLst/>
              <a:cxnLst/>
              <a:rect l="l" t="t" r="r" b="b"/>
              <a:pathLst>
                <a:path h="432435">
                  <a:moveTo>
                    <a:pt x="0" y="431990"/>
                  </a:moveTo>
                  <a:lnTo>
                    <a:pt x="0" y="0"/>
                  </a:lnTo>
                </a:path>
              </a:pathLst>
            </a:custGeom>
            <a:ln w="5461">
              <a:solidFill>
                <a:srgbClr val="6D6E71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5" name="object 78"/>
            <p:cNvSpPr txBox="1"/>
            <p:nvPr/>
          </p:nvSpPr>
          <p:spPr>
            <a:xfrm>
              <a:off x="1259780" y="3879041"/>
              <a:ext cx="914079" cy="386952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marL="12700"/>
              <a:r>
                <a:rPr lang="ja-JP" altLang="en-US" sz="7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ケガ</a:t>
              </a:r>
              <a:r>
                <a:rPr lang="en-US" altLang="ja-JP" sz="7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(</a:t>
              </a:r>
              <a:r>
                <a:rPr lang="ja-JP" altLang="en-US" sz="7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負傷</a:t>
              </a:r>
              <a:r>
                <a:rPr lang="en-US" altLang="ja-JP" sz="7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)</a:t>
              </a:r>
              <a:r>
                <a:rPr lang="ja-JP" altLang="en-US" sz="7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の場合は</a:t>
              </a:r>
              <a:endParaRPr lang="en-US" altLang="ja-JP" sz="75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7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負傷原因届を併せて</a:t>
              </a:r>
              <a:endParaRPr lang="en-US" altLang="ja-JP" sz="75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7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ご提出ください。</a:t>
              </a:r>
              <a:endParaRPr sz="75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pic>
          <p:nvPicPr>
            <p:cNvPr id="35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6265" y="4398684"/>
              <a:ext cx="1330225" cy="309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0" name="object 140"/>
            <p:cNvSpPr txBox="1"/>
            <p:nvPr/>
          </p:nvSpPr>
          <p:spPr>
            <a:xfrm>
              <a:off x="2385072" y="3046399"/>
              <a:ext cx="1219758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年　　　月 　　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pic>
          <p:nvPicPr>
            <p:cNvPr id="36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6603" y="4713134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2" name="object 140"/>
            <p:cNvSpPr txBox="1"/>
            <p:nvPr/>
          </p:nvSpPr>
          <p:spPr>
            <a:xfrm>
              <a:off x="3990489" y="3025616"/>
              <a:ext cx="1219758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年　　　月 　　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pic>
          <p:nvPicPr>
            <p:cNvPr id="363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9938" y="4398863"/>
              <a:ext cx="1330225" cy="309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4104" y="4398863"/>
              <a:ext cx="1330225" cy="309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781" y="4708567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583" y="4706132"/>
              <a:ext cx="488058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7" name="object 140"/>
            <p:cNvSpPr txBox="1"/>
            <p:nvPr/>
          </p:nvSpPr>
          <p:spPr>
            <a:xfrm>
              <a:off x="5513088" y="3004344"/>
              <a:ext cx="1219758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年　　　月 　　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68" name="object 140"/>
            <p:cNvSpPr txBox="1"/>
            <p:nvPr/>
          </p:nvSpPr>
          <p:spPr>
            <a:xfrm>
              <a:off x="2214964" y="4288020"/>
              <a:ext cx="1393182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年　　　月 　　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69" name="object 140"/>
            <p:cNvSpPr txBox="1"/>
            <p:nvPr/>
          </p:nvSpPr>
          <p:spPr>
            <a:xfrm>
              <a:off x="3778250" y="4286458"/>
              <a:ext cx="1393182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年　　　月 　　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70" name="object 140"/>
            <p:cNvSpPr txBox="1"/>
            <p:nvPr/>
          </p:nvSpPr>
          <p:spPr>
            <a:xfrm>
              <a:off x="5362426" y="4279834"/>
              <a:ext cx="1393182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年　　　月 　　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71" name="object 94"/>
            <p:cNvSpPr txBox="1"/>
            <p:nvPr/>
          </p:nvSpPr>
          <p:spPr>
            <a:xfrm>
              <a:off x="3562407" y="4424958"/>
              <a:ext cx="138499" cy="273492"/>
            </a:xfrm>
            <a:prstGeom prst="rect">
              <a:avLst/>
            </a:prstGeom>
          </p:spPr>
          <p:txBody>
            <a:bodyPr vert="eaVert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spc="-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から</a:t>
              </a:r>
              <a:endParaRPr lang="en-US" altLang="ja-JP" sz="900" spc="-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72" name="object 94"/>
            <p:cNvSpPr txBox="1"/>
            <p:nvPr/>
          </p:nvSpPr>
          <p:spPr>
            <a:xfrm>
              <a:off x="3562226" y="4748323"/>
              <a:ext cx="138499" cy="273492"/>
            </a:xfrm>
            <a:prstGeom prst="rect">
              <a:avLst/>
            </a:prstGeom>
          </p:spPr>
          <p:txBody>
            <a:bodyPr vert="eaVert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spc="-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まで</a:t>
              </a:r>
              <a:endParaRPr lang="en-US" altLang="ja-JP" sz="900" spc="-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73" name="object 94"/>
            <p:cNvSpPr txBox="1"/>
            <p:nvPr/>
          </p:nvSpPr>
          <p:spPr>
            <a:xfrm>
              <a:off x="5116176" y="4418333"/>
              <a:ext cx="138499" cy="273492"/>
            </a:xfrm>
            <a:prstGeom prst="rect">
              <a:avLst/>
            </a:prstGeom>
          </p:spPr>
          <p:txBody>
            <a:bodyPr vert="eaVert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spc="-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から</a:t>
              </a:r>
              <a:endParaRPr lang="en-US" altLang="ja-JP" sz="900" spc="-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74" name="object 94"/>
            <p:cNvSpPr txBox="1"/>
            <p:nvPr/>
          </p:nvSpPr>
          <p:spPr>
            <a:xfrm>
              <a:off x="5115995" y="4741698"/>
              <a:ext cx="138499" cy="273492"/>
            </a:xfrm>
            <a:prstGeom prst="rect">
              <a:avLst/>
            </a:prstGeom>
          </p:spPr>
          <p:txBody>
            <a:bodyPr vert="eaVert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spc="-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まで</a:t>
              </a:r>
              <a:endParaRPr lang="en-US" altLang="ja-JP" sz="900" spc="-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75" name="object 94"/>
            <p:cNvSpPr txBox="1"/>
            <p:nvPr/>
          </p:nvSpPr>
          <p:spPr>
            <a:xfrm>
              <a:off x="6696444" y="4426519"/>
              <a:ext cx="138499" cy="273492"/>
            </a:xfrm>
            <a:prstGeom prst="rect">
              <a:avLst/>
            </a:prstGeom>
          </p:spPr>
          <p:txBody>
            <a:bodyPr vert="eaVert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spc="-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から</a:t>
              </a:r>
              <a:endParaRPr lang="en-US" altLang="ja-JP" sz="900" spc="-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76" name="object 94"/>
            <p:cNvSpPr txBox="1"/>
            <p:nvPr/>
          </p:nvSpPr>
          <p:spPr>
            <a:xfrm>
              <a:off x="6696263" y="4749884"/>
              <a:ext cx="138499" cy="273492"/>
            </a:xfrm>
            <a:prstGeom prst="rect">
              <a:avLst/>
            </a:prstGeom>
          </p:spPr>
          <p:txBody>
            <a:bodyPr vert="eaVert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spc="-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まで</a:t>
              </a:r>
              <a:endParaRPr lang="en-US" altLang="ja-JP" sz="900" spc="-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77" name="object 140"/>
            <p:cNvSpPr txBox="1"/>
            <p:nvPr/>
          </p:nvSpPr>
          <p:spPr>
            <a:xfrm>
              <a:off x="2238292" y="1729388"/>
              <a:ext cx="1811825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 　　年　 　　月　 　　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</p:grpSp>
      <p:grpSp>
        <p:nvGrpSpPr>
          <p:cNvPr id="395" name="グループ化 394"/>
          <p:cNvGrpSpPr/>
          <p:nvPr/>
        </p:nvGrpSpPr>
        <p:grpSpPr>
          <a:xfrm>
            <a:off x="454994" y="997577"/>
            <a:ext cx="3788696" cy="360040"/>
            <a:chOff x="351655" y="738188"/>
            <a:chExt cx="3788696" cy="360040"/>
          </a:xfrm>
        </p:grpSpPr>
        <p:sp>
          <p:nvSpPr>
            <p:cNvPr id="396" name="object 19"/>
            <p:cNvSpPr/>
            <p:nvPr/>
          </p:nvSpPr>
          <p:spPr>
            <a:xfrm>
              <a:off x="351655" y="738188"/>
              <a:ext cx="1202893" cy="360040"/>
            </a:xfrm>
            <a:custGeom>
              <a:avLst/>
              <a:gdLst/>
              <a:ahLst/>
              <a:cxnLst/>
              <a:rect l="l" t="t" r="r" b="b"/>
              <a:pathLst>
                <a:path w="1008380" h="432434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395998"/>
                  </a:lnTo>
                  <a:lnTo>
                    <a:pt x="2839" y="409982"/>
                  </a:lnTo>
                  <a:lnTo>
                    <a:pt x="10571" y="421430"/>
                  </a:lnTo>
                  <a:lnTo>
                    <a:pt x="22015" y="429163"/>
                  </a:lnTo>
                  <a:lnTo>
                    <a:pt x="35991" y="432003"/>
                  </a:lnTo>
                  <a:lnTo>
                    <a:pt x="1007999" y="432003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rgbClr val="6D6E71"/>
            </a:solidFill>
            <a:ln w="21590">
              <a:solidFill>
                <a:schemeClr val="tx1"/>
              </a:solidFill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1000" b="1" dirty="0">
                  <a:solidFill>
                    <a:prstClr val="white"/>
                  </a:solidFill>
                </a:rPr>
                <a:t>被保険者氏名</a:t>
              </a:r>
              <a:endParaRPr sz="1000" b="1" dirty="0">
                <a:solidFill>
                  <a:prstClr val="white"/>
                </a:solidFill>
              </a:endParaRPr>
            </a:p>
          </p:txBody>
        </p:sp>
        <p:sp>
          <p:nvSpPr>
            <p:cNvPr id="397" name="object 57"/>
            <p:cNvSpPr/>
            <p:nvPr/>
          </p:nvSpPr>
          <p:spPr>
            <a:xfrm>
              <a:off x="351656" y="738188"/>
              <a:ext cx="3788695" cy="360040"/>
            </a:xfrm>
            <a:custGeom>
              <a:avLst/>
              <a:gdLst/>
              <a:ahLst/>
              <a:cxnLst/>
              <a:rect l="l" t="t" r="r" b="b"/>
              <a:pathLst>
                <a:path w="5580380" h="432434">
                  <a:moveTo>
                    <a:pt x="5580011" y="395998"/>
                  </a:moveTo>
                  <a:lnTo>
                    <a:pt x="5577172" y="409982"/>
                  </a:lnTo>
                  <a:lnTo>
                    <a:pt x="5569440" y="421430"/>
                  </a:lnTo>
                  <a:lnTo>
                    <a:pt x="5557996" y="429163"/>
                  </a:lnTo>
                  <a:lnTo>
                    <a:pt x="5544019" y="432003"/>
                  </a:lnTo>
                  <a:lnTo>
                    <a:pt x="36004" y="432003"/>
                  </a:lnTo>
                  <a:lnTo>
                    <a:pt x="22025" y="429163"/>
                  </a:lnTo>
                  <a:lnTo>
                    <a:pt x="10577" y="421430"/>
                  </a:lnTo>
                  <a:lnTo>
                    <a:pt x="2841" y="409982"/>
                  </a:lnTo>
                  <a:lnTo>
                    <a:pt x="0" y="395998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5544019" y="0"/>
                  </a:lnTo>
                  <a:lnTo>
                    <a:pt x="5557996" y="2841"/>
                  </a:lnTo>
                  <a:lnTo>
                    <a:pt x="5569440" y="10577"/>
                  </a:lnTo>
                  <a:lnTo>
                    <a:pt x="5577172" y="22025"/>
                  </a:lnTo>
                  <a:lnTo>
                    <a:pt x="5580011" y="36004"/>
                  </a:lnTo>
                  <a:lnTo>
                    <a:pt x="5580011" y="395998"/>
                  </a:lnTo>
                  <a:close/>
                </a:path>
              </a:pathLst>
            </a:custGeom>
            <a:ln w="21590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412" name="グループ化 411"/>
          <p:cNvGrpSpPr/>
          <p:nvPr/>
        </p:nvGrpSpPr>
        <p:grpSpPr>
          <a:xfrm>
            <a:off x="469317" y="6777103"/>
            <a:ext cx="6588125" cy="596137"/>
            <a:chOff x="323989" y="7487996"/>
            <a:chExt cx="6588125" cy="612140"/>
          </a:xfrm>
        </p:grpSpPr>
        <p:sp>
          <p:nvSpPr>
            <p:cNvPr id="379" name="bk object 16"/>
            <p:cNvSpPr/>
            <p:nvPr/>
          </p:nvSpPr>
          <p:spPr>
            <a:xfrm>
              <a:off x="323989" y="7487996"/>
              <a:ext cx="6588125" cy="612140"/>
            </a:xfrm>
            <a:custGeom>
              <a:avLst/>
              <a:gdLst/>
              <a:ahLst/>
              <a:cxnLst/>
              <a:rect l="l" t="t" r="r" b="b"/>
              <a:pathLst>
                <a:path w="6588125" h="612140">
                  <a:moveTo>
                    <a:pt x="6551993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1"/>
                  </a:lnTo>
                  <a:lnTo>
                    <a:pt x="2841" y="22015"/>
                  </a:lnTo>
                  <a:lnTo>
                    <a:pt x="0" y="35991"/>
                  </a:lnTo>
                  <a:lnTo>
                    <a:pt x="0" y="575995"/>
                  </a:lnTo>
                  <a:lnTo>
                    <a:pt x="2841" y="589979"/>
                  </a:lnTo>
                  <a:lnTo>
                    <a:pt x="10577" y="601427"/>
                  </a:lnTo>
                  <a:lnTo>
                    <a:pt x="22025" y="609160"/>
                  </a:lnTo>
                  <a:lnTo>
                    <a:pt x="36004" y="612000"/>
                  </a:lnTo>
                  <a:lnTo>
                    <a:pt x="6551993" y="612000"/>
                  </a:lnTo>
                  <a:lnTo>
                    <a:pt x="6565977" y="609160"/>
                  </a:lnTo>
                  <a:lnTo>
                    <a:pt x="6577425" y="601427"/>
                  </a:lnTo>
                  <a:lnTo>
                    <a:pt x="6585158" y="589979"/>
                  </a:lnTo>
                  <a:lnTo>
                    <a:pt x="6587998" y="575995"/>
                  </a:lnTo>
                  <a:lnTo>
                    <a:pt x="6587998" y="35991"/>
                  </a:lnTo>
                  <a:lnTo>
                    <a:pt x="6585158" y="22015"/>
                  </a:lnTo>
                  <a:lnTo>
                    <a:pt x="6577425" y="10571"/>
                  </a:lnTo>
                  <a:lnTo>
                    <a:pt x="6565977" y="2839"/>
                  </a:lnTo>
                  <a:lnTo>
                    <a:pt x="6551993" y="0"/>
                  </a:lnTo>
                  <a:close/>
                </a:path>
              </a:pathLst>
            </a:custGeom>
            <a:solidFill>
              <a:srgbClr val="E2E3E4"/>
            </a:solidFill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0" name="bk object 25"/>
            <p:cNvSpPr/>
            <p:nvPr/>
          </p:nvSpPr>
          <p:spPr>
            <a:xfrm>
              <a:off x="2214003" y="7757985"/>
              <a:ext cx="1512570" cy="288290"/>
            </a:xfrm>
            <a:custGeom>
              <a:avLst/>
              <a:gdLst/>
              <a:ahLst/>
              <a:cxnLst/>
              <a:rect l="l" t="t" r="r" b="b"/>
              <a:pathLst>
                <a:path w="1512570" h="288290">
                  <a:moveTo>
                    <a:pt x="1476006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51993"/>
                  </a:lnTo>
                  <a:lnTo>
                    <a:pt x="2839" y="265977"/>
                  </a:lnTo>
                  <a:lnTo>
                    <a:pt x="10571" y="277425"/>
                  </a:lnTo>
                  <a:lnTo>
                    <a:pt x="22015" y="285158"/>
                  </a:lnTo>
                  <a:lnTo>
                    <a:pt x="35991" y="287997"/>
                  </a:lnTo>
                  <a:lnTo>
                    <a:pt x="1476006" y="287997"/>
                  </a:lnTo>
                  <a:lnTo>
                    <a:pt x="1489983" y="285158"/>
                  </a:lnTo>
                  <a:lnTo>
                    <a:pt x="1501427" y="277425"/>
                  </a:lnTo>
                  <a:lnTo>
                    <a:pt x="1509159" y="265977"/>
                  </a:lnTo>
                  <a:lnTo>
                    <a:pt x="1511998" y="251993"/>
                  </a:lnTo>
                  <a:lnTo>
                    <a:pt x="1511998" y="36004"/>
                  </a:lnTo>
                  <a:lnTo>
                    <a:pt x="1509159" y="22025"/>
                  </a:lnTo>
                  <a:lnTo>
                    <a:pt x="1501427" y="10577"/>
                  </a:lnTo>
                  <a:lnTo>
                    <a:pt x="1489983" y="2841"/>
                  </a:lnTo>
                  <a:lnTo>
                    <a:pt x="147600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1" name="bk object 26"/>
            <p:cNvSpPr/>
            <p:nvPr/>
          </p:nvSpPr>
          <p:spPr>
            <a:xfrm>
              <a:off x="2214003" y="7757985"/>
              <a:ext cx="180340" cy="288290"/>
            </a:xfrm>
            <a:custGeom>
              <a:avLst/>
              <a:gdLst/>
              <a:ahLst/>
              <a:cxnLst/>
              <a:rect l="l" t="t" r="r" b="b"/>
              <a:pathLst>
                <a:path w="180339" h="288290">
                  <a:moveTo>
                    <a:pt x="179997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51993"/>
                  </a:lnTo>
                  <a:lnTo>
                    <a:pt x="2839" y="265977"/>
                  </a:lnTo>
                  <a:lnTo>
                    <a:pt x="10571" y="277425"/>
                  </a:lnTo>
                  <a:lnTo>
                    <a:pt x="22015" y="285158"/>
                  </a:lnTo>
                  <a:lnTo>
                    <a:pt x="35991" y="287997"/>
                  </a:lnTo>
                  <a:lnTo>
                    <a:pt x="179997" y="287997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2" name="bk object 27"/>
            <p:cNvSpPr/>
            <p:nvPr/>
          </p:nvSpPr>
          <p:spPr>
            <a:xfrm>
              <a:off x="3779989" y="7757985"/>
              <a:ext cx="1512570" cy="288290"/>
            </a:xfrm>
            <a:custGeom>
              <a:avLst/>
              <a:gdLst/>
              <a:ahLst/>
              <a:cxnLst/>
              <a:rect l="l" t="t" r="r" b="b"/>
              <a:pathLst>
                <a:path w="1512570" h="288290">
                  <a:moveTo>
                    <a:pt x="1475994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251993"/>
                  </a:lnTo>
                  <a:lnTo>
                    <a:pt x="2841" y="265977"/>
                  </a:lnTo>
                  <a:lnTo>
                    <a:pt x="10577" y="277425"/>
                  </a:lnTo>
                  <a:lnTo>
                    <a:pt x="22025" y="285158"/>
                  </a:lnTo>
                  <a:lnTo>
                    <a:pt x="36004" y="287997"/>
                  </a:lnTo>
                  <a:lnTo>
                    <a:pt x="1475994" y="287997"/>
                  </a:lnTo>
                  <a:lnTo>
                    <a:pt x="1489977" y="285158"/>
                  </a:lnTo>
                  <a:lnTo>
                    <a:pt x="1501425" y="277425"/>
                  </a:lnTo>
                  <a:lnTo>
                    <a:pt x="1509158" y="265977"/>
                  </a:lnTo>
                  <a:lnTo>
                    <a:pt x="1511998" y="251993"/>
                  </a:lnTo>
                  <a:lnTo>
                    <a:pt x="1511998" y="36004"/>
                  </a:lnTo>
                  <a:lnTo>
                    <a:pt x="1509158" y="22025"/>
                  </a:lnTo>
                  <a:lnTo>
                    <a:pt x="1501425" y="10577"/>
                  </a:lnTo>
                  <a:lnTo>
                    <a:pt x="1489977" y="2841"/>
                  </a:lnTo>
                  <a:lnTo>
                    <a:pt x="14759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3" name="bk object 28"/>
            <p:cNvSpPr/>
            <p:nvPr/>
          </p:nvSpPr>
          <p:spPr>
            <a:xfrm>
              <a:off x="3779989" y="7757985"/>
              <a:ext cx="180340" cy="288290"/>
            </a:xfrm>
            <a:custGeom>
              <a:avLst/>
              <a:gdLst/>
              <a:ahLst/>
              <a:cxnLst/>
              <a:rect l="l" t="t" r="r" b="b"/>
              <a:pathLst>
                <a:path w="180339" h="288290">
                  <a:moveTo>
                    <a:pt x="179997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251993"/>
                  </a:lnTo>
                  <a:lnTo>
                    <a:pt x="2841" y="265977"/>
                  </a:lnTo>
                  <a:lnTo>
                    <a:pt x="10577" y="277425"/>
                  </a:lnTo>
                  <a:lnTo>
                    <a:pt x="22025" y="285158"/>
                  </a:lnTo>
                  <a:lnTo>
                    <a:pt x="36004" y="287997"/>
                  </a:lnTo>
                  <a:lnTo>
                    <a:pt x="179997" y="287997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4" name="bk object 29"/>
            <p:cNvSpPr/>
            <p:nvPr/>
          </p:nvSpPr>
          <p:spPr>
            <a:xfrm>
              <a:off x="5345988" y="7757985"/>
              <a:ext cx="1512570" cy="288290"/>
            </a:xfrm>
            <a:custGeom>
              <a:avLst/>
              <a:gdLst/>
              <a:ahLst/>
              <a:cxnLst/>
              <a:rect l="l" t="t" r="r" b="b"/>
              <a:pathLst>
                <a:path w="1512570" h="288290">
                  <a:moveTo>
                    <a:pt x="1475994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251993"/>
                  </a:lnTo>
                  <a:lnTo>
                    <a:pt x="2841" y="265977"/>
                  </a:lnTo>
                  <a:lnTo>
                    <a:pt x="10577" y="277425"/>
                  </a:lnTo>
                  <a:lnTo>
                    <a:pt x="22025" y="285158"/>
                  </a:lnTo>
                  <a:lnTo>
                    <a:pt x="36004" y="287997"/>
                  </a:lnTo>
                  <a:lnTo>
                    <a:pt x="1475994" y="287997"/>
                  </a:lnTo>
                  <a:lnTo>
                    <a:pt x="1489977" y="285158"/>
                  </a:lnTo>
                  <a:lnTo>
                    <a:pt x="1501425" y="277425"/>
                  </a:lnTo>
                  <a:lnTo>
                    <a:pt x="1509158" y="265977"/>
                  </a:lnTo>
                  <a:lnTo>
                    <a:pt x="1511998" y="251993"/>
                  </a:lnTo>
                  <a:lnTo>
                    <a:pt x="1511998" y="36004"/>
                  </a:lnTo>
                  <a:lnTo>
                    <a:pt x="1509158" y="22025"/>
                  </a:lnTo>
                  <a:lnTo>
                    <a:pt x="1501425" y="10577"/>
                  </a:lnTo>
                  <a:lnTo>
                    <a:pt x="1489977" y="2841"/>
                  </a:lnTo>
                  <a:lnTo>
                    <a:pt x="14759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5" name="bk object 30"/>
            <p:cNvSpPr/>
            <p:nvPr/>
          </p:nvSpPr>
          <p:spPr>
            <a:xfrm>
              <a:off x="5345988" y="7757985"/>
              <a:ext cx="180340" cy="288290"/>
            </a:xfrm>
            <a:custGeom>
              <a:avLst/>
              <a:gdLst/>
              <a:ahLst/>
              <a:cxnLst/>
              <a:rect l="l" t="t" r="r" b="b"/>
              <a:pathLst>
                <a:path w="180339" h="288290">
                  <a:moveTo>
                    <a:pt x="179997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251993"/>
                  </a:lnTo>
                  <a:lnTo>
                    <a:pt x="2841" y="265977"/>
                  </a:lnTo>
                  <a:lnTo>
                    <a:pt x="10577" y="277425"/>
                  </a:lnTo>
                  <a:lnTo>
                    <a:pt x="22025" y="285158"/>
                  </a:lnTo>
                  <a:lnTo>
                    <a:pt x="36004" y="287997"/>
                  </a:lnTo>
                  <a:lnTo>
                    <a:pt x="179997" y="287997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6" name="object 8"/>
            <p:cNvSpPr/>
            <p:nvPr/>
          </p:nvSpPr>
          <p:spPr>
            <a:xfrm>
              <a:off x="2214003" y="7757985"/>
              <a:ext cx="1512570" cy="288290"/>
            </a:xfrm>
            <a:custGeom>
              <a:avLst/>
              <a:gdLst/>
              <a:ahLst/>
              <a:cxnLst/>
              <a:rect l="l" t="t" r="r" b="b"/>
              <a:pathLst>
                <a:path w="1512570" h="288290">
                  <a:moveTo>
                    <a:pt x="1511998" y="251993"/>
                  </a:moveTo>
                  <a:lnTo>
                    <a:pt x="1509159" y="265977"/>
                  </a:lnTo>
                  <a:lnTo>
                    <a:pt x="1501427" y="277425"/>
                  </a:lnTo>
                  <a:lnTo>
                    <a:pt x="1489983" y="285158"/>
                  </a:lnTo>
                  <a:lnTo>
                    <a:pt x="1476006" y="287997"/>
                  </a:lnTo>
                  <a:lnTo>
                    <a:pt x="35991" y="287997"/>
                  </a:lnTo>
                  <a:lnTo>
                    <a:pt x="22015" y="285158"/>
                  </a:lnTo>
                  <a:lnTo>
                    <a:pt x="10571" y="277425"/>
                  </a:lnTo>
                  <a:lnTo>
                    <a:pt x="2839" y="265977"/>
                  </a:lnTo>
                  <a:lnTo>
                    <a:pt x="0" y="251993"/>
                  </a:lnTo>
                  <a:lnTo>
                    <a:pt x="0" y="36004"/>
                  </a:lnTo>
                  <a:lnTo>
                    <a:pt x="2839" y="22025"/>
                  </a:lnTo>
                  <a:lnTo>
                    <a:pt x="10571" y="10577"/>
                  </a:lnTo>
                  <a:lnTo>
                    <a:pt x="22015" y="2841"/>
                  </a:lnTo>
                  <a:lnTo>
                    <a:pt x="35991" y="0"/>
                  </a:lnTo>
                  <a:lnTo>
                    <a:pt x="1476006" y="0"/>
                  </a:lnTo>
                  <a:lnTo>
                    <a:pt x="1489983" y="2841"/>
                  </a:lnTo>
                  <a:lnTo>
                    <a:pt x="1501427" y="10577"/>
                  </a:lnTo>
                  <a:lnTo>
                    <a:pt x="1509159" y="22025"/>
                  </a:lnTo>
                  <a:lnTo>
                    <a:pt x="1511998" y="36004"/>
                  </a:lnTo>
                  <a:lnTo>
                    <a:pt x="1511998" y="251993"/>
                  </a:lnTo>
                  <a:close/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7" name="object 9"/>
            <p:cNvSpPr/>
            <p:nvPr/>
          </p:nvSpPr>
          <p:spPr>
            <a:xfrm>
              <a:off x="3779989" y="7757985"/>
              <a:ext cx="1512570" cy="288290"/>
            </a:xfrm>
            <a:custGeom>
              <a:avLst/>
              <a:gdLst/>
              <a:ahLst/>
              <a:cxnLst/>
              <a:rect l="l" t="t" r="r" b="b"/>
              <a:pathLst>
                <a:path w="1512570" h="288290">
                  <a:moveTo>
                    <a:pt x="1511998" y="251993"/>
                  </a:moveTo>
                  <a:lnTo>
                    <a:pt x="1509158" y="265977"/>
                  </a:lnTo>
                  <a:lnTo>
                    <a:pt x="1501425" y="277425"/>
                  </a:lnTo>
                  <a:lnTo>
                    <a:pt x="1489977" y="285158"/>
                  </a:lnTo>
                  <a:lnTo>
                    <a:pt x="1475994" y="287997"/>
                  </a:lnTo>
                  <a:lnTo>
                    <a:pt x="36004" y="287997"/>
                  </a:lnTo>
                  <a:lnTo>
                    <a:pt x="22025" y="285158"/>
                  </a:lnTo>
                  <a:lnTo>
                    <a:pt x="10577" y="277425"/>
                  </a:lnTo>
                  <a:lnTo>
                    <a:pt x="2841" y="265977"/>
                  </a:lnTo>
                  <a:lnTo>
                    <a:pt x="0" y="251993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1475994" y="0"/>
                  </a:lnTo>
                  <a:lnTo>
                    <a:pt x="1489977" y="2841"/>
                  </a:lnTo>
                  <a:lnTo>
                    <a:pt x="1501425" y="10577"/>
                  </a:lnTo>
                  <a:lnTo>
                    <a:pt x="1509158" y="22025"/>
                  </a:lnTo>
                  <a:lnTo>
                    <a:pt x="1511998" y="36004"/>
                  </a:lnTo>
                  <a:lnTo>
                    <a:pt x="1511998" y="251993"/>
                  </a:lnTo>
                  <a:close/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8" name="object 10"/>
            <p:cNvSpPr/>
            <p:nvPr/>
          </p:nvSpPr>
          <p:spPr>
            <a:xfrm>
              <a:off x="5345988" y="7757985"/>
              <a:ext cx="1512570" cy="288290"/>
            </a:xfrm>
            <a:custGeom>
              <a:avLst/>
              <a:gdLst/>
              <a:ahLst/>
              <a:cxnLst/>
              <a:rect l="l" t="t" r="r" b="b"/>
              <a:pathLst>
                <a:path w="1512570" h="288290">
                  <a:moveTo>
                    <a:pt x="1511998" y="251993"/>
                  </a:moveTo>
                  <a:lnTo>
                    <a:pt x="1509158" y="265977"/>
                  </a:lnTo>
                  <a:lnTo>
                    <a:pt x="1501425" y="277425"/>
                  </a:lnTo>
                  <a:lnTo>
                    <a:pt x="1489977" y="285158"/>
                  </a:lnTo>
                  <a:lnTo>
                    <a:pt x="1475994" y="287997"/>
                  </a:lnTo>
                  <a:lnTo>
                    <a:pt x="36004" y="287997"/>
                  </a:lnTo>
                  <a:lnTo>
                    <a:pt x="22025" y="285158"/>
                  </a:lnTo>
                  <a:lnTo>
                    <a:pt x="10577" y="277425"/>
                  </a:lnTo>
                  <a:lnTo>
                    <a:pt x="2841" y="265977"/>
                  </a:lnTo>
                  <a:lnTo>
                    <a:pt x="0" y="251993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1475994" y="0"/>
                  </a:lnTo>
                  <a:lnTo>
                    <a:pt x="1489977" y="2841"/>
                  </a:lnTo>
                  <a:lnTo>
                    <a:pt x="1501425" y="10577"/>
                  </a:lnTo>
                  <a:lnTo>
                    <a:pt x="1509158" y="22025"/>
                  </a:lnTo>
                  <a:lnTo>
                    <a:pt x="1511998" y="36004"/>
                  </a:lnTo>
                  <a:lnTo>
                    <a:pt x="1511998" y="251993"/>
                  </a:lnTo>
                  <a:close/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9" name="object 60"/>
            <p:cNvSpPr/>
            <p:nvPr/>
          </p:nvSpPr>
          <p:spPr>
            <a:xfrm>
              <a:off x="323989" y="7487996"/>
              <a:ext cx="6588125" cy="612140"/>
            </a:xfrm>
            <a:custGeom>
              <a:avLst/>
              <a:gdLst/>
              <a:ahLst/>
              <a:cxnLst/>
              <a:rect l="l" t="t" r="r" b="b"/>
              <a:pathLst>
                <a:path w="6588125" h="612140">
                  <a:moveTo>
                    <a:pt x="6587998" y="575995"/>
                  </a:moveTo>
                  <a:lnTo>
                    <a:pt x="6585158" y="589979"/>
                  </a:lnTo>
                  <a:lnTo>
                    <a:pt x="6577425" y="601427"/>
                  </a:lnTo>
                  <a:lnTo>
                    <a:pt x="6565977" y="609160"/>
                  </a:lnTo>
                  <a:lnTo>
                    <a:pt x="6551993" y="612000"/>
                  </a:lnTo>
                  <a:lnTo>
                    <a:pt x="36004" y="612000"/>
                  </a:lnTo>
                  <a:lnTo>
                    <a:pt x="22025" y="609160"/>
                  </a:lnTo>
                  <a:lnTo>
                    <a:pt x="10577" y="601427"/>
                  </a:lnTo>
                  <a:lnTo>
                    <a:pt x="2841" y="589979"/>
                  </a:lnTo>
                  <a:lnTo>
                    <a:pt x="0" y="575995"/>
                  </a:lnTo>
                  <a:lnTo>
                    <a:pt x="0" y="35991"/>
                  </a:lnTo>
                  <a:lnTo>
                    <a:pt x="2841" y="22015"/>
                  </a:lnTo>
                  <a:lnTo>
                    <a:pt x="10577" y="10571"/>
                  </a:lnTo>
                  <a:lnTo>
                    <a:pt x="22025" y="2839"/>
                  </a:lnTo>
                  <a:lnTo>
                    <a:pt x="36004" y="0"/>
                  </a:lnTo>
                  <a:lnTo>
                    <a:pt x="6551993" y="0"/>
                  </a:lnTo>
                  <a:lnTo>
                    <a:pt x="6565977" y="2839"/>
                  </a:lnTo>
                  <a:lnTo>
                    <a:pt x="6577425" y="10571"/>
                  </a:lnTo>
                  <a:lnTo>
                    <a:pt x="6585158" y="22015"/>
                  </a:lnTo>
                  <a:lnTo>
                    <a:pt x="6587998" y="35991"/>
                  </a:lnTo>
                  <a:lnTo>
                    <a:pt x="6587998" y="57599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sz="90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91" name="object 133"/>
            <p:cNvSpPr txBox="1"/>
            <p:nvPr/>
          </p:nvSpPr>
          <p:spPr>
            <a:xfrm>
              <a:off x="609898" y="7829257"/>
              <a:ext cx="1190001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tabLst>
                  <a:tab pos="1637030" algn="l"/>
                  <a:tab pos="3202940" algn="l"/>
                  <a:tab pos="4768850" algn="l"/>
                </a:tabLst>
              </a:pPr>
              <a:r>
                <a:rPr lang="ja-JP" altLang="en-US" sz="900" spc="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７ </a:t>
              </a:r>
              <a:r>
                <a:rPr lang="ja-JP" altLang="en-US" sz="900" spc="10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診療月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392" name="object 185"/>
            <p:cNvSpPr txBox="1"/>
            <p:nvPr/>
          </p:nvSpPr>
          <p:spPr>
            <a:xfrm>
              <a:off x="443508" y="7549131"/>
              <a:ext cx="6396674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spc="3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１</a:t>
              </a:r>
              <a:r>
                <a:rPr sz="900" spc="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の診療月以前1年間に、高額療養費に該当する月が3か月以上ある場合、直近3か月分の診療月をご記入ください。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grpSp>
          <p:nvGrpSpPr>
            <p:cNvPr id="403" name="グループ化 402"/>
            <p:cNvGrpSpPr/>
            <p:nvPr/>
          </p:nvGrpSpPr>
          <p:grpSpPr>
            <a:xfrm>
              <a:off x="2037525" y="7794625"/>
              <a:ext cx="1462708" cy="230312"/>
              <a:chOff x="2037525" y="8188798"/>
              <a:chExt cx="1462708" cy="230312"/>
            </a:xfrm>
          </p:grpSpPr>
          <p:sp>
            <p:nvSpPr>
              <p:cNvPr id="399" name="角丸四角形 398"/>
              <p:cNvSpPr/>
              <p:nvPr/>
            </p:nvSpPr>
            <p:spPr>
              <a:xfrm>
                <a:off x="2037525" y="8188798"/>
                <a:ext cx="1455533" cy="230311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 年 　　月</a:t>
                </a:r>
                <a:endPara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401" name="bk object 18"/>
              <p:cNvSpPr/>
              <p:nvPr/>
            </p:nvSpPr>
            <p:spPr>
              <a:xfrm>
                <a:off x="2064420" y="8188799"/>
                <a:ext cx="142906" cy="213454"/>
              </a:xfrm>
              <a:custGeom>
                <a:avLst/>
                <a:gdLst/>
                <a:ahLst/>
                <a:cxnLst/>
                <a:rect l="l" t="t" r="r" b="b"/>
                <a:pathLst>
                  <a:path w="1890395" h="5580380">
                    <a:moveTo>
                      <a:pt x="1890001" y="0"/>
                    </a:moveTo>
                    <a:lnTo>
                      <a:pt x="36004" y="0"/>
                    </a:lnTo>
                    <a:lnTo>
                      <a:pt x="22025" y="2841"/>
                    </a:lnTo>
                    <a:lnTo>
                      <a:pt x="10577" y="10577"/>
                    </a:lnTo>
                    <a:lnTo>
                      <a:pt x="2841" y="22025"/>
                    </a:lnTo>
                    <a:lnTo>
                      <a:pt x="0" y="36004"/>
                    </a:lnTo>
                    <a:lnTo>
                      <a:pt x="0" y="5544007"/>
                    </a:lnTo>
                    <a:lnTo>
                      <a:pt x="2841" y="5557991"/>
                    </a:lnTo>
                    <a:lnTo>
                      <a:pt x="10577" y="5569438"/>
                    </a:lnTo>
                    <a:lnTo>
                      <a:pt x="22025" y="5577172"/>
                    </a:lnTo>
                    <a:lnTo>
                      <a:pt x="36004" y="5580011"/>
                    </a:lnTo>
                    <a:lnTo>
                      <a:pt x="1890001" y="5580011"/>
                    </a:lnTo>
                    <a:lnTo>
                      <a:pt x="1890001" y="0"/>
                    </a:lnTo>
                    <a:close/>
                  </a:path>
                </a:pathLst>
              </a:custGeom>
              <a:solidFill>
                <a:srgbClr val="6D6E71"/>
              </a:solidFill>
              <a:ln>
                <a:solidFill>
                  <a:srgbClr val="6D6E71"/>
                </a:solidFill>
              </a:ln>
            </p:spPr>
            <p:txBody>
              <a:bodyPr wrap="square" lIns="36000" tIns="0" rIns="0" bIns="0" rtlCol="0" anchor="ctr" anchorCtr="0"/>
              <a:lstStyle/>
              <a:p>
                <a:pPr algn="ctr"/>
                <a:r>
                  <a:rPr lang="ja-JP" altLang="en-US" sz="900" b="1" dirty="0">
                    <a:solidFill>
                      <a:schemeClr val="bg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１</a:t>
                </a:r>
                <a:endParaRPr sz="900" b="1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402" name="角丸四角形 401"/>
              <p:cNvSpPr/>
              <p:nvPr/>
            </p:nvSpPr>
            <p:spPr>
              <a:xfrm>
                <a:off x="2044700" y="8188799"/>
                <a:ext cx="1455533" cy="230311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404" name="グループ化 403"/>
            <p:cNvGrpSpPr/>
            <p:nvPr/>
          </p:nvGrpSpPr>
          <p:grpSpPr>
            <a:xfrm>
              <a:off x="3687142" y="7794625"/>
              <a:ext cx="1462708" cy="230312"/>
              <a:chOff x="2037525" y="8188798"/>
              <a:chExt cx="1462708" cy="230312"/>
            </a:xfrm>
          </p:grpSpPr>
          <p:sp>
            <p:nvSpPr>
              <p:cNvPr id="405" name="角丸四角形 404"/>
              <p:cNvSpPr/>
              <p:nvPr/>
            </p:nvSpPr>
            <p:spPr>
              <a:xfrm>
                <a:off x="2037525" y="8188798"/>
                <a:ext cx="1455533" cy="230311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 年 　　月</a:t>
                </a:r>
                <a:endPara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406" name="bk object 18"/>
              <p:cNvSpPr/>
              <p:nvPr/>
            </p:nvSpPr>
            <p:spPr>
              <a:xfrm>
                <a:off x="2064420" y="8188799"/>
                <a:ext cx="142906" cy="213454"/>
              </a:xfrm>
              <a:custGeom>
                <a:avLst/>
                <a:gdLst/>
                <a:ahLst/>
                <a:cxnLst/>
                <a:rect l="l" t="t" r="r" b="b"/>
                <a:pathLst>
                  <a:path w="1890395" h="5580380">
                    <a:moveTo>
                      <a:pt x="1890001" y="0"/>
                    </a:moveTo>
                    <a:lnTo>
                      <a:pt x="36004" y="0"/>
                    </a:lnTo>
                    <a:lnTo>
                      <a:pt x="22025" y="2841"/>
                    </a:lnTo>
                    <a:lnTo>
                      <a:pt x="10577" y="10577"/>
                    </a:lnTo>
                    <a:lnTo>
                      <a:pt x="2841" y="22025"/>
                    </a:lnTo>
                    <a:lnTo>
                      <a:pt x="0" y="36004"/>
                    </a:lnTo>
                    <a:lnTo>
                      <a:pt x="0" y="5544007"/>
                    </a:lnTo>
                    <a:lnTo>
                      <a:pt x="2841" y="5557991"/>
                    </a:lnTo>
                    <a:lnTo>
                      <a:pt x="10577" y="5569438"/>
                    </a:lnTo>
                    <a:lnTo>
                      <a:pt x="22025" y="5577172"/>
                    </a:lnTo>
                    <a:lnTo>
                      <a:pt x="36004" y="5580011"/>
                    </a:lnTo>
                    <a:lnTo>
                      <a:pt x="1890001" y="5580011"/>
                    </a:lnTo>
                    <a:lnTo>
                      <a:pt x="1890001" y="0"/>
                    </a:lnTo>
                    <a:close/>
                  </a:path>
                </a:pathLst>
              </a:custGeom>
              <a:solidFill>
                <a:srgbClr val="6D6E71"/>
              </a:solidFill>
              <a:ln>
                <a:solidFill>
                  <a:srgbClr val="6D6E71"/>
                </a:solidFill>
              </a:ln>
            </p:spPr>
            <p:txBody>
              <a:bodyPr wrap="square" lIns="36000" tIns="0" rIns="0" bIns="0" rtlCol="0" anchor="ctr" anchorCtr="0"/>
              <a:lstStyle/>
              <a:p>
                <a:pPr algn="ctr"/>
                <a:r>
                  <a:rPr lang="ja-JP" altLang="en-US" sz="900" b="1" dirty="0">
                    <a:solidFill>
                      <a:schemeClr val="bg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２</a:t>
                </a:r>
                <a:endParaRPr sz="900" b="1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407" name="角丸四角形 406"/>
              <p:cNvSpPr/>
              <p:nvPr/>
            </p:nvSpPr>
            <p:spPr>
              <a:xfrm>
                <a:off x="2044700" y="8188799"/>
                <a:ext cx="1455533" cy="230311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408" name="グループ化 407"/>
            <p:cNvGrpSpPr/>
            <p:nvPr/>
          </p:nvGrpSpPr>
          <p:grpSpPr>
            <a:xfrm>
              <a:off x="5287342" y="7794625"/>
              <a:ext cx="1462708" cy="230312"/>
              <a:chOff x="2037525" y="8188798"/>
              <a:chExt cx="1462708" cy="230312"/>
            </a:xfrm>
          </p:grpSpPr>
          <p:sp>
            <p:nvSpPr>
              <p:cNvPr id="409" name="角丸四角形 408"/>
              <p:cNvSpPr/>
              <p:nvPr/>
            </p:nvSpPr>
            <p:spPr>
              <a:xfrm>
                <a:off x="2037525" y="8188798"/>
                <a:ext cx="1455533" cy="230311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 年 　　月</a:t>
                </a:r>
                <a:endPara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410" name="bk object 18"/>
              <p:cNvSpPr/>
              <p:nvPr/>
            </p:nvSpPr>
            <p:spPr>
              <a:xfrm>
                <a:off x="2064420" y="8188799"/>
                <a:ext cx="142906" cy="213454"/>
              </a:xfrm>
              <a:custGeom>
                <a:avLst/>
                <a:gdLst/>
                <a:ahLst/>
                <a:cxnLst/>
                <a:rect l="l" t="t" r="r" b="b"/>
                <a:pathLst>
                  <a:path w="1890395" h="5580380">
                    <a:moveTo>
                      <a:pt x="1890001" y="0"/>
                    </a:moveTo>
                    <a:lnTo>
                      <a:pt x="36004" y="0"/>
                    </a:lnTo>
                    <a:lnTo>
                      <a:pt x="22025" y="2841"/>
                    </a:lnTo>
                    <a:lnTo>
                      <a:pt x="10577" y="10577"/>
                    </a:lnTo>
                    <a:lnTo>
                      <a:pt x="2841" y="22025"/>
                    </a:lnTo>
                    <a:lnTo>
                      <a:pt x="0" y="36004"/>
                    </a:lnTo>
                    <a:lnTo>
                      <a:pt x="0" y="5544007"/>
                    </a:lnTo>
                    <a:lnTo>
                      <a:pt x="2841" y="5557991"/>
                    </a:lnTo>
                    <a:lnTo>
                      <a:pt x="10577" y="5569438"/>
                    </a:lnTo>
                    <a:lnTo>
                      <a:pt x="22025" y="5577172"/>
                    </a:lnTo>
                    <a:lnTo>
                      <a:pt x="36004" y="5580011"/>
                    </a:lnTo>
                    <a:lnTo>
                      <a:pt x="1890001" y="5580011"/>
                    </a:lnTo>
                    <a:lnTo>
                      <a:pt x="1890001" y="0"/>
                    </a:lnTo>
                    <a:close/>
                  </a:path>
                </a:pathLst>
              </a:custGeom>
              <a:solidFill>
                <a:srgbClr val="6D6E71"/>
              </a:solidFill>
              <a:ln>
                <a:solidFill>
                  <a:srgbClr val="6D6E71"/>
                </a:solidFill>
              </a:ln>
            </p:spPr>
            <p:txBody>
              <a:bodyPr wrap="square" lIns="36000" tIns="0" rIns="0" bIns="0" rtlCol="0" anchor="ctr" anchorCtr="0"/>
              <a:lstStyle/>
              <a:p>
                <a:pPr algn="ctr"/>
                <a:r>
                  <a:rPr lang="ja-JP" altLang="en-US" sz="900" b="1" dirty="0">
                    <a:solidFill>
                      <a:schemeClr val="bg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３</a:t>
                </a:r>
                <a:endParaRPr sz="900" b="1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411" name="角丸四角形 410"/>
              <p:cNvSpPr/>
              <p:nvPr/>
            </p:nvSpPr>
            <p:spPr>
              <a:xfrm>
                <a:off x="2044700" y="8188799"/>
                <a:ext cx="1455533" cy="230311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sp>
        <p:nvSpPr>
          <p:cNvPr id="190" name="object 140"/>
          <p:cNvSpPr txBox="1"/>
          <p:nvPr/>
        </p:nvSpPr>
        <p:spPr>
          <a:xfrm>
            <a:off x="3954199" y="2558679"/>
            <a:ext cx="1427606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</a:t>
            </a:r>
            <a:r>
              <a:rPr 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</a:t>
            </a:r>
            <a:r>
              <a:rPr sz="900" dirty="0" err="1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昭和</a:t>
            </a:r>
            <a:r>
              <a:rPr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□</a:t>
            </a:r>
            <a:r>
              <a:rPr lang="en-US" sz="900" spc="6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</a:t>
            </a:r>
            <a:r>
              <a:rPr sz="900" dirty="0" err="1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平成</a:t>
            </a:r>
            <a:r>
              <a:rPr 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</a:t>
            </a:r>
            <a:r>
              <a:rPr lang="ja-JP" alt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　令和</a:t>
            </a:r>
            <a:endParaRPr sz="9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191" name="object 140"/>
          <p:cNvSpPr txBox="1"/>
          <p:nvPr/>
        </p:nvSpPr>
        <p:spPr>
          <a:xfrm>
            <a:off x="5525280" y="2559447"/>
            <a:ext cx="1427606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</a:t>
            </a:r>
            <a:r>
              <a:rPr 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</a:t>
            </a:r>
            <a:r>
              <a:rPr sz="900" dirty="0" err="1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昭和</a:t>
            </a:r>
            <a:r>
              <a:rPr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□</a:t>
            </a:r>
            <a:r>
              <a:rPr lang="en-US" sz="900" spc="6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</a:t>
            </a:r>
            <a:r>
              <a:rPr sz="900" dirty="0" err="1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平成</a:t>
            </a:r>
            <a:r>
              <a:rPr 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</a:t>
            </a:r>
            <a:r>
              <a:rPr lang="ja-JP" alt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　令和</a:t>
            </a:r>
            <a:endParaRPr sz="9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192" name="object 140"/>
          <p:cNvSpPr txBox="1"/>
          <p:nvPr/>
        </p:nvSpPr>
        <p:spPr>
          <a:xfrm>
            <a:off x="2395547" y="2559448"/>
            <a:ext cx="1427606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</a:t>
            </a:r>
            <a:r>
              <a:rPr 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</a:t>
            </a:r>
            <a:r>
              <a:rPr sz="900" dirty="0" err="1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昭和</a:t>
            </a:r>
            <a:r>
              <a:rPr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□</a:t>
            </a:r>
            <a:r>
              <a:rPr lang="en-US" sz="900" spc="6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</a:t>
            </a:r>
            <a:r>
              <a:rPr sz="900" dirty="0" err="1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平成</a:t>
            </a:r>
            <a:r>
              <a:rPr 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</a:t>
            </a:r>
            <a:r>
              <a:rPr lang="ja-JP" alt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　令和</a:t>
            </a:r>
            <a:endParaRPr sz="9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336" name="object 171">
            <a:extLst>
              <a:ext uri="{FF2B5EF4-FFF2-40B4-BE49-F238E27FC236}">
                <a16:creationId xmlns:a16="http://schemas.microsoft.com/office/drawing/2014/main" id="{0AD52002-D22E-4F9B-B8FC-C848903DDD6F}"/>
              </a:ext>
            </a:extLst>
          </p:cNvPr>
          <p:cNvSpPr/>
          <p:nvPr/>
        </p:nvSpPr>
        <p:spPr>
          <a:xfrm>
            <a:off x="6193903" y="10288098"/>
            <a:ext cx="504190" cy="180340"/>
          </a:xfrm>
          <a:custGeom>
            <a:avLst/>
            <a:gdLst/>
            <a:ahLst/>
            <a:cxnLst/>
            <a:rect l="l" t="t" r="r" b="b"/>
            <a:pathLst>
              <a:path w="504190" h="180340">
                <a:moveTo>
                  <a:pt x="504012" y="89992"/>
                </a:moveTo>
                <a:lnTo>
                  <a:pt x="496910" y="124940"/>
                </a:lnTo>
                <a:lnTo>
                  <a:pt x="477575" y="153558"/>
                </a:lnTo>
                <a:lnTo>
                  <a:pt x="448960" y="172895"/>
                </a:lnTo>
                <a:lnTo>
                  <a:pt x="414019" y="179997"/>
                </a:lnTo>
                <a:lnTo>
                  <a:pt x="90017" y="179997"/>
                </a:lnTo>
                <a:lnTo>
                  <a:pt x="55067" y="172895"/>
                </a:lnTo>
                <a:lnTo>
                  <a:pt x="26444" y="153558"/>
                </a:lnTo>
                <a:lnTo>
                  <a:pt x="7103" y="124940"/>
                </a:lnTo>
                <a:lnTo>
                  <a:pt x="0" y="89992"/>
                </a:lnTo>
                <a:lnTo>
                  <a:pt x="7103" y="55051"/>
                </a:lnTo>
                <a:lnTo>
                  <a:pt x="26444" y="26436"/>
                </a:lnTo>
                <a:lnTo>
                  <a:pt x="55067" y="7101"/>
                </a:lnTo>
                <a:lnTo>
                  <a:pt x="90017" y="0"/>
                </a:lnTo>
                <a:lnTo>
                  <a:pt x="414019" y="0"/>
                </a:lnTo>
                <a:lnTo>
                  <a:pt x="448960" y="7101"/>
                </a:lnTo>
                <a:lnTo>
                  <a:pt x="477575" y="26436"/>
                </a:lnTo>
                <a:lnTo>
                  <a:pt x="496910" y="55051"/>
                </a:lnTo>
                <a:lnTo>
                  <a:pt x="504012" y="89992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0" rIns="0" bIns="0" rtlCol="0" anchor="ctr" anchorCtr="1"/>
          <a:lstStyle/>
          <a:p>
            <a:pPr algn="ctr"/>
            <a:r>
              <a:rPr lang="en-US" altLang="ja-JP" sz="1050" dirty="0"/>
              <a:t>2/2</a:t>
            </a:r>
            <a:endParaRPr sz="1050" dirty="0"/>
          </a:p>
        </p:txBody>
      </p:sp>
      <p:grpSp>
        <p:nvGrpSpPr>
          <p:cNvPr id="195" name="グループ化 194">
            <a:extLst>
              <a:ext uri="{FF2B5EF4-FFF2-40B4-BE49-F238E27FC236}">
                <a16:creationId xmlns:a16="http://schemas.microsoft.com/office/drawing/2014/main" id="{3F24DB3A-51A1-456E-BFCB-3DA774644FD2}"/>
              </a:ext>
            </a:extLst>
          </p:cNvPr>
          <p:cNvGrpSpPr/>
          <p:nvPr/>
        </p:nvGrpSpPr>
        <p:grpSpPr>
          <a:xfrm>
            <a:off x="414989" y="7850576"/>
            <a:ext cx="6642453" cy="740826"/>
            <a:chOff x="413542" y="8033209"/>
            <a:chExt cx="6642453" cy="1115455"/>
          </a:xfrm>
        </p:grpSpPr>
        <p:sp>
          <p:nvSpPr>
            <p:cNvPr id="196" name="object 7">
              <a:extLst>
                <a:ext uri="{FF2B5EF4-FFF2-40B4-BE49-F238E27FC236}">
                  <a16:creationId xmlns:a16="http://schemas.microsoft.com/office/drawing/2014/main" id="{9CCC2962-CD48-4DFE-B0AF-31B87DF2AABB}"/>
                </a:ext>
              </a:extLst>
            </p:cNvPr>
            <p:cNvSpPr/>
            <p:nvPr/>
          </p:nvSpPr>
          <p:spPr>
            <a:xfrm>
              <a:off x="630078" y="8594388"/>
              <a:ext cx="1054199" cy="554270"/>
            </a:xfrm>
            <a:custGeom>
              <a:avLst/>
              <a:gdLst/>
              <a:ahLst/>
              <a:cxnLst/>
              <a:rect l="l" t="t" r="r" b="b"/>
              <a:pathLst>
                <a:path w="972185" h="1944370">
                  <a:moveTo>
                    <a:pt x="972007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2"/>
                  </a:lnTo>
                  <a:lnTo>
                    <a:pt x="2841" y="22020"/>
                  </a:lnTo>
                  <a:lnTo>
                    <a:pt x="0" y="36004"/>
                  </a:lnTo>
                  <a:lnTo>
                    <a:pt x="0" y="1908022"/>
                  </a:lnTo>
                  <a:lnTo>
                    <a:pt x="2841" y="1922006"/>
                  </a:lnTo>
                  <a:lnTo>
                    <a:pt x="10577" y="1933454"/>
                  </a:lnTo>
                  <a:lnTo>
                    <a:pt x="22025" y="1941187"/>
                  </a:lnTo>
                  <a:lnTo>
                    <a:pt x="36004" y="1944027"/>
                  </a:lnTo>
                  <a:lnTo>
                    <a:pt x="972007" y="1944027"/>
                  </a:lnTo>
                  <a:lnTo>
                    <a:pt x="972007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0"/>
            <a:lstStyle/>
            <a:p>
              <a:pPr algn="ctr">
                <a:lnSpc>
                  <a:spcPct val="100000"/>
                </a:lnSpc>
              </a:pPr>
              <a:r>
                <a: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診療月が</a:t>
              </a:r>
              <a:endParaRPr lang="en-US" altLang="ja-JP" sz="8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>
                <a:lnSpc>
                  <a:spcPct val="100000"/>
                </a:lnSpc>
              </a:pPr>
              <a:r>
                <a: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８月～</a:t>
              </a:r>
              <a:r>
                <a:rPr lang="en-US" altLang="ja-JP" sz="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12</a:t>
              </a:r>
              <a:r>
                <a: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月の場合</a:t>
              </a:r>
              <a:endParaRPr sz="900" dirty="0"/>
            </a:p>
          </p:txBody>
        </p:sp>
        <p:grpSp>
          <p:nvGrpSpPr>
            <p:cNvPr id="197" name="グループ化 196">
              <a:extLst>
                <a:ext uri="{FF2B5EF4-FFF2-40B4-BE49-F238E27FC236}">
                  <a16:creationId xmlns:a16="http://schemas.microsoft.com/office/drawing/2014/main" id="{FD2C61D7-8A35-4DB8-B8EF-C2DCD4CC3B8E}"/>
                </a:ext>
              </a:extLst>
            </p:cNvPr>
            <p:cNvGrpSpPr/>
            <p:nvPr/>
          </p:nvGrpSpPr>
          <p:grpSpPr>
            <a:xfrm>
              <a:off x="413542" y="8033209"/>
              <a:ext cx="6642453" cy="1115455"/>
              <a:chOff x="1007515" y="6275523"/>
              <a:chExt cx="6642453" cy="1115455"/>
            </a:xfrm>
          </p:grpSpPr>
          <p:sp>
            <p:nvSpPr>
              <p:cNvPr id="200" name="object 7">
                <a:extLst>
                  <a:ext uri="{FF2B5EF4-FFF2-40B4-BE49-F238E27FC236}">
                    <a16:creationId xmlns:a16="http://schemas.microsoft.com/office/drawing/2014/main" id="{31355C52-0C9B-4340-A3CC-A41E894C741E}"/>
                  </a:ext>
                </a:extLst>
              </p:cNvPr>
              <p:cNvSpPr/>
              <p:nvPr/>
            </p:nvSpPr>
            <p:spPr>
              <a:xfrm>
                <a:off x="1212916" y="6275527"/>
                <a:ext cx="1065334" cy="558736"/>
              </a:xfrm>
              <a:custGeom>
                <a:avLst/>
                <a:gdLst/>
                <a:ahLst/>
                <a:cxnLst/>
                <a:rect l="l" t="t" r="r" b="b"/>
                <a:pathLst>
                  <a:path w="972185" h="1944370">
                    <a:moveTo>
                      <a:pt x="972007" y="0"/>
                    </a:moveTo>
                    <a:lnTo>
                      <a:pt x="36004" y="0"/>
                    </a:lnTo>
                    <a:lnTo>
                      <a:pt x="22025" y="2839"/>
                    </a:lnTo>
                    <a:lnTo>
                      <a:pt x="10577" y="10572"/>
                    </a:lnTo>
                    <a:lnTo>
                      <a:pt x="2841" y="22020"/>
                    </a:lnTo>
                    <a:lnTo>
                      <a:pt x="0" y="36004"/>
                    </a:lnTo>
                    <a:lnTo>
                      <a:pt x="0" y="1908022"/>
                    </a:lnTo>
                    <a:lnTo>
                      <a:pt x="2841" y="1922006"/>
                    </a:lnTo>
                    <a:lnTo>
                      <a:pt x="10577" y="1933454"/>
                    </a:lnTo>
                    <a:lnTo>
                      <a:pt x="22025" y="1941187"/>
                    </a:lnTo>
                    <a:lnTo>
                      <a:pt x="36004" y="1944027"/>
                    </a:lnTo>
                    <a:lnTo>
                      <a:pt x="972007" y="1944027"/>
                    </a:lnTo>
                    <a:lnTo>
                      <a:pt x="972007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 anchorCtr="0"/>
              <a:lstStyle/>
              <a:p>
                <a:pPr algn="ctr">
                  <a:lnSpc>
                    <a:spcPct val="100000"/>
                  </a:lnSpc>
                </a:pPr>
                <a:r>
                  <a:rPr lang="ja-JP" altLang="en-US" sz="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診療月が</a:t>
                </a:r>
                <a:endParaRPr lang="en-US" altLang="ja-JP" sz="8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ja-JP" altLang="en-US" sz="8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１月～７月の場合</a:t>
                </a:r>
                <a:endParaRPr sz="800" dirty="0"/>
              </a:p>
            </p:txBody>
          </p:sp>
          <p:sp>
            <p:nvSpPr>
              <p:cNvPr id="201" name="object 36">
                <a:extLst>
                  <a:ext uri="{FF2B5EF4-FFF2-40B4-BE49-F238E27FC236}">
                    <a16:creationId xmlns:a16="http://schemas.microsoft.com/office/drawing/2014/main" id="{0AE28099-9C58-4490-93A3-E0E4EA362B81}"/>
                  </a:ext>
                </a:extLst>
              </p:cNvPr>
              <p:cNvSpPr/>
              <p:nvPr/>
            </p:nvSpPr>
            <p:spPr>
              <a:xfrm flipV="1">
                <a:off x="1194114" y="6788543"/>
                <a:ext cx="6455853" cy="45719"/>
              </a:xfrm>
              <a:custGeom>
                <a:avLst/>
                <a:gdLst/>
                <a:ahLst/>
                <a:cxnLst/>
                <a:rect l="l" t="t" r="r" b="b"/>
                <a:pathLst>
                  <a:path w="6012180">
                    <a:moveTo>
                      <a:pt x="0" y="0"/>
                    </a:moveTo>
                    <a:lnTo>
                      <a:pt x="6012002" y="0"/>
                    </a:lnTo>
                  </a:path>
                </a:pathLst>
              </a:custGeom>
              <a:ln w="16205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202" name="object 30">
                <a:extLst>
                  <a:ext uri="{FF2B5EF4-FFF2-40B4-BE49-F238E27FC236}">
                    <a16:creationId xmlns:a16="http://schemas.microsoft.com/office/drawing/2014/main" id="{5ED1A499-090B-4451-A1F7-9E27CEEBBB6F}"/>
                  </a:ext>
                </a:extLst>
              </p:cNvPr>
              <p:cNvSpPr/>
              <p:nvPr/>
            </p:nvSpPr>
            <p:spPr>
              <a:xfrm>
                <a:off x="1007515" y="6275524"/>
                <a:ext cx="216535" cy="1115453"/>
              </a:xfrm>
              <a:custGeom>
                <a:avLst/>
                <a:gdLst/>
                <a:ahLst/>
                <a:cxnLst/>
                <a:rect l="l" t="t" r="r" b="b"/>
                <a:pathLst>
                  <a:path w="216534" h="1944370">
                    <a:moveTo>
                      <a:pt x="216001" y="0"/>
                    </a:moveTo>
                    <a:lnTo>
                      <a:pt x="36004" y="0"/>
                    </a:lnTo>
                    <a:lnTo>
                      <a:pt x="22025" y="2839"/>
                    </a:lnTo>
                    <a:lnTo>
                      <a:pt x="10577" y="10572"/>
                    </a:lnTo>
                    <a:lnTo>
                      <a:pt x="2841" y="22020"/>
                    </a:lnTo>
                    <a:lnTo>
                      <a:pt x="0" y="36004"/>
                    </a:lnTo>
                    <a:lnTo>
                      <a:pt x="0" y="1908035"/>
                    </a:lnTo>
                    <a:lnTo>
                      <a:pt x="2841" y="1922019"/>
                    </a:lnTo>
                    <a:lnTo>
                      <a:pt x="10577" y="1933467"/>
                    </a:lnTo>
                    <a:lnTo>
                      <a:pt x="22025" y="1941200"/>
                    </a:lnTo>
                    <a:lnTo>
                      <a:pt x="36004" y="1944039"/>
                    </a:lnTo>
                    <a:lnTo>
                      <a:pt x="216001" y="1944039"/>
                    </a:lnTo>
                    <a:lnTo>
                      <a:pt x="216001" y="0"/>
                    </a:lnTo>
                    <a:close/>
                  </a:path>
                </a:pathLst>
              </a:custGeom>
              <a:solidFill>
                <a:srgbClr val="727275"/>
              </a:solidFill>
            </p:spPr>
            <p:txBody>
              <a:bodyPr vert="eaVert" wrap="square" lIns="0" tIns="72000" rIns="0" bIns="0" rtlCol="0" anchor="ctr" anchorCtr="0"/>
              <a:lstStyle/>
              <a:p>
                <a:pPr algn="ctr"/>
                <a:r>
                  <a:rPr lang="ja-JP" altLang="en-US" sz="800" b="1" dirty="0">
                    <a:solidFill>
                      <a:schemeClr val="bg1"/>
                    </a:solidFill>
                  </a:rPr>
                  <a:t>非課税者の</a:t>
                </a:r>
                <a:r>
                  <a:rPr lang="ja-JP" altLang="en-US" sz="700" b="1" dirty="0">
                    <a:solidFill>
                      <a:schemeClr val="bg1"/>
                    </a:solidFill>
                  </a:rPr>
                  <a:t>情報</a:t>
                </a:r>
                <a:endParaRPr lang="ja-JP" altLang="en-US" sz="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3" name="object 31">
                <a:extLst>
                  <a:ext uri="{FF2B5EF4-FFF2-40B4-BE49-F238E27FC236}">
                    <a16:creationId xmlns:a16="http://schemas.microsoft.com/office/drawing/2014/main" id="{640B70F2-7BB3-45D3-8DB7-1AE2202AA516}"/>
                  </a:ext>
                </a:extLst>
              </p:cNvPr>
              <p:cNvSpPr/>
              <p:nvPr/>
            </p:nvSpPr>
            <p:spPr>
              <a:xfrm>
                <a:off x="1007516" y="6275523"/>
                <a:ext cx="6642452" cy="1115455"/>
              </a:xfrm>
              <a:custGeom>
                <a:avLst/>
                <a:gdLst/>
                <a:ahLst/>
                <a:cxnLst/>
                <a:rect l="l" t="t" r="r" b="b"/>
                <a:pathLst>
                  <a:path w="6228080" h="1944370">
                    <a:moveTo>
                      <a:pt x="6228003" y="1908035"/>
                    </a:moveTo>
                    <a:lnTo>
                      <a:pt x="6225166" y="1922019"/>
                    </a:lnTo>
                    <a:lnTo>
                      <a:pt x="6217437" y="1933467"/>
                    </a:lnTo>
                    <a:lnTo>
                      <a:pt x="6205993" y="1941200"/>
                    </a:lnTo>
                    <a:lnTo>
                      <a:pt x="6192012" y="1944039"/>
                    </a:lnTo>
                    <a:lnTo>
                      <a:pt x="35991" y="1944039"/>
                    </a:lnTo>
                    <a:lnTo>
                      <a:pt x="22015" y="1941200"/>
                    </a:lnTo>
                    <a:lnTo>
                      <a:pt x="10571" y="1933467"/>
                    </a:lnTo>
                    <a:lnTo>
                      <a:pt x="2839" y="1922019"/>
                    </a:lnTo>
                    <a:lnTo>
                      <a:pt x="0" y="1908035"/>
                    </a:lnTo>
                    <a:lnTo>
                      <a:pt x="0" y="36004"/>
                    </a:lnTo>
                    <a:lnTo>
                      <a:pt x="2839" y="22020"/>
                    </a:lnTo>
                    <a:lnTo>
                      <a:pt x="10571" y="10572"/>
                    </a:lnTo>
                    <a:lnTo>
                      <a:pt x="22015" y="2839"/>
                    </a:lnTo>
                    <a:lnTo>
                      <a:pt x="35991" y="0"/>
                    </a:lnTo>
                    <a:lnTo>
                      <a:pt x="6192012" y="0"/>
                    </a:lnTo>
                    <a:lnTo>
                      <a:pt x="6205993" y="2839"/>
                    </a:lnTo>
                    <a:lnTo>
                      <a:pt x="6217437" y="10572"/>
                    </a:lnTo>
                    <a:lnTo>
                      <a:pt x="6225166" y="22020"/>
                    </a:lnTo>
                    <a:lnTo>
                      <a:pt x="6228003" y="36004"/>
                    </a:lnTo>
                    <a:lnTo>
                      <a:pt x="6228003" y="1908035"/>
                    </a:lnTo>
                    <a:close/>
                  </a:path>
                </a:pathLst>
              </a:custGeom>
              <a:ln w="28803">
                <a:solidFill>
                  <a:srgbClr val="22191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98" name="object 117">
              <a:extLst>
                <a:ext uri="{FF2B5EF4-FFF2-40B4-BE49-F238E27FC236}">
                  <a16:creationId xmlns:a16="http://schemas.microsoft.com/office/drawing/2014/main" id="{2CE4B70D-7934-4AB6-91E5-93F5C2D5134F}"/>
                </a:ext>
              </a:extLst>
            </p:cNvPr>
            <p:cNvSpPr txBox="1"/>
            <p:nvPr/>
          </p:nvSpPr>
          <p:spPr>
            <a:xfrm>
              <a:off x="1745546" y="8270797"/>
              <a:ext cx="4999658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ja-JP" altLang="en-US"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「診療月の</a:t>
              </a:r>
              <a:r>
                <a:rPr lang="ja-JP" altLang="en-US" sz="800" u="sng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前年</a:t>
              </a:r>
              <a:r>
                <a:rPr lang="ja-JP" altLang="en-US"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１月１日時点」の住民票住所の郵便番号</a:t>
              </a:r>
              <a:r>
                <a:rPr lang="ja-JP" altLang="en-US"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</a:t>
              </a:r>
              <a:r>
                <a:rPr lang="ja-JP" altLang="en-US"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</a:t>
              </a:r>
              <a:r>
                <a:rPr lang="ja-JP" altLang="en-US"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〒   　　　　－</a:t>
              </a:r>
              <a:endParaRPr lang="en-US" altLang="ja-JP" sz="900" spc="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99" name="object 117">
              <a:extLst>
                <a:ext uri="{FF2B5EF4-FFF2-40B4-BE49-F238E27FC236}">
                  <a16:creationId xmlns:a16="http://schemas.microsoft.com/office/drawing/2014/main" id="{2C494758-AEDA-46B5-B280-5C1D213736EF}"/>
                </a:ext>
              </a:extLst>
            </p:cNvPr>
            <p:cNvSpPr txBox="1"/>
            <p:nvPr/>
          </p:nvSpPr>
          <p:spPr>
            <a:xfrm>
              <a:off x="1746382" y="8801058"/>
              <a:ext cx="4576200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ja-JP" altLang="en-US"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「診療月の</a:t>
              </a:r>
              <a:r>
                <a:rPr lang="ja-JP" altLang="en-US" sz="800" u="sng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当年</a:t>
              </a:r>
              <a:r>
                <a:rPr lang="ja-JP" altLang="en-US"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１月１日時点」の住民票住所の郵便番号</a:t>
              </a:r>
              <a:r>
                <a:rPr lang="ja-JP" altLang="en-US" sz="9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  〒 　 　　　 －</a:t>
              </a:r>
              <a:endParaRPr lang="en-US" altLang="ja-JP" sz="900" spc="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</p:grpSp>
      <p:graphicFrame>
        <p:nvGraphicFramePr>
          <p:cNvPr id="204" name="表 203">
            <a:extLst>
              <a:ext uri="{FF2B5EF4-FFF2-40B4-BE49-F238E27FC236}">
                <a16:creationId xmlns:a16="http://schemas.microsoft.com/office/drawing/2014/main" id="{BBEACAFE-92E5-4CF9-85D6-DF8782E23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544624"/>
              </p:ext>
            </p:extLst>
          </p:nvPr>
        </p:nvGraphicFramePr>
        <p:xfrm>
          <a:off x="4730736" y="7981018"/>
          <a:ext cx="624840" cy="1777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4915023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3370544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8218807"/>
                    </a:ext>
                  </a:extLst>
                </a:gridCol>
              </a:tblGrid>
              <a:tr h="177790"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056883"/>
                  </a:ext>
                </a:extLst>
              </a:tr>
            </a:tbl>
          </a:graphicData>
        </a:graphic>
      </p:graphicFrame>
      <p:graphicFrame>
        <p:nvGraphicFramePr>
          <p:cNvPr id="205" name="表 204">
            <a:extLst>
              <a:ext uri="{FF2B5EF4-FFF2-40B4-BE49-F238E27FC236}">
                <a16:creationId xmlns:a16="http://schemas.microsoft.com/office/drawing/2014/main" id="{ED2A686E-835F-4FD7-9497-00A748CEBF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541400"/>
              </p:ext>
            </p:extLst>
          </p:nvPr>
        </p:nvGraphicFramePr>
        <p:xfrm>
          <a:off x="5506156" y="7981255"/>
          <a:ext cx="833120" cy="1777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4915023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681506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3370544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8218807"/>
                    </a:ext>
                  </a:extLst>
                </a:gridCol>
              </a:tblGrid>
              <a:tr h="177790"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056883"/>
                  </a:ext>
                </a:extLst>
              </a:tr>
            </a:tbl>
          </a:graphicData>
        </a:graphic>
      </p:graphicFrame>
      <p:graphicFrame>
        <p:nvGraphicFramePr>
          <p:cNvPr id="206" name="表 205">
            <a:extLst>
              <a:ext uri="{FF2B5EF4-FFF2-40B4-BE49-F238E27FC236}">
                <a16:creationId xmlns:a16="http://schemas.microsoft.com/office/drawing/2014/main" id="{B2EBA864-278F-4D4F-8407-28DD9F0AD6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653530"/>
              </p:ext>
            </p:extLst>
          </p:nvPr>
        </p:nvGraphicFramePr>
        <p:xfrm>
          <a:off x="4730736" y="8328678"/>
          <a:ext cx="624840" cy="1777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4915023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3370544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8218807"/>
                    </a:ext>
                  </a:extLst>
                </a:gridCol>
              </a:tblGrid>
              <a:tr h="177790"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056883"/>
                  </a:ext>
                </a:extLst>
              </a:tr>
            </a:tbl>
          </a:graphicData>
        </a:graphic>
      </p:graphicFrame>
      <p:graphicFrame>
        <p:nvGraphicFramePr>
          <p:cNvPr id="207" name="表 206">
            <a:extLst>
              <a:ext uri="{FF2B5EF4-FFF2-40B4-BE49-F238E27FC236}">
                <a16:creationId xmlns:a16="http://schemas.microsoft.com/office/drawing/2014/main" id="{9B5A31E2-219A-4B21-B3BB-82D3006A2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173150"/>
              </p:ext>
            </p:extLst>
          </p:nvPr>
        </p:nvGraphicFramePr>
        <p:xfrm>
          <a:off x="5506156" y="8328678"/>
          <a:ext cx="833120" cy="1777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4915023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6815068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3370544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8218807"/>
                    </a:ext>
                  </a:extLst>
                </a:gridCol>
              </a:tblGrid>
              <a:tr h="177790"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056883"/>
                  </a:ext>
                </a:extLst>
              </a:tr>
            </a:tbl>
          </a:graphicData>
        </a:graphic>
      </p:graphicFrame>
      <p:pic>
        <p:nvPicPr>
          <p:cNvPr id="219" name="Picture 7">
            <a:extLst>
              <a:ext uri="{FF2B5EF4-FFF2-40B4-BE49-F238E27FC236}">
                <a16:creationId xmlns:a16="http://schemas.microsoft.com/office/drawing/2014/main" id="{43023986-EA05-43F6-9506-CE6BA365F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7" y="8688992"/>
            <a:ext cx="71723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BBA294097AC94395D5D1BA541EE62E" ma:contentTypeVersion="0" ma:contentTypeDescription="Create a new document." ma:contentTypeScope="" ma:versionID="de98104e04fc65dace0036907e8db5f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BF4422-E919-45F6-93F7-E21CA728F4E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3C8B086-DFE8-4C1E-BDAF-D938D0425D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EC2E98-4F2E-4C12-ABF3-914AD5E14B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813</Words>
  <Application>Microsoft Office PowerPoint</Application>
  <PresentationFormat>ユーザー設定</PresentationFormat>
  <Paragraphs>168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 Unicode MS</vt:lpstr>
      <vt:lpstr>Meiryo UI</vt:lpstr>
      <vt:lpstr>ＭＳ Ｐゴシック</vt:lpstr>
      <vt:lpstr>ＭＳ ゴシック</vt:lpstr>
      <vt:lpstr>PMingLiU</vt:lpstr>
      <vt:lpstr>Calibri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健保連）片岡　芳浩</dc:creator>
  <cp:lastModifiedBy>USER05</cp:lastModifiedBy>
  <cp:revision>61</cp:revision>
  <cp:lastPrinted>2024-11-08T08:45:56Z</cp:lastPrinted>
  <dcterms:created xsi:type="dcterms:W3CDTF">2016-05-26T09:07:33Z</dcterms:created>
  <dcterms:modified xsi:type="dcterms:W3CDTF">2024-11-22T07:16:28Z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2014-06-23T00:00:00Z</vt:filetime>
  </property>
  <property fmtid="{D5CDD505-2E9C-101B-9397-08002B2CF9AE}" pid="3" name="Creator">
    <vt:lpwstr>Adobe Illustrator CS6 (Macintosh)</vt:lpwstr>
  </property>
  <property fmtid="{D5CDD505-2E9C-101B-9397-08002B2CF9AE}" pid="4" name="LastSaved">
    <vt:filetime>2016-05-26T00:00:00Z</vt:filetime>
  </property>
  <property fmtid="{D5CDD505-2E9C-101B-9397-08002B2CF9AE}" pid="5" name="ContentTypeId">
    <vt:lpwstr>0x01010001BBA294097AC94395D5D1BA541EE62E</vt:lpwstr>
  </property>
</Properties>
</file>